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843" r:id="rId2"/>
    <p:sldMasterId id="2147483917" r:id="rId3"/>
  </p:sldMasterIdLst>
  <p:notesMasterIdLst>
    <p:notesMasterId r:id="rId72"/>
  </p:notesMasterIdLst>
  <p:handoutMasterIdLst>
    <p:handoutMasterId r:id="rId73"/>
  </p:handoutMasterIdLst>
  <p:sldIdLst>
    <p:sldId id="466" r:id="rId4"/>
    <p:sldId id="467" r:id="rId5"/>
    <p:sldId id="489" r:id="rId6"/>
    <p:sldId id="468" r:id="rId7"/>
    <p:sldId id="469" r:id="rId8"/>
    <p:sldId id="470" r:id="rId9"/>
    <p:sldId id="471" r:id="rId10"/>
    <p:sldId id="472" r:id="rId11"/>
    <p:sldId id="473" r:id="rId12"/>
    <p:sldId id="474" r:id="rId13"/>
    <p:sldId id="475" r:id="rId14"/>
    <p:sldId id="476" r:id="rId15"/>
    <p:sldId id="477" r:id="rId16"/>
    <p:sldId id="478" r:id="rId17"/>
    <p:sldId id="480" r:id="rId18"/>
    <p:sldId id="481" r:id="rId19"/>
    <p:sldId id="482" r:id="rId20"/>
    <p:sldId id="483" r:id="rId21"/>
    <p:sldId id="484" r:id="rId22"/>
    <p:sldId id="485" r:id="rId23"/>
    <p:sldId id="486" r:id="rId24"/>
    <p:sldId id="487" r:id="rId25"/>
    <p:sldId id="488" r:id="rId26"/>
    <p:sldId id="535" r:id="rId27"/>
    <p:sldId id="490" r:id="rId28"/>
    <p:sldId id="492" r:id="rId29"/>
    <p:sldId id="493" r:id="rId30"/>
    <p:sldId id="494" r:id="rId31"/>
    <p:sldId id="495" r:id="rId32"/>
    <p:sldId id="496" r:id="rId33"/>
    <p:sldId id="497" r:id="rId34"/>
    <p:sldId id="498" r:id="rId35"/>
    <p:sldId id="500" r:id="rId36"/>
    <p:sldId id="501" r:id="rId37"/>
    <p:sldId id="499" r:id="rId38"/>
    <p:sldId id="502"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5" r:id="rId62"/>
    <p:sldId id="527" r:id="rId63"/>
    <p:sldId id="528" r:id="rId64"/>
    <p:sldId id="529" r:id="rId65"/>
    <p:sldId id="526" r:id="rId66"/>
    <p:sldId id="530" r:id="rId67"/>
    <p:sldId id="531" r:id="rId68"/>
    <p:sldId id="532" r:id="rId69"/>
    <p:sldId id="534" r:id="rId70"/>
    <p:sldId id="533" r:id="rId71"/>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E"/>
    <a:srgbClr val="0000C8"/>
    <a:srgbClr val="00C000"/>
    <a:srgbClr val="E63700"/>
    <a:srgbClr val="008080"/>
    <a:srgbClr val="00FF00"/>
    <a:srgbClr val="9BBB59"/>
    <a:srgbClr val="996633"/>
    <a:srgbClr val="7F3D43"/>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7607" autoAdjust="0"/>
    <p:restoredTop sz="56608" autoAdjust="0"/>
  </p:normalViewPr>
  <p:slideViewPr>
    <p:cSldViewPr snapToGrid="0">
      <p:cViewPr varScale="1">
        <p:scale>
          <a:sx n="45" d="100"/>
          <a:sy n="45" d="100"/>
        </p:scale>
        <p:origin x="1934" y="48"/>
      </p:cViewPr>
      <p:guideLst>
        <p:guide pos="6623"/>
        <p:guide orient="horz" pos="2463"/>
        <p:guide orient="horz" pos="1797"/>
      </p:guideLst>
    </p:cSldViewPr>
  </p:slideViewPr>
  <p:notesTextViewPr>
    <p:cViewPr>
      <p:scale>
        <a:sx n="3" d="2"/>
        <a:sy n="3" d="2"/>
      </p:scale>
      <p:origin x="0" y="0"/>
    </p:cViewPr>
  </p:notesTextViewPr>
  <p:sorterViewPr>
    <p:cViewPr varScale="1">
      <p:scale>
        <a:sx n="100" d="100"/>
        <a:sy n="100" d="100"/>
      </p:scale>
      <p:origin x="0" y="-60259"/>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16/10/2018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16/10/2018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a:t>
            </a:fld>
            <a:endParaRPr lang="id-ID"/>
          </a:p>
        </p:txBody>
      </p:sp>
    </p:spTree>
    <p:extLst>
      <p:ext uri="{BB962C8B-B14F-4D97-AF65-F5344CB8AC3E}">
        <p14:creationId xmlns:p14="http://schemas.microsoft.com/office/powerpoint/2010/main" val="3805573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14</a:t>
            </a:fld>
            <a:endParaRPr lang="en-US" dirty="0"/>
          </a:p>
        </p:txBody>
      </p:sp>
    </p:spTree>
    <p:extLst>
      <p:ext uri="{BB962C8B-B14F-4D97-AF65-F5344CB8AC3E}">
        <p14:creationId xmlns:p14="http://schemas.microsoft.com/office/powerpoint/2010/main" val="15112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CAPÍTULO 4. SISTEMA DE GESTIÓN DE LA SEGURIDAD OPERACIONAL (SMS)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1. — En el Manual de gestión de la seguridad operacional (SMS)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Doc</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9859) figura orientación sobre la implantación de un SMS.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2.— Una organización puede optar por ampliar un SMS para que abarque múltiples actividades de proveedores de servicios.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algn="l"/>
            <a:r>
              <a:rPr lang="es-PE" sz="1200" b="1" i="0" u="none" strike="noStrike" baseline="0" dirty="0" smtClean="0">
                <a:latin typeface="Times New Roman" panose="02020603050405020304" pitchFamily="18" charset="0"/>
              </a:rPr>
              <a:t>4.1 Generalidades</a:t>
            </a:r>
          </a:p>
          <a:p>
            <a:pPr algn="l"/>
            <a:r>
              <a:rPr lang="es-PE" sz="1200" b="0" i="0" u="none" strike="noStrike" baseline="0" dirty="0" smtClean="0">
                <a:latin typeface="Times New Roman" panose="02020603050405020304" pitchFamily="18" charset="0"/>
              </a:rPr>
              <a:t>4.1.1 El SMS de un proveedor de servicios:</a:t>
            </a:r>
          </a:p>
          <a:p>
            <a:pPr algn="l"/>
            <a:endParaRPr lang="es-PE" sz="1200" b="0" i="0" u="none" strike="noStrike" baseline="0" dirty="0" smtClean="0">
              <a:latin typeface="Times New Roman" panose="02020603050405020304" pitchFamily="18" charset="0"/>
            </a:endParaRPr>
          </a:p>
          <a:p>
            <a:pPr marL="228600" indent="-228600" algn="l">
              <a:buAutoNum type="alphaLcParenR"/>
            </a:pPr>
            <a:r>
              <a:rPr lang="es-PE" sz="1200" b="0" i="0" u="none" strike="noStrike" baseline="0" dirty="0" smtClean="0">
                <a:latin typeface="Times New Roman" panose="02020603050405020304" pitchFamily="18" charset="0"/>
              </a:rPr>
              <a:t>se establecerá de conformidad con los elementos del marco que figuran en el Apéndice 2; y</a:t>
            </a:r>
          </a:p>
          <a:p>
            <a:pPr marL="228600" indent="-228600" algn="l">
              <a:buAutoNum type="alphaLcParenR"/>
            </a:pPr>
            <a:r>
              <a:rPr lang="es-PE" sz="1200" b="0" i="0" u="none" strike="noStrike" baseline="0" dirty="0" smtClean="0">
                <a:latin typeface="Times New Roman" panose="02020603050405020304" pitchFamily="18" charset="0"/>
              </a:rPr>
              <a:t>se ajustará a la dimensión del proveedor de servicios y a la complejidad de sus productos o servicios de aviación.</a:t>
            </a:r>
          </a:p>
          <a:p>
            <a:pPr marL="228600" indent="-228600" algn="l">
              <a:buAutoNum type="alphaLcParenR"/>
            </a:pPr>
            <a:endParaRPr lang="es-PE" sz="1200" b="0" i="0"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4.1.2 El Estado se asegurará de que el proveedor de servicios elabore un plan para facilitar la implantación del SMS.</a:t>
            </a:r>
          </a:p>
          <a:p>
            <a:pPr algn="l"/>
            <a:endParaRPr lang="es-PE" sz="1200" b="0" i="0"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4.1.3 El SMS de una organización de instrucción reconocida, de conformidad con el Anexo 1, que esté expuesta a riesgos de seguridad operacional relacionados con las operaciones de aeronave al prestar sus servicios será aceptable para el Estado o Estados responsables de la aprobación de la organización.</a:t>
            </a:r>
          </a:p>
          <a:p>
            <a:pPr algn="l"/>
            <a:endParaRPr lang="es-PE" sz="1200" b="0" i="0"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4.1.4 El SMS de un explotador de aviones o helicópteros certificado que esté autorizado a realizar actividades de transporte aéreo comercial internacional, de conformidad con el Anexo 6, Parte I, o Parte III, Sección II, respectivamente, será aceptable para el Estado del explotador.</a:t>
            </a:r>
          </a:p>
          <a:p>
            <a:pPr algn="l"/>
            <a:endParaRPr lang="es-PE" sz="1200" b="0" i="0"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Cuando un organismo de mantenimiento reconocido no lleve a cabo las actividades de mantenimiento de conformidad con el Anexo 6, Parte I, 8.7, sino con arreglo a un sistema equivalente, como se estipula en el Anexo 6, Parte I, 8.1.2, o Parte III, Sección II, 6.1.2, dichas actividades se incluirán en el ámbito de aplicación del SMS del explotador.</a:t>
            </a:r>
          </a:p>
          <a:p>
            <a:pPr algn="l"/>
            <a:endParaRPr lang="es-PE" sz="1200" b="0" i="1"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4.1.5 El SMS de un </a:t>
            </a:r>
            <a:r>
              <a:rPr lang="es-PE" sz="1200" b="1" i="0" u="none" strike="noStrike" baseline="0" dirty="0" smtClean="0">
                <a:latin typeface="Times New Roman" panose="02020603050405020304" pitchFamily="18" charset="0"/>
              </a:rPr>
              <a:t>organismo de mantenimiento reconocido que preste servicios a explotadores de aviones o helicópteros dedicados al transporte aéreo comercial internacional</a:t>
            </a:r>
            <a:r>
              <a:rPr lang="es-PE" sz="1200" b="0" i="0" u="none" strike="noStrike" baseline="0" dirty="0" smtClean="0">
                <a:latin typeface="Times New Roman" panose="02020603050405020304" pitchFamily="18" charset="0"/>
              </a:rPr>
              <a:t>, de conformidad con el Anexo 6, Parte I, o Parte III, Sección II, respectivamente, será aceptable para el Estado o Estados responsables de la aprobación del organismo.</a:t>
            </a:r>
          </a:p>
          <a:p>
            <a:pPr algn="l"/>
            <a:endParaRPr lang="es-PE" sz="1200" b="0" i="0"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4.1.6 El SMS de una </a:t>
            </a:r>
            <a:r>
              <a:rPr lang="es-PE" sz="1200" b="1" i="0" u="none" strike="noStrike" baseline="0" dirty="0" smtClean="0">
                <a:latin typeface="Times New Roman" panose="02020603050405020304" pitchFamily="18" charset="0"/>
              </a:rPr>
              <a:t>organización responsable del diseño de tipo </a:t>
            </a:r>
            <a:r>
              <a:rPr lang="es-PE" sz="1200" b="0" i="0" u="none" strike="noStrike" baseline="0" dirty="0" smtClean="0">
                <a:latin typeface="Times New Roman" panose="02020603050405020304" pitchFamily="18" charset="0"/>
              </a:rPr>
              <a:t>de aeronaves, motores o hélices, de acuerdo con el Anexo 8, será aceptable para el Estado de diseño.</a:t>
            </a:r>
          </a:p>
          <a:p>
            <a:pPr algn="l"/>
            <a:endParaRPr lang="es-PE" sz="1200" b="0" i="0"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4.1.7 El SMS de una </a:t>
            </a:r>
            <a:r>
              <a:rPr lang="es-PE" sz="1200" b="1" i="0" u="none" strike="noStrike" baseline="0" dirty="0" smtClean="0">
                <a:latin typeface="Times New Roman" panose="02020603050405020304" pitchFamily="18" charset="0"/>
              </a:rPr>
              <a:t>organización responsable de la fabricación de aeronaves, motores o hélices</a:t>
            </a:r>
            <a:r>
              <a:rPr lang="es-PE" sz="1200" b="0" i="0" u="none" strike="noStrike" baseline="0" dirty="0" smtClean="0">
                <a:latin typeface="Times New Roman" panose="02020603050405020304" pitchFamily="18" charset="0"/>
              </a:rPr>
              <a:t>, de acuerdo con el Anexo 8, será aceptable para el Estado de fabricación.</a:t>
            </a:r>
          </a:p>
          <a:p>
            <a:pPr algn="l"/>
            <a:endParaRPr lang="es-PE" sz="1200" b="0" i="0"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4.1.8 El SMS de un proveedor ATS, de acuerdo con el Anexo 11, será aceptable para el Estado responsable de designar al proveedor.</a:t>
            </a:r>
          </a:p>
          <a:p>
            <a:pPr algn="l"/>
            <a:endParaRPr lang="es-PE" sz="1200" b="0" i="0" u="none" strike="noStrike" baseline="0" dirty="0" smtClean="0">
              <a:latin typeface="Times New Roman" panose="02020603050405020304" pitchFamily="18" charset="0"/>
            </a:endParaRPr>
          </a:p>
          <a:p>
            <a:pPr algn="l"/>
            <a:r>
              <a:rPr lang="es-PE" sz="1200" b="0" i="0" u="none" strike="noStrike" baseline="0" dirty="0" smtClean="0">
                <a:latin typeface="Times New Roman" panose="02020603050405020304" pitchFamily="18" charset="0"/>
              </a:rPr>
              <a:t>4.1.9 El SMS de un explotador de un aeródromo certificado, de acuerdo con el Anexo 14, Volumen I, será aceptable para el Estado responsable de certificar el aeródromo.</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15</a:t>
            </a:fld>
            <a:endParaRPr lang="en-US"/>
          </a:p>
        </p:txBody>
      </p:sp>
    </p:spTree>
    <p:extLst>
      <p:ext uri="{BB962C8B-B14F-4D97-AF65-F5344CB8AC3E}">
        <p14:creationId xmlns:p14="http://schemas.microsoft.com/office/powerpoint/2010/main" val="3441923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PE" sz="1200" b="1" i="0" u="none" strike="noStrike" baseline="0" dirty="0" smtClean="0">
                <a:latin typeface="Times New Roman" panose="02020603050405020304" pitchFamily="18" charset="0"/>
              </a:rPr>
              <a:t>4.2 Aviación general internacional </a:t>
            </a:r>
            <a:r>
              <a:rPr lang="es-PE" sz="1200" b="1" i="0" u="none" strike="noStrike" baseline="0" dirty="0" smtClean="0">
                <a:latin typeface="TimesNewRomanPS-BoldMT"/>
              </a:rPr>
              <a:t>― </a:t>
            </a:r>
            <a:r>
              <a:rPr lang="es-PE" sz="1200" b="1" i="0" u="none" strike="noStrike" baseline="0" dirty="0" smtClean="0">
                <a:latin typeface="Times New Roman" panose="02020603050405020304" pitchFamily="18" charset="0"/>
              </a:rPr>
              <a:t>aviones</a:t>
            </a:r>
          </a:p>
          <a:p>
            <a:pPr algn="l"/>
            <a:endParaRPr lang="es-PE" sz="1200" b="1" i="0"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En el </a:t>
            </a:r>
            <a:r>
              <a:rPr lang="es-PE" sz="1200" b="0" i="0" u="none" strike="noStrike" baseline="0" dirty="0" smtClean="0">
                <a:latin typeface="Times New Roman" panose="02020603050405020304" pitchFamily="18" charset="0"/>
              </a:rPr>
              <a:t>Manual de gestión de la seguridad operacional (SMS) (</a:t>
            </a:r>
            <a:r>
              <a:rPr lang="es-PE" sz="1200" b="0" i="1" u="none" strike="noStrike" baseline="0" dirty="0" err="1" smtClean="0">
                <a:latin typeface="Times New Roman" panose="02020603050405020304" pitchFamily="18" charset="0"/>
              </a:rPr>
              <a:t>Doc</a:t>
            </a:r>
            <a:r>
              <a:rPr lang="es-PE" sz="1200" b="0" i="1" u="none" strike="noStrike" baseline="0" dirty="0" smtClean="0">
                <a:latin typeface="Times New Roman" panose="02020603050405020304" pitchFamily="18" charset="0"/>
              </a:rPr>
              <a:t> 9859) y en las mejores prácticas de la industria figura orientación sobre la implantación de un SMS para la aviación general internacional.</a:t>
            </a:r>
          </a:p>
          <a:p>
            <a:pPr algn="l"/>
            <a:r>
              <a:rPr lang="es-PE" sz="1200" b="0" i="0" u="none" strike="noStrike" baseline="0" dirty="0" smtClean="0">
                <a:latin typeface="Times New Roman" panose="02020603050405020304" pitchFamily="18" charset="0"/>
              </a:rPr>
              <a:t>El SMS de un explotador de la aviación general internacional que realice operaciones con aviones grandes o de turborreactor de conformidad con el Anexo 6, Parte II, Sección 3, se ajustará a la dimensión y complejidad de la operación y cumplirá los criterios establecidos por el Estado de matrícula.</a:t>
            </a:r>
          </a:p>
          <a:p>
            <a:pPr algn="l"/>
            <a:endParaRPr lang="es-PE" sz="1200" b="0" i="0"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1.— En el Capítulo 3 figuran disposiciones adicionales relacionadas con los criterios que debe establecer el Estado de matrícula.</a:t>
            </a:r>
          </a:p>
          <a:p>
            <a:pPr algn="l"/>
            <a:endParaRPr lang="es-PE" sz="1200" b="0" i="1"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2.— El </a:t>
            </a:r>
            <a:r>
              <a:rPr lang="es-PE" sz="1200" b="0" i="0" u="none" strike="noStrike" baseline="0" dirty="0" smtClean="0">
                <a:latin typeface="Times New Roman" panose="02020603050405020304" pitchFamily="18" charset="0"/>
              </a:rPr>
              <a:t>Manual de procedimientos para la inspección, certificación y supervisión permanente de las operaciones </a:t>
            </a:r>
            <a:r>
              <a:rPr lang="es-PE" sz="1200" b="0" i="1" u="none" strike="noStrike" baseline="0" dirty="0" smtClean="0">
                <a:latin typeface="Times New Roman" panose="02020603050405020304" pitchFamily="18" charset="0"/>
              </a:rPr>
              <a:t>(Doc. 8335) contiene orientación sobre las responsabilidades del Estado de matrícula en relación con las operaciones de </a:t>
            </a:r>
            <a:r>
              <a:rPr lang="en-US" sz="1200" b="0" i="1" u="none" strike="noStrike" baseline="0" dirty="0" err="1" smtClean="0">
                <a:latin typeface="Times New Roman" panose="02020603050405020304" pitchFamily="18" charset="0"/>
              </a:rPr>
              <a:t>arrendamiento</a:t>
            </a:r>
            <a:r>
              <a:rPr lang="en-US" sz="1200" b="0" i="1" u="none" strike="noStrike" baseline="0" dirty="0" smtClean="0">
                <a:latin typeface="Times New Roman" panose="02020603050405020304" pitchFamily="18" charset="0"/>
              </a:rPr>
              <a:t>, </a:t>
            </a:r>
            <a:r>
              <a:rPr lang="en-US" sz="1200" b="0" i="1" u="none" strike="noStrike" baseline="0" dirty="0" err="1" smtClean="0">
                <a:latin typeface="Times New Roman" panose="02020603050405020304" pitchFamily="18" charset="0"/>
              </a:rPr>
              <a:t>fletamento</a:t>
            </a:r>
            <a:r>
              <a:rPr lang="en-US" sz="1200" b="0" i="1" u="none" strike="noStrike" baseline="0" dirty="0" smtClean="0">
                <a:latin typeface="Times New Roman" panose="02020603050405020304" pitchFamily="18" charset="0"/>
              </a:rPr>
              <a:t> o </a:t>
            </a:r>
            <a:r>
              <a:rPr lang="en-US" sz="1200" b="0" i="1" u="none" strike="noStrike" baseline="0" dirty="0" err="1" smtClean="0">
                <a:latin typeface="Times New Roman" panose="02020603050405020304" pitchFamily="18" charset="0"/>
              </a:rPr>
              <a:t>intercambio</a:t>
            </a:r>
            <a:r>
              <a:rPr lang="en-US" sz="1200" b="0" i="1" u="none" strike="noStrike" baseline="0" dirty="0" smtClean="0">
                <a:latin typeface="Times New Roman" panose="02020603050405020304" pitchFamily="18" charset="0"/>
              </a:rPr>
              <a:t>. </a:t>
            </a:r>
            <a:r>
              <a:rPr lang="en-US" sz="1200" b="0" i="1" u="none" strike="noStrike" baseline="0" dirty="0" err="1" smtClean="0">
                <a:latin typeface="Times New Roman" panose="02020603050405020304" pitchFamily="18" charset="0"/>
              </a:rPr>
              <a:t>En</a:t>
            </a:r>
            <a:r>
              <a:rPr lang="en-US" sz="1200" b="0" i="1" u="none" strike="noStrike" baseline="0" dirty="0" smtClean="0">
                <a:latin typeface="Times New Roman" panose="02020603050405020304" pitchFamily="18" charset="0"/>
              </a:rPr>
              <a:t> el </a:t>
            </a:r>
            <a:r>
              <a:rPr lang="en-US" sz="1200" b="0" i="0" u="none" strike="noStrike" baseline="0" dirty="0" smtClean="0">
                <a:latin typeface="Times New Roman" panose="02020603050405020304" pitchFamily="18" charset="0"/>
              </a:rPr>
              <a:t>Manual on the Implementation of Article 83 </a:t>
            </a:r>
            <a:r>
              <a:rPr lang="en-US" sz="1200" b="0" i="1" u="none" strike="noStrike" baseline="0" dirty="0" err="1" smtClean="0">
                <a:latin typeface="Times New Roman" panose="02020603050405020304" pitchFamily="18" charset="0"/>
              </a:rPr>
              <a:t>bis</a:t>
            </a:r>
            <a:r>
              <a:rPr lang="en-US" sz="1200" b="0" i="1" u="none" strike="noStrike" baseline="0" dirty="0" smtClean="0">
                <a:latin typeface="Times New Roman" panose="02020603050405020304" pitchFamily="18" charset="0"/>
              </a:rPr>
              <a:t> </a:t>
            </a:r>
            <a:r>
              <a:rPr lang="en-US" sz="1200" b="0" i="0" u="none" strike="noStrike" baseline="0" dirty="0" smtClean="0">
                <a:latin typeface="Times New Roman" panose="02020603050405020304" pitchFamily="18" charset="0"/>
              </a:rPr>
              <a:t>of the Convention on </a:t>
            </a:r>
            <a:r>
              <a:rPr lang="es-PE" sz="1200" b="0" i="0" u="none" strike="noStrike" baseline="0" dirty="0" smtClean="0">
                <a:latin typeface="Times New Roman" panose="02020603050405020304" pitchFamily="18" charset="0"/>
              </a:rPr>
              <a:t>International Civil </a:t>
            </a:r>
            <a:r>
              <a:rPr lang="es-PE" sz="1200" b="0" i="0" u="none" strike="noStrike" baseline="0" dirty="0" err="1" smtClean="0">
                <a:latin typeface="Times New Roman" panose="02020603050405020304" pitchFamily="18" charset="0"/>
              </a:rPr>
              <a:t>Aviation</a:t>
            </a:r>
            <a:r>
              <a:rPr lang="es-PE" sz="1200" b="0" i="0" u="none" strike="noStrike" baseline="0" dirty="0" smtClean="0">
                <a:latin typeface="Times New Roman" panose="02020603050405020304" pitchFamily="18" charset="0"/>
              </a:rPr>
              <a:t> (Manual sobre la aplicación del Artículo 83 </a:t>
            </a:r>
            <a:r>
              <a:rPr lang="es-PE" sz="1200" b="0" i="1" u="none" strike="noStrike" baseline="0" dirty="0" smtClean="0">
                <a:latin typeface="Times New Roman" panose="02020603050405020304" pitchFamily="18" charset="0"/>
              </a:rPr>
              <a:t>bis </a:t>
            </a:r>
            <a:r>
              <a:rPr lang="es-PE" sz="1200" b="0" i="0" u="none" strike="noStrike" baseline="0" dirty="0" smtClean="0">
                <a:latin typeface="Times New Roman" panose="02020603050405020304" pitchFamily="18" charset="0"/>
              </a:rPr>
              <a:t>del Convenio sobre Aviación Civil Internacional) </a:t>
            </a:r>
            <a:r>
              <a:rPr lang="es-PE" sz="1200" b="0" i="1" u="none" strike="noStrike" baseline="0" dirty="0" smtClean="0">
                <a:latin typeface="Times New Roman" panose="02020603050405020304" pitchFamily="18" charset="0"/>
              </a:rPr>
              <a:t>(</a:t>
            </a:r>
            <a:r>
              <a:rPr lang="es-PE" sz="1200" b="0" i="1" u="none" strike="noStrike" baseline="0" dirty="0" err="1" smtClean="0">
                <a:latin typeface="Times New Roman" panose="02020603050405020304" pitchFamily="18" charset="0"/>
              </a:rPr>
              <a:t>Doc</a:t>
            </a:r>
            <a:r>
              <a:rPr lang="es-PE" sz="1200" b="0" i="1" u="none" strike="noStrike" baseline="0" dirty="0" smtClean="0">
                <a:latin typeface="Times New Roman" panose="02020603050405020304" pitchFamily="18" charset="0"/>
              </a:rPr>
              <a:t> 10059) figura orientación sobre la transferencia de las responsabilidades del Estado de matrícula al Estado donde el explotador de aeronaves tiene sus oficinas principales o, si no cuenta con dichas oficinas, su domicilio permanente de conformidad con el Artículo 83 </a:t>
            </a:r>
            <a:r>
              <a:rPr lang="es-PE" sz="1200" b="0" i="0" u="none" strike="noStrike" baseline="0" dirty="0" smtClean="0">
                <a:latin typeface="Times New Roman" panose="02020603050405020304" pitchFamily="18" charset="0"/>
              </a:rPr>
              <a:t>bis.</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16</a:t>
            </a:fld>
            <a:endParaRPr lang="en-US"/>
          </a:p>
        </p:txBody>
      </p:sp>
    </p:spTree>
    <p:extLst>
      <p:ext uri="{BB962C8B-B14F-4D97-AF65-F5344CB8AC3E}">
        <p14:creationId xmlns:p14="http://schemas.microsoft.com/office/powerpoint/2010/main" val="342990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906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kumimoji="0" lang="es-PE" sz="1200" b="1" i="0" u="none" strike="noStrike" kern="1200" cap="none" spc="0" normalizeH="0" baseline="0" noProof="0" dirty="0" smtClean="0">
                <a:ln>
                  <a:noFill/>
                </a:ln>
                <a:solidFill>
                  <a:prstClr val="black"/>
                </a:solidFill>
                <a:effectLst/>
                <a:uLnTx/>
                <a:uFillTx/>
                <a:latin typeface="+mn-lt"/>
                <a:ea typeface="+mn-ea"/>
                <a:cs typeface="+mn-cs"/>
              </a:rPr>
              <a:t>Recopilación, análisis, protección, compartición e intercambio de datos e información sobre seguridad operacional</a:t>
            </a:r>
          </a:p>
          <a:p>
            <a:pPr algn="l"/>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Estados establecerán sistemas de recopilación y procesamiento de datos sobre seguridad operacional (SDCPS) para captar, almacenar, agregar y permitir el análisis de datos e información sobre seguridad operacional.</a:t>
            </a:r>
          </a:p>
          <a:p>
            <a:pPr algn="l"/>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Estados establecerán un sistema de notificación voluntaria de seguridad operacional para recopilar datos e información sobre seguridad operacional no recopilados por los sistemas de notificación obligatoria de seguridad operacional.</a:t>
            </a:r>
          </a:p>
          <a:p>
            <a:pPr algn="l"/>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Estados brindarán protección a los datos sobre seguridad operacional recopilados por medio de los sistemas de notificación voluntaria de seguridad operacional y a la información sobre seguridad operacional derivada de dichos sistemas, así como a sus fuentes conexas.</a:t>
            </a:r>
          </a:p>
          <a:p>
            <a:pPr algn="l"/>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18</a:t>
            </a:fld>
            <a:endParaRPr lang="en-US"/>
          </a:p>
        </p:txBody>
      </p:sp>
    </p:spTree>
    <p:extLst>
      <p:ext uri="{BB962C8B-B14F-4D97-AF65-F5344CB8AC3E}">
        <p14:creationId xmlns:p14="http://schemas.microsoft.com/office/powerpoint/2010/main" val="1609627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APÉNDICE 1. ELEMENTOS CRÍTICOS (CE) DEL SISTEMA ESTATAL DE SUPERVISIÓN DE LA SEGURIDAD OPERACIONAL (SSO) (Véase el Capítulo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1.— En el Manual de vigilancia de la seguridad operacional, Parte A — establecimiento y gestión de un sistema estatal de vigilancia de la seguridad operacional (Doc. 9734) se ofrece orientación sobre los elementos críticos (CE) de un sistema que permite al Estado cumplir sus responsabilidades funcionales de supervisión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2.— El concepto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autoridades u organismos competentes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 emplea en un sentido genérico que incluye a todas las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autoridades responsables de la gestión y la supervisión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seguridad operacional de la aviación que pueden ser establecidas por los Estados como entidades independientes, tales como: las autoridades de aviación civil, las autoridades aeroportuarias, las autoridades ATS, la autoridad de investigación de accidentes y la autoridad meteorológica.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3.—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CE del SSO se aplican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según proceda, a las autoridades que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desempeñan funciones de supervisión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seguridad operacional, así como a las autoridades que llevan a cabo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investigación de accidentes e incidentes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u otras actividades estatales de gestión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4.— Véanse el Apéndice 5 del Anexo 6, Parte I, y el Apéndice 1 del Anexo 6, Parte III, para consultar disposiciones específicas sobre la supervisión de la seguridad operacional de los explotadores de servicios aéreos.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lvl="0" indent="0" eaLnBrk="1" fontAlgn="auto" hangingPunct="1">
              <a:lnSpc>
                <a:spcPct val="125000"/>
              </a:lnSpc>
              <a:spcBef>
                <a:spcPts val="0"/>
              </a:spcBef>
              <a:spcAft>
                <a:spcPts val="0"/>
              </a:spcAft>
              <a:buFontTx/>
              <a:buNone/>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19</a:t>
            </a:fld>
            <a:endParaRPr lang="en-US"/>
          </a:p>
        </p:txBody>
      </p:sp>
    </p:spTree>
    <p:extLst>
      <p:ext uri="{BB962C8B-B14F-4D97-AF65-F5344CB8AC3E}">
        <p14:creationId xmlns:p14="http://schemas.microsoft.com/office/powerpoint/2010/main" val="1222160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b="1" dirty="0" smtClean="0"/>
              <a:t>APÉNDICE 1. ELEMENTOS CRÍTICOS (CE) DEL SISTEMA ESTATAL DE SUPERVISIÓN DE LA SEGURIDAD OPERACIONAL (SSO) (Véase el Capítulo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Nota 1.— En el Manual de vigilancia de la seguridad operacional, Parte A — establecimiento y gestión de un sistema estatal de vigilancia de la seguridad operacional (Doc. 9734) se ofrece orientación sobre los elementos críticos (CE) de un sistema que permite al Estado cumplir sus responsabilidades funcionales de supervisión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Nota 2.— El concepto de “</a:t>
            </a:r>
            <a:r>
              <a:rPr lang="es-PE" b="1" dirty="0" smtClean="0"/>
              <a:t>autoridades u organismos competentes</a:t>
            </a:r>
            <a:r>
              <a:rPr lang="es-PE" dirty="0" smtClean="0"/>
              <a:t>” se emplea en un sentido genérico que incluye a todas las </a:t>
            </a:r>
            <a:r>
              <a:rPr lang="es-PE" b="1" dirty="0" smtClean="0"/>
              <a:t>autoridades responsables de la gestión y la supervisión </a:t>
            </a:r>
            <a:r>
              <a:rPr lang="es-PE" dirty="0" smtClean="0"/>
              <a:t>de la seguridad operacional de la aviación que pueden ser establecidas por los Estados como entidades independientes, tales como: las autoridades de aviación civil, las autoridades aeroportuarias, las autoridades ATS, la autoridad de investigación de accidentes y la autoridad meteorológica.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Nota 3.— Los </a:t>
            </a:r>
            <a:r>
              <a:rPr lang="es-PE" b="1" dirty="0" smtClean="0"/>
              <a:t>CE del SSO se aplican</a:t>
            </a:r>
            <a:r>
              <a:rPr lang="es-PE" dirty="0" smtClean="0"/>
              <a:t>, según proceda, a las autoridades que </a:t>
            </a:r>
            <a:r>
              <a:rPr lang="es-PE" b="1" dirty="0" smtClean="0"/>
              <a:t>desempeñan funciones de supervisión</a:t>
            </a:r>
            <a:r>
              <a:rPr lang="es-PE" dirty="0" smtClean="0"/>
              <a:t> de la seguridad operacional, así como a las autoridades que llevan a cabo la </a:t>
            </a:r>
            <a:r>
              <a:rPr lang="es-PE" b="1" dirty="0" smtClean="0"/>
              <a:t>investigación de accidentes e incidentes </a:t>
            </a:r>
            <a:r>
              <a:rPr lang="es-PE" dirty="0" smtClean="0"/>
              <a:t>u otras actividades estatales de gestión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Nota 4.— Véanse el Apéndice 5 del Anexo 6, Parte I, y el Apéndice 1 del Anexo 6, Parte III, para consultar disposiciones específicas sobre la supervisión de la seguridad operacional de los explotadores de servicios aéreos.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20</a:t>
            </a:fld>
            <a:endParaRPr lang="en-US" dirty="0"/>
          </a:p>
        </p:txBody>
      </p:sp>
    </p:spTree>
    <p:extLst>
      <p:ext uri="{BB962C8B-B14F-4D97-AF65-F5344CB8AC3E}">
        <p14:creationId xmlns:p14="http://schemas.microsoft.com/office/powerpoint/2010/main" val="3951477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APÉNDICE 2. MARCO PARA UN SISTEMA DE GESTIÓN DE LA SEGURIDAD OPERACIONAL (SMS) (Véase el Capítulo 4, 4.1.1)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1.— En el Manual de gestión de la seguridad operacional (SMM) (Doc. 9859) figura orientación sobre la implantación de un marco para un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2.— Las interacciones de los proveedores de servicios con otras organizaciones pueden contribuir significativamente a la seguridad operacional de sus productos o servicios. En el Manual de gestión de la seguridad operacional (SMM) (Doc. 9859) figura orientación sobre la gestión de las interacciones en relación con los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3.— En el contexto de este Apéndice, en relación con los proveedores de servicios, el concepto de “obligación de rendición de cuentas” se refiere a una “obligación” que no puede delegarse, y “responsabilidades” se refiere a las funciones y actividades que pueden delegarse.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este apéndice se especifica el marco para la implantación y el mantenimiento de un SMS. El marco consta de cuatro componentes y doce elementos que constituyen los requisitos mínimos para la implantación de un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 Política y objetivos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 Compromiso de la dirección</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1.2 Obligación de rendición de cuentas y responsabilidades en materia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1.3 Designación del personal clave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1.4 Coordinación de la planificación de respuestas ante emergencias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1.5 Documentación SMS</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 Gestión de riesgos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 Identificación de peligros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2.2 Evaluación y mitigación de riesgos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 Aseguramiento de la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3.1 Observación y medición del rendimiento en materia de seguridad</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Gestión del cambio</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 Mejora continua del SMS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 Promoción de la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4.1 Instrucción y educación</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 Comunicación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Política y objetivos de seguridad operacional</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Compromiso de la dirección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1.1.1 El proveedor de servicios definirá su política de seguridad operacional de conformidad con los requisitos nacionales e internacionales pertinentes. La política de seguridad operacional:</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reflejará el compromiso de la organización respecto de la seguridad operacional, incluida la promoción de una cultura positiva de seguridad operacional;</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incluirá una declaración clara acerca de la provisión de los recursos necesarios para su puesta en práctica;</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incluirá procedimientos de presentación de informes en materia de seguridad operacional;</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indicará claramente qué tipos de comportamientos son inaceptables en lo que respecta a las actividades de aviación del proveedor de servicios e incluirá las circunstancias en las que no se podrían aplicar medidas disciplinarias;</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estará firmada por el directivo responsable de la organización;</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comunicará, apoyándola ostensiblemente, a toda la organización; y</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examinará periódicamente para asegurarse de que siga siendo pertinente y apropiada para el proveedor de servicios.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1.1.2 Teniendo debidamente en cuenta su política de seguridad operacional, el proveedor de servicios definirá sus objetivos en materia de seguridad operacional. Los objetivos de seguridad operacional:</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constituirán la base para la verificación y la medición del rendimiento en materia de seguridad operacional, como se dispone en 3.1.2;</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reflejarán el compromiso del proveedor de servicios de mantener y mejorar continuamente la eficacia general del SMS;</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comunicarán a toda la organización; y</a:t>
            </a:r>
          </a:p>
          <a:p>
            <a:pPr marL="685800" marR="0" lvl="1"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examinarán periódicamente para asegurarse de que sigan siendo pertinentes y apropiados para el proveedor de servicios.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En el Manual de gestión de la seguridad operacional (SMM) (Doc. 9859) figura orientación sobre el establecimiento de objetivos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Obligación de rendición de cuentas y responsabilidades en materia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proveedor de servicios:</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identificará al directivo que, independientemente de sus otras funciones, tenga la obligación de rendir cuentas, en nombre de la organización, respecto de la implantación y el mantenimiento de un SMS eficaz;</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definirá claramente las líneas de obligación de rendición de cuentas sobre la seguridad operacional para toda la organización, incluida la obligación directa de rendición de cuentas sobre seguridad operacional de la administración superior;</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determinará las responsabilidades de rendición de cuentas de todos los miembros de la administración, independientemente de sus otras funciones, así como las de los empleados, en relación con el rendimiento en materia de seguridad operacional de la organización;</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documentará y comunicará la información relativa a la obligación de rendición de cuentas, las responsabilidades y las atribuciones de seguridad operacional de toda la organización; y</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definirá los niveles de gestión con atribuciones para tomar decisiones sobre la tolerabilidad de riesgos de seguridad operacional.</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1.3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Designación del personal clave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proveedor de servicios designará un gerente de seguridad operacional que será responsable de la implantación y el mantenimiento del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Dependiendo de la dimensión del proveedor de servicios y la complejidad de sus productos o servicios de aviación, las responsabilidades de la implantación y el mantenimiento del SMS pueden asignarse a una o más personas que desempeñen la función de gerente de seguridad operacional, como su única función o en combinación con otras obligaciones, siempre que esto no ocasione conflictos de intereses.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Coordinación de la planificación de respuestas ante emergencias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proveedor de servicios a quien se le exige que establezca y mantenga un plan de respuesta ante emergencias para accidentes e incidentes en operaciones de aeronaves y otras emergencias de aviación garantizará que el plan de respuesta ante emergencias se coordine en forma apropiada con los planes de respuesta ante emergencias de las organizaciones con las que deba interactuar al suministrar sus servicios o productos.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1.5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Documentación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1.5.1 El proveedor de servicios preparará y mantendrá un manual de SMS en el que se describa:</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 política y objetivos de seguridad operacional;</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sus requisitos del SMS;</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sus procesos y procedimientos del SMS; y</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 obligación de rendición de cuentas, sus responsabilidades y las atribuciones relativas a los procesos 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procedimientos del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1.5.2 El proveedor de servicios preparará y mantendrá registros operacionales de SMS como parte de su documentación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Dependiendo de la dimensión del proveedor de servicios y la complejidad de sus productos o servicios de aviación, el Manual de SMS y los registros operacionales de SMS pueden adoptar la forma de documentos independientes o pueden integrarse a otros documentos organizativos (o documentación) que mantiene el proveedor de servicios.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2. Gestión de riesgos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Identificación de peligros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2.1.1 El proveedor de servicios definirá y mantendrá un proceso para identificar los peligros asociados a sus productos o servicios de aviación.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2.1.2 La identificación de los peligros se basará en una combinación de métodos reactivos y preventivos.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Evaluación y mitigación de riesgos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proveedor de servicios definirá y mantendrá un proceso que garantice el análisis, la evaluación y el control de riesgos de seguridad operacional asociados a los peligros identificados.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El proceso puede incluir métodos de predicción para el análisis de datos sobre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3. Aseguramiento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3.1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Observación y medición del rendimiento en materia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3.1.1 El proveedor de servicios desarrollará y mantendrá los medios para verificar el rendimiento en materia de seguridad operacional de la organización y para confirmar la eficacia de los controles de riesgo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Un proceso de auditoría interna es un medio para verificar el cumplimiento de la reglamentación sobre seguridad operacional, que es el fundamento del SMS, y evaluar la eficacia de estos controles de riesgos de seguridad operacional y del SMS. En el Manual de gestión de la seguridad operacional (SMM) (Doc. 9859) figura orientación sobre el alcance del proceso de auditoría interna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3.1.2 El rendimiento en materia de seguridad operacional del proveedor de servicios se verificará en referencia a los indicadores y las metas de rendimiento en materia de seguridad operacional del SMS para contribuir a los objetivos de la organización en materia de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Gestión del cambio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proveedor de servicios definirá y mantendrá un proceso para identificar los cambios que puedan afectar al nivel de riesgo de seguridad operacional asociado a sus productos o servicios de aviación, así como para identificar y manejar los riesgos de seguridad operacional que puedan derivarse de esos cambios.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Mejora continua del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proveedor de servicios observará y evaluará sus procesos SMS para mantener y mejorar continuamente la eficacia general del SMS.</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4. Promoción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4.1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Instrucción y educación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4.1.1 El proveedor de servicios creará y mantendrá un programa de instrucción en seguridad operacional que garantice que el personal cuente con la instrucción y las competencias necesarias para cumplir sus funciones en el marco del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4.1.2 El alcance del programa de instrucción en seguridad operacional será apropiado para el tipo de participación que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cada persona tenga en el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Comunicación de la seguridad operacional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proveedor de servicios creará y mantendrá un medio oficial de comunicación en relación con la seguridad operacional que: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garantice que el personal conozca el SMS, con arreglo al puesto que ocupe;</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difunda información crítica para la seguridad operacional;</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explique por qué se toman determinadas medidas para mejorar la seguridad operacional; y</a:t>
            </a:r>
          </a:p>
          <a:p>
            <a:pPr marL="228600" marR="0" lvl="0" indent="-228600" algn="just" defTabSz="9144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explique por qué se introducen o modifican procedimientos de seguridad operacional.</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lvl="0" indent="0" eaLnBrk="1" fontAlgn="auto" hangingPunct="1">
              <a:lnSpc>
                <a:spcPct val="125000"/>
              </a:lnSpc>
              <a:spcBef>
                <a:spcPts val="0"/>
              </a:spcBef>
              <a:spcAft>
                <a:spcPts val="0"/>
              </a:spcAft>
              <a:buFontTx/>
              <a:buNone/>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21</a:t>
            </a:fld>
            <a:endParaRPr lang="en-US"/>
          </a:p>
        </p:txBody>
      </p:sp>
    </p:spTree>
    <p:extLst>
      <p:ext uri="{BB962C8B-B14F-4D97-AF65-F5344CB8AC3E}">
        <p14:creationId xmlns:p14="http://schemas.microsoft.com/office/powerpoint/2010/main" val="2562066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PE" b="1" dirty="0" smtClean="0"/>
              <a:t>APÉNDICE 2. MARCO PARA UN SISTEMA DE GESTIÓN DE LA SEGURIDAD OPERACIONAL (SMS) (Véase el Capítulo 4, 4.1.1)</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Nota 1.— En el Manual de gestión de la seguridad operacional (SMM) (Doc. 9859) figura orientación sobre la implantación de un marco para un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Nota 2.— Las interacciones de los proveedores de servicios con otras organizaciones pueden contribuir significativamente a la seguridad operacional de sus productos o servicios. En el Manual de gestión de la seguridad operacional (SMM) (Doc. 9859) figura orientación sobre la gestión de las interacciones en relación con los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Nota 3.— En el contexto de este Apéndice, en relación con los proveedores de servicios, el concepto de “obligación de rendición de cuentas” se refiere a una “obligación” que no puede delegarse, y “responsabilidades” se refiere a las funciones y actividades que pueden delegarse.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En este apéndice se especifica el marco para la implantación y el mantenimiento de un SMS. El marco consta de cuatro componentes y doce elementos que constituyen los requisitos mínimos para la implantación de un SMS: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1. Política y objetivos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1.1 Compromiso de la dirección</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1.2 Obligación de rendición de cuentas y responsabilidades en materia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1.3 Designación del personal clave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1.4 Coordinación de la planificación de respuestas ante emergencias</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1.5 Documentación SMS</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2. Gestión de riesgos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2.1 Identificación de peligros</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2.2 Evaluación y mitigación de riesgos de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3. Aseguramiento de la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3.1 Observación y medición del rendimiento en materia de seguridad</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3.2 Gestión del cambio</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dirty="0" smtClean="0"/>
              <a:t>3.3 Mejora continua del SMS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PE" dirty="0" smtClean="0"/>
              <a:t>4. Promoción de la seguridad operacional</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i="0" dirty="0" smtClean="0"/>
              <a:t>4.1 Instrucción y educación</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s-PE" i="0" dirty="0" smtClean="0"/>
              <a:t>4.2 Comunicación de la seguridad operacional</a:t>
            </a:r>
            <a:endParaRPr lang="es-PE" i="0" dirty="0"/>
          </a:p>
        </p:txBody>
      </p:sp>
      <p:sp>
        <p:nvSpPr>
          <p:cNvPr id="4" name="Slide Number Placeholder 3"/>
          <p:cNvSpPr>
            <a:spLocks noGrp="1"/>
          </p:cNvSpPr>
          <p:nvPr>
            <p:ph type="sldNum" sz="quarter" idx="10"/>
          </p:nvPr>
        </p:nvSpPr>
        <p:spPr/>
        <p:txBody>
          <a:bodyPr/>
          <a:lstStyle/>
          <a:p>
            <a:fld id="{9B678FEC-480F-4DAB-BBC1-D34055C64807}" type="slidenum">
              <a:rPr lang="en-US" smtClean="0"/>
              <a:t>22</a:t>
            </a:fld>
            <a:endParaRPr lang="en-US" dirty="0"/>
          </a:p>
        </p:txBody>
      </p:sp>
    </p:spTree>
    <p:extLst>
      <p:ext uri="{BB962C8B-B14F-4D97-AF65-F5344CB8AC3E}">
        <p14:creationId xmlns:p14="http://schemas.microsoft.com/office/powerpoint/2010/main" val="300943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eaLnBrk="1" fontAlgn="auto" hangingPunct="1">
              <a:lnSpc>
                <a:spcPct val="125000"/>
              </a:lnSpc>
              <a:spcBef>
                <a:spcPts val="0"/>
              </a:spcBef>
              <a:spcAft>
                <a:spcPts val="0"/>
              </a:spcAft>
              <a:buFontTx/>
              <a:buNone/>
              <a:defRPr/>
            </a:pPr>
            <a:r>
              <a:rPr lang="es-PE" b="1" dirty="0" smtClean="0"/>
              <a:t>APÉNDICE 3. PRINCIPIOS PARA LA PROTECCIÓN DE DATOS E INFORMACIÓN SOBRE SEGURIDAD OPERACIONAL Y LAS FUENTES CONEXAS</a:t>
            </a:r>
          </a:p>
          <a:p>
            <a:pPr marL="0" lvl="0" indent="0" algn="just" eaLnBrk="1" fontAlgn="auto" hangingPunct="1">
              <a:lnSpc>
                <a:spcPct val="125000"/>
              </a:lnSpc>
              <a:spcBef>
                <a:spcPts val="0"/>
              </a:spcBef>
              <a:spcAft>
                <a:spcPts val="0"/>
              </a:spcAft>
              <a:buFontTx/>
              <a:buNone/>
              <a:defRPr/>
            </a:pPr>
            <a:r>
              <a:rPr lang="es-PE" dirty="0" smtClean="0"/>
              <a:t>(Véase el Capítulo 5, 5.3)</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i="1" dirty="0" smtClean="0"/>
              <a:t>Nota 1.— La protección de los datos, la información sobre seguridad operacional y las fuentes conexas es esencial para garantizar su continua disponibilidad, ya que el uso de datos e información sobre seguridad operacional para fines que no sean los de mantener y mejorar la seguridad operacional puede impedir la disponibilidad futura de esos datos e información y tener un importante efecto adverso en dicha seguridad.</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i="1" dirty="0" smtClean="0"/>
              <a:t>Nota 2.—Habida cuenta de los diferentes sistemas jurídicos de los Estados, éstos tienen la flexibilidad de redactar sus leyes y reglamentos de acuerdo con sus políticas y prácticas.</a:t>
            </a:r>
          </a:p>
          <a:p>
            <a:pPr marL="0" lvl="0" indent="0" algn="just" eaLnBrk="1" fontAlgn="auto" hangingPunct="1">
              <a:lnSpc>
                <a:spcPct val="125000"/>
              </a:lnSpc>
              <a:spcBef>
                <a:spcPts val="0"/>
              </a:spcBef>
              <a:spcAft>
                <a:spcPts val="0"/>
              </a:spcAft>
              <a:buFontTx/>
              <a:buNone/>
              <a:defRPr/>
            </a:pPr>
            <a:endParaRPr lang="es-PE" i="1" dirty="0" smtClean="0"/>
          </a:p>
          <a:p>
            <a:pPr marL="0" lvl="0" indent="0" algn="just" eaLnBrk="1" fontAlgn="auto" hangingPunct="1">
              <a:lnSpc>
                <a:spcPct val="125000"/>
              </a:lnSpc>
              <a:spcBef>
                <a:spcPts val="0"/>
              </a:spcBef>
              <a:spcAft>
                <a:spcPts val="0"/>
              </a:spcAft>
              <a:buFontTx/>
              <a:buNone/>
              <a:defRPr/>
            </a:pPr>
            <a:r>
              <a:rPr lang="es-PE" i="1" dirty="0" smtClean="0"/>
              <a:t>Nota 3.— Los principios que figuran en este Apéndice tienen el propósito de asistir a los Estados en la promulgación y adopción de sus leyes, reglamentos y políticas nacionales para proteger los datos y la información sobre seguridad operacional obtenida de los sistemas de recopilación y procesamiento de datos sobre seguridad operacional (SDCPS), así como las fuentes conexas, permitiendo al mismo tiempo la administración apropiada de la justicia y las medidas necesarias para mantener o mejorar la seguridad operacional de la aviación.</a:t>
            </a:r>
          </a:p>
          <a:p>
            <a:pPr marL="0" lvl="0" indent="0" algn="just" eaLnBrk="1" fontAlgn="auto" hangingPunct="1">
              <a:lnSpc>
                <a:spcPct val="125000"/>
              </a:lnSpc>
              <a:spcBef>
                <a:spcPts val="0"/>
              </a:spcBef>
              <a:spcAft>
                <a:spcPts val="0"/>
              </a:spcAft>
              <a:buFontTx/>
              <a:buNone/>
              <a:defRPr/>
            </a:pPr>
            <a:endParaRPr lang="es-PE" i="1" dirty="0" smtClean="0"/>
          </a:p>
          <a:p>
            <a:pPr marL="0" lvl="0" indent="0" algn="just" eaLnBrk="1" fontAlgn="auto" hangingPunct="1">
              <a:lnSpc>
                <a:spcPct val="125000"/>
              </a:lnSpc>
              <a:spcBef>
                <a:spcPts val="0"/>
              </a:spcBef>
              <a:spcAft>
                <a:spcPts val="0"/>
              </a:spcAft>
              <a:buFontTx/>
              <a:buNone/>
              <a:defRPr/>
            </a:pPr>
            <a:r>
              <a:rPr lang="es-PE" i="1" dirty="0" smtClean="0"/>
              <a:t>Nota 4.— El objetivo consiste en garantizar la continua disponibilidad de los datos y de la información sobre seguridad operacional al restringir su uso para fines que no sean mejorar la seguridad operacional de la aviación.</a:t>
            </a:r>
          </a:p>
          <a:p>
            <a:pPr marL="0" lvl="0" indent="0" algn="just" eaLnBrk="1" fontAlgn="auto" hangingPunct="1">
              <a:lnSpc>
                <a:spcPct val="125000"/>
              </a:lnSpc>
              <a:spcBef>
                <a:spcPts val="0"/>
              </a:spcBef>
              <a:spcAft>
                <a:spcPts val="0"/>
              </a:spcAft>
              <a:buFontTx/>
              <a:buNone/>
              <a:defRPr/>
            </a:pPr>
            <a:endParaRPr lang="es-PE" dirty="0" smtClean="0"/>
          </a:p>
          <a:p>
            <a:pPr marL="228600" lvl="0" indent="-228600" algn="just" eaLnBrk="1" fontAlgn="auto" hangingPunct="1">
              <a:lnSpc>
                <a:spcPct val="125000"/>
              </a:lnSpc>
              <a:spcBef>
                <a:spcPts val="0"/>
              </a:spcBef>
              <a:spcAft>
                <a:spcPts val="0"/>
              </a:spcAft>
              <a:buFontTx/>
              <a:buAutoNum type="arabicPeriod"/>
              <a:defRPr/>
            </a:pPr>
            <a:r>
              <a:rPr lang="es-PE" b="1" dirty="0" smtClean="0"/>
              <a:t>Principios generales</a:t>
            </a:r>
          </a:p>
          <a:p>
            <a:pPr marL="228600" lvl="0" indent="-228600" algn="just" eaLnBrk="1" fontAlgn="auto" hangingPunct="1">
              <a:lnSpc>
                <a:spcPct val="125000"/>
              </a:lnSpc>
              <a:spcBef>
                <a:spcPts val="0"/>
              </a:spcBef>
              <a:spcAft>
                <a:spcPts val="0"/>
              </a:spcAft>
              <a:buFontTx/>
              <a:buAutoNum type="arabicPeriod"/>
              <a:defRPr/>
            </a:pPr>
            <a:endParaRPr lang="es-PE" b="1" dirty="0" smtClean="0"/>
          </a:p>
          <a:p>
            <a:pPr marL="0" lvl="0" indent="0" algn="just" eaLnBrk="1" fontAlgn="auto" hangingPunct="1">
              <a:lnSpc>
                <a:spcPct val="125000"/>
              </a:lnSpc>
              <a:spcBef>
                <a:spcPts val="0"/>
              </a:spcBef>
              <a:spcAft>
                <a:spcPts val="0"/>
              </a:spcAft>
              <a:buFontTx/>
              <a:buNone/>
              <a:defRPr/>
            </a:pPr>
            <a:r>
              <a:rPr lang="es-PE" dirty="0" smtClean="0"/>
              <a:t>1.1 Los Estados, por medio de sus </a:t>
            </a:r>
            <a:r>
              <a:rPr lang="es-PE" b="1" dirty="0" smtClean="0"/>
              <a:t>leyes, reglamentos y políticas nacionales </a:t>
            </a:r>
            <a:r>
              <a:rPr lang="es-PE" dirty="0" smtClean="0"/>
              <a:t>que protejan los datos y la información sobre seguridad operacional, y las fuentes conexas, garantizarán que:</a:t>
            </a:r>
          </a:p>
          <a:p>
            <a:pPr marL="0" lvl="0" indent="0" algn="just" eaLnBrk="1" fontAlgn="auto" hangingPunct="1">
              <a:lnSpc>
                <a:spcPct val="125000"/>
              </a:lnSpc>
              <a:spcBef>
                <a:spcPts val="0"/>
              </a:spcBef>
              <a:spcAft>
                <a:spcPts val="0"/>
              </a:spcAft>
              <a:buFontTx/>
              <a:buNone/>
              <a:defRPr/>
            </a:pPr>
            <a:endParaRPr lang="es-PE" dirty="0" smtClean="0"/>
          </a:p>
          <a:p>
            <a:pPr marL="228600" lvl="0" indent="-228600" algn="just" eaLnBrk="1" fontAlgn="auto" hangingPunct="1">
              <a:lnSpc>
                <a:spcPct val="125000"/>
              </a:lnSpc>
              <a:spcBef>
                <a:spcPts val="0"/>
              </a:spcBef>
              <a:spcAft>
                <a:spcPts val="0"/>
              </a:spcAft>
              <a:buFontTx/>
              <a:buAutoNum type="alphaLcParenR"/>
              <a:defRPr/>
            </a:pPr>
            <a:r>
              <a:rPr lang="es-PE" dirty="0" smtClean="0"/>
              <a:t>exista un </a:t>
            </a:r>
            <a:r>
              <a:rPr lang="es-PE" b="1" dirty="0" smtClean="0"/>
              <a:t>equilibrio</a:t>
            </a:r>
            <a:r>
              <a:rPr lang="es-PE" dirty="0" smtClean="0"/>
              <a:t> entre la necesidad de proteger los datos y la información sobre seguridad operacional y las fuentes conexas, y la de administrar debidamente la justicia, a fin de mantener o mejorar la seguridad operacional de la aviación;</a:t>
            </a:r>
          </a:p>
          <a:p>
            <a:pPr marL="228600" lvl="0" indent="-228600" algn="just" eaLnBrk="1" fontAlgn="auto" hangingPunct="1">
              <a:lnSpc>
                <a:spcPct val="125000"/>
              </a:lnSpc>
              <a:spcBef>
                <a:spcPts val="0"/>
              </a:spcBef>
              <a:spcAft>
                <a:spcPts val="0"/>
              </a:spcAft>
              <a:buFontTx/>
              <a:buAutoNum type="alphaLcParenR"/>
              <a:defRPr/>
            </a:pPr>
            <a:r>
              <a:rPr lang="es-PE" dirty="0" smtClean="0"/>
              <a:t>se </a:t>
            </a:r>
            <a:r>
              <a:rPr lang="es-PE" b="1" dirty="0" smtClean="0"/>
              <a:t>protejan</a:t>
            </a:r>
            <a:r>
              <a:rPr lang="es-PE" dirty="0" smtClean="0"/>
              <a:t> los datos y la información sobre seguridad operacional y las fuentes conexas, de conformidad con este apéndice; y</a:t>
            </a:r>
          </a:p>
          <a:p>
            <a:pPr marL="228600" lvl="0" indent="-228600" algn="just" eaLnBrk="1" fontAlgn="auto" hangingPunct="1">
              <a:lnSpc>
                <a:spcPct val="125000"/>
              </a:lnSpc>
              <a:spcBef>
                <a:spcPts val="0"/>
              </a:spcBef>
              <a:spcAft>
                <a:spcPts val="0"/>
              </a:spcAft>
              <a:buFontTx/>
              <a:buAutoNum type="alphaLcParenR"/>
              <a:defRPr/>
            </a:pPr>
            <a:r>
              <a:rPr lang="es-PE" dirty="0" smtClean="0"/>
              <a:t>se especifiquen las condiciones bajo las cuales los datos, la información sobre seguridad operacional y las </a:t>
            </a:r>
            <a:r>
              <a:rPr lang="es-PE" b="1" dirty="0" smtClean="0"/>
              <a:t>fuentes conexas califican para ser protegidos</a:t>
            </a:r>
            <a:r>
              <a:rPr lang="es-PE" dirty="0" smtClean="0"/>
              <a:t>; y</a:t>
            </a:r>
          </a:p>
          <a:p>
            <a:pPr marL="228600" lvl="0" indent="-228600" algn="just" eaLnBrk="1" fontAlgn="auto" hangingPunct="1">
              <a:lnSpc>
                <a:spcPct val="125000"/>
              </a:lnSpc>
              <a:spcBef>
                <a:spcPts val="0"/>
              </a:spcBef>
              <a:spcAft>
                <a:spcPts val="0"/>
              </a:spcAft>
              <a:buFontTx/>
              <a:buAutoNum type="alphaLcParenR"/>
              <a:defRPr/>
            </a:pPr>
            <a:r>
              <a:rPr lang="es-PE" dirty="0" smtClean="0"/>
              <a:t>se mantengan </a:t>
            </a:r>
            <a:r>
              <a:rPr lang="es-PE" b="1" dirty="0" smtClean="0"/>
              <a:t>disponibles</a:t>
            </a:r>
            <a:r>
              <a:rPr lang="es-PE" dirty="0" smtClean="0"/>
              <a:t> los datos y la información sobre seguridad operacional para los fines de mantener o mejorar la seguridad operacional de la aviación.</a:t>
            </a:r>
          </a:p>
          <a:p>
            <a:pPr marL="0" lvl="0" indent="0" algn="just" eaLnBrk="1" fontAlgn="auto" hangingPunct="1">
              <a:lnSpc>
                <a:spcPct val="125000"/>
              </a:lnSpc>
              <a:spcBef>
                <a:spcPts val="0"/>
              </a:spcBef>
              <a:spcAft>
                <a:spcPts val="0"/>
              </a:spcAft>
              <a:buFontTx/>
              <a:buNone/>
              <a:defRPr/>
            </a:pPr>
            <a:endParaRPr lang="es-PE" dirty="0" smtClean="0"/>
          </a:p>
          <a:p>
            <a:pPr marL="457200" lvl="1" indent="0" algn="just" eaLnBrk="1" fontAlgn="auto" hangingPunct="1">
              <a:lnSpc>
                <a:spcPct val="125000"/>
              </a:lnSpc>
              <a:spcBef>
                <a:spcPts val="0"/>
              </a:spcBef>
              <a:spcAft>
                <a:spcPts val="0"/>
              </a:spcAft>
              <a:buFontTx/>
              <a:buNone/>
              <a:defRPr/>
            </a:pPr>
            <a:r>
              <a:rPr lang="es-PE" i="1" dirty="0" smtClean="0"/>
              <a:t>Nota.— La protección de los datos y la información sobre seguridad operacional, así como de las fuentes conexas, no tiene como intención interferir con la debida administración de la justicia ni con el mantenimiento o el mejoramiento de la seguridad operacional.</a:t>
            </a:r>
            <a:endParaRPr lang="es-PE" i="1" dirty="0"/>
          </a:p>
          <a:p>
            <a:pPr marL="457200" lvl="1"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r>
              <a:rPr lang="es-PE" dirty="0" smtClean="0"/>
              <a:t>1.2 Cuando se ha instituido una investigación de conformidad con el Anexo 13, los registros relativos a las investigaciones de accidentes e incidentes que se enumeran en 5.12 del Anexo 13 estarán sujetos a la protección acordada en dicha disposición en lugar de la protección acordada en virtud de este Anexo.</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b="1" dirty="0" smtClean="0"/>
              <a:t>2. Principios de protección</a:t>
            </a:r>
          </a:p>
          <a:p>
            <a:pPr marL="0" lvl="0" indent="0" algn="just" eaLnBrk="1" fontAlgn="auto" hangingPunct="1">
              <a:lnSpc>
                <a:spcPct val="125000"/>
              </a:lnSpc>
              <a:spcBef>
                <a:spcPts val="0"/>
              </a:spcBef>
              <a:spcAft>
                <a:spcPts val="0"/>
              </a:spcAft>
              <a:buFontTx/>
              <a:buNone/>
              <a:defRPr/>
            </a:pPr>
            <a:endParaRPr lang="es-PE" b="1" dirty="0" smtClean="0"/>
          </a:p>
          <a:p>
            <a:pPr marL="0" lvl="0" indent="0" algn="just" eaLnBrk="1" fontAlgn="auto" hangingPunct="1">
              <a:lnSpc>
                <a:spcPct val="125000"/>
              </a:lnSpc>
              <a:spcBef>
                <a:spcPts val="0"/>
              </a:spcBef>
              <a:spcAft>
                <a:spcPts val="0"/>
              </a:spcAft>
              <a:buFontTx/>
              <a:buNone/>
              <a:defRPr/>
            </a:pPr>
            <a:r>
              <a:rPr lang="es-PE" dirty="0" smtClean="0"/>
              <a:t>2.1 Los Estados se asegurarán de que los datos y la información sobre seguridad operacional </a:t>
            </a:r>
            <a:r>
              <a:rPr lang="es-PE" u="sng" dirty="0" smtClean="0"/>
              <a:t>no se utilicen </a:t>
            </a:r>
            <a:r>
              <a:rPr lang="es-PE" dirty="0" smtClean="0"/>
              <a:t>para:</a:t>
            </a:r>
          </a:p>
          <a:p>
            <a:pPr marL="0" lvl="0" indent="0" algn="just" eaLnBrk="1" fontAlgn="auto" hangingPunct="1">
              <a:lnSpc>
                <a:spcPct val="125000"/>
              </a:lnSpc>
              <a:spcBef>
                <a:spcPts val="0"/>
              </a:spcBef>
              <a:spcAft>
                <a:spcPts val="0"/>
              </a:spcAft>
              <a:buFontTx/>
              <a:buNone/>
              <a:defRPr/>
            </a:pPr>
            <a:endParaRPr lang="es-PE" dirty="0" smtClean="0"/>
          </a:p>
          <a:p>
            <a:pPr marL="228600" lvl="0" indent="-228600" algn="just" eaLnBrk="1" fontAlgn="auto" hangingPunct="1">
              <a:lnSpc>
                <a:spcPct val="125000"/>
              </a:lnSpc>
              <a:spcBef>
                <a:spcPts val="0"/>
              </a:spcBef>
              <a:spcAft>
                <a:spcPts val="0"/>
              </a:spcAft>
              <a:buFontTx/>
              <a:buAutoNum type="alphaLcParenR"/>
              <a:defRPr/>
            </a:pPr>
            <a:r>
              <a:rPr lang="es-PE" b="1" dirty="0" smtClean="0"/>
              <a:t>procedimientos disciplinarios</a:t>
            </a:r>
            <a:r>
              <a:rPr lang="es-PE" dirty="0" smtClean="0"/>
              <a:t>, civiles, administrativos y penales contra empleados, personal de operaciones u organizaciones;</a:t>
            </a:r>
          </a:p>
          <a:p>
            <a:pPr marL="228600" lvl="0" indent="-228600" algn="just" eaLnBrk="1" fontAlgn="auto" hangingPunct="1">
              <a:lnSpc>
                <a:spcPct val="125000"/>
              </a:lnSpc>
              <a:spcBef>
                <a:spcPts val="0"/>
              </a:spcBef>
              <a:spcAft>
                <a:spcPts val="0"/>
              </a:spcAft>
              <a:buFontTx/>
              <a:buAutoNum type="alphaLcParenR"/>
              <a:defRPr/>
            </a:pPr>
            <a:r>
              <a:rPr lang="es-PE" dirty="0" smtClean="0"/>
              <a:t>la </a:t>
            </a:r>
            <a:r>
              <a:rPr lang="es-PE" b="1" dirty="0" smtClean="0"/>
              <a:t>divulgación al público</a:t>
            </a:r>
            <a:r>
              <a:rPr lang="es-PE" dirty="0" smtClean="0"/>
              <a:t>; o</a:t>
            </a:r>
          </a:p>
          <a:p>
            <a:pPr marL="228600" lvl="0" indent="-228600" algn="just" eaLnBrk="1" fontAlgn="auto" hangingPunct="1">
              <a:lnSpc>
                <a:spcPct val="125000"/>
              </a:lnSpc>
              <a:spcBef>
                <a:spcPts val="0"/>
              </a:spcBef>
              <a:spcAft>
                <a:spcPts val="0"/>
              </a:spcAft>
              <a:buFontTx/>
              <a:buAutoNum type="alphaLcParenR"/>
              <a:defRPr/>
            </a:pPr>
            <a:r>
              <a:rPr lang="es-PE" dirty="0" smtClean="0"/>
              <a:t>para fines </a:t>
            </a:r>
            <a:r>
              <a:rPr lang="es-PE" b="1" dirty="0" smtClean="0"/>
              <a:t>que no sean mantener o mejorar </a:t>
            </a:r>
            <a:r>
              <a:rPr lang="es-PE" dirty="0" smtClean="0"/>
              <a:t>la seguridad operacional;</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dirty="0" smtClean="0"/>
              <a:t>a menos que se aplique un </a:t>
            </a:r>
            <a:r>
              <a:rPr lang="es-PE" b="1" u="sng" dirty="0" smtClean="0"/>
              <a:t>principio de excepción</a:t>
            </a:r>
            <a:r>
              <a:rPr lang="es-PE" dirty="0" smtClean="0"/>
              <a:t>.</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dirty="0" smtClean="0"/>
              <a:t>2.2 Los Estados concederán protección a los datos y la información sobre seguridad operacional, así como a las fuentes conexas garantizando que:</a:t>
            </a:r>
          </a:p>
          <a:p>
            <a:pPr marL="0" lvl="0" indent="0" algn="just" eaLnBrk="1" fontAlgn="auto" hangingPunct="1">
              <a:lnSpc>
                <a:spcPct val="125000"/>
              </a:lnSpc>
              <a:spcBef>
                <a:spcPts val="0"/>
              </a:spcBef>
              <a:spcAft>
                <a:spcPts val="0"/>
              </a:spcAft>
              <a:buFontTx/>
              <a:buNone/>
              <a:defRPr/>
            </a:pPr>
            <a:endParaRPr lang="es-PE" dirty="0" smtClean="0"/>
          </a:p>
          <a:p>
            <a:pPr marL="228600" lvl="0" indent="-228600" algn="just" eaLnBrk="1" fontAlgn="auto" hangingPunct="1">
              <a:lnSpc>
                <a:spcPct val="125000"/>
              </a:lnSpc>
              <a:spcBef>
                <a:spcPts val="0"/>
              </a:spcBef>
              <a:spcAft>
                <a:spcPts val="0"/>
              </a:spcAft>
              <a:buFontTx/>
              <a:buAutoNum type="alphaLcParenR"/>
              <a:defRPr/>
            </a:pPr>
            <a:r>
              <a:rPr lang="es-PE" dirty="0" smtClean="0"/>
              <a:t>se especifique la protección con base en la naturaleza de los datos y la información sobre seguridad operacional;</a:t>
            </a:r>
          </a:p>
          <a:p>
            <a:pPr marL="228600" lvl="0" indent="-228600" algn="just" eaLnBrk="1" fontAlgn="auto" hangingPunct="1">
              <a:lnSpc>
                <a:spcPct val="125000"/>
              </a:lnSpc>
              <a:spcBef>
                <a:spcPts val="0"/>
              </a:spcBef>
              <a:spcAft>
                <a:spcPts val="0"/>
              </a:spcAft>
              <a:buFontTx/>
              <a:buAutoNum type="alphaLcParenR"/>
              <a:defRPr/>
            </a:pPr>
            <a:r>
              <a:rPr lang="es-PE" dirty="0" smtClean="0"/>
              <a:t>se establezca un procedimiento formal para proteger los datos y la información sobre seguridad operacional y las fuentes conexas;</a:t>
            </a:r>
          </a:p>
          <a:p>
            <a:pPr marL="228600" lvl="0" indent="-228600" algn="just" eaLnBrk="1" fontAlgn="auto" hangingPunct="1">
              <a:lnSpc>
                <a:spcPct val="125000"/>
              </a:lnSpc>
              <a:spcBef>
                <a:spcPts val="0"/>
              </a:spcBef>
              <a:spcAft>
                <a:spcPts val="0"/>
              </a:spcAft>
              <a:buFontTx/>
              <a:buAutoNum type="alphaLcParenR"/>
              <a:defRPr/>
            </a:pPr>
            <a:r>
              <a:rPr lang="es-PE" dirty="0" smtClean="0"/>
              <a:t>los datos y la información sobre seguridad operacional no se utilizarán para fines distintos de aquellos para los que fueron recopilados, a menos que se aplique un principio de excepción; y</a:t>
            </a:r>
          </a:p>
          <a:p>
            <a:pPr marL="228600" lvl="0" indent="-228600" algn="just" eaLnBrk="1" fontAlgn="auto" hangingPunct="1">
              <a:lnSpc>
                <a:spcPct val="125000"/>
              </a:lnSpc>
              <a:spcBef>
                <a:spcPts val="0"/>
              </a:spcBef>
              <a:spcAft>
                <a:spcPts val="0"/>
              </a:spcAft>
              <a:buFontTx/>
              <a:buAutoNum type="alphaLcParenR"/>
              <a:defRPr/>
            </a:pPr>
            <a:r>
              <a:rPr lang="es-PE" dirty="0" smtClean="0"/>
              <a:t>en la medida en que se aplique un principio de excepción, los Estados garanticen de que el uso de datos e información sobre seguridad operacional en procedimientos disciplinarios, civiles, administrativos y penales, se llevará a cabo sólo bajo garantías autorizadas.</a:t>
            </a:r>
          </a:p>
          <a:p>
            <a:pPr marL="0" lvl="0" indent="0" algn="just" eaLnBrk="1" fontAlgn="auto" hangingPunct="1">
              <a:lnSpc>
                <a:spcPct val="125000"/>
              </a:lnSpc>
              <a:spcBef>
                <a:spcPts val="0"/>
              </a:spcBef>
              <a:spcAft>
                <a:spcPts val="0"/>
              </a:spcAft>
              <a:buFontTx/>
              <a:buNone/>
              <a:defRPr/>
            </a:pPr>
            <a:endParaRPr lang="es-PE" dirty="0" smtClean="0"/>
          </a:p>
          <a:p>
            <a:pPr marL="457200" lvl="1" indent="0" algn="just" eaLnBrk="1" fontAlgn="auto" hangingPunct="1">
              <a:lnSpc>
                <a:spcPct val="125000"/>
              </a:lnSpc>
              <a:spcBef>
                <a:spcPts val="0"/>
              </a:spcBef>
              <a:spcAft>
                <a:spcPts val="0"/>
              </a:spcAft>
              <a:buFontTx/>
              <a:buNone/>
              <a:defRPr/>
            </a:pPr>
            <a:r>
              <a:rPr lang="es-PE" i="1" dirty="0" smtClean="0"/>
              <a:t>Nota 1.— El procedimiento formal puede incluir el requisito de que toda persona que solicite la divulgación de datos o información sobre seguridad operacional presente justificaciones para su divulgación.</a:t>
            </a:r>
          </a:p>
          <a:p>
            <a:pPr marL="457200" lvl="1" indent="0" algn="just" eaLnBrk="1" fontAlgn="auto" hangingPunct="1">
              <a:lnSpc>
                <a:spcPct val="125000"/>
              </a:lnSpc>
              <a:spcBef>
                <a:spcPts val="0"/>
              </a:spcBef>
              <a:spcAft>
                <a:spcPts val="0"/>
              </a:spcAft>
              <a:buFontTx/>
              <a:buNone/>
              <a:defRPr/>
            </a:pPr>
            <a:endParaRPr lang="es-PE" i="1" dirty="0" smtClean="0"/>
          </a:p>
          <a:p>
            <a:pPr marL="457200" lvl="1" indent="0" algn="just" eaLnBrk="1" fontAlgn="auto" hangingPunct="1">
              <a:lnSpc>
                <a:spcPct val="125000"/>
              </a:lnSpc>
              <a:spcBef>
                <a:spcPts val="0"/>
              </a:spcBef>
              <a:spcAft>
                <a:spcPts val="0"/>
              </a:spcAft>
              <a:buFontTx/>
              <a:buNone/>
              <a:defRPr/>
            </a:pPr>
            <a:r>
              <a:rPr lang="es-PE" i="1" dirty="0" smtClean="0"/>
              <a:t>Nota 2.— Las garantías autorizadas incluyen limitaciones o restricciones legales tales como </a:t>
            </a:r>
            <a:r>
              <a:rPr lang="es-PE" b="1" i="1" dirty="0" smtClean="0"/>
              <a:t>órdenes de protección, audiencias a puerta cerrada, exámenes a puerta cerrada y no revelación de las identidades</a:t>
            </a:r>
            <a:r>
              <a:rPr lang="es-PE" i="1" dirty="0" smtClean="0"/>
              <a:t> de los datos para la utilización o divulgación de información sobre seguridad operacional en procedimientos judiciales o administrativos.</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b="1" dirty="0" smtClean="0"/>
              <a:t>3. Principios de excepción</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dirty="0" smtClean="0"/>
              <a:t>La autoridad competente hará excepciones respecto de la protección de los datos y la información sobre seguridad operacional y las fuentes conexas, sólo cuando:</a:t>
            </a:r>
          </a:p>
          <a:p>
            <a:pPr marL="0" lvl="0" indent="0" algn="just" eaLnBrk="1" fontAlgn="auto" hangingPunct="1">
              <a:lnSpc>
                <a:spcPct val="125000"/>
              </a:lnSpc>
              <a:spcBef>
                <a:spcPts val="0"/>
              </a:spcBef>
              <a:spcAft>
                <a:spcPts val="0"/>
              </a:spcAft>
              <a:buFontTx/>
              <a:buNone/>
              <a:defRPr/>
            </a:pPr>
            <a:endParaRPr lang="es-PE" dirty="0" smtClean="0"/>
          </a:p>
          <a:p>
            <a:pPr marL="228600" lvl="0" indent="-228600" algn="just" eaLnBrk="1" fontAlgn="auto" hangingPunct="1">
              <a:lnSpc>
                <a:spcPct val="125000"/>
              </a:lnSpc>
              <a:spcBef>
                <a:spcPts val="0"/>
              </a:spcBef>
              <a:spcAft>
                <a:spcPts val="0"/>
              </a:spcAft>
              <a:buFontTx/>
              <a:buAutoNum type="alphaLcParenR"/>
              <a:defRPr/>
            </a:pPr>
            <a:r>
              <a:rPr lang="es-PE" dirty="0" smtClean="0"/>
              <a:t>determine que los hechos y circunstancias indican de manera razonable que el suceso pudo haber sido </a:t>
            </a:r>
            <a:r>
              <a:rPr lang="es-PE" b="1" dirty="0" smtClean="0"/>
              <a:t>causado por un</a:t>
            </a:r>
            <a:r>
              <a:rPr lang="es-PE" b="1" baseline="0" dirty="0" smtClean="0"/>
              <a:t> </a:t>
            </a:r>
            <a:r>
              <a:rPr lang="es-PE" b="1" dirty="0" smtClean="0"/>
              <a:t>acto u omisión </a:t>
            </a:r>
            <a:r>
              <a:rPr lang="es-PE" dirty="0" smtClean="0"/>
              <a:t>que, de acuerdo con las leyes nacionales, se considere que c</a:t>
            </a:r>
            <a:r>
              <a:rPr lang="es-PE" b="1" dirty="0" smtClean="0"/>
              <a:t>onstituye una conducta de negligencia grave, un acto doloso o una actividad criminal</a:t>
            </a:r>
            <a:r>
              <a:rPr lang="es-PE" dirty="0" smtClean="0"/>
              <a:t>;</a:t>
            </a:r>
            <a:r>
              <a:rPr lang="en-US" baseline="0" dirty="0" smtClean="0"/>
              <a:t> </a:t>
            </a:r>
          </a:p>
          <a:p>
            <a:pPr marL="228600" lvl="0" indent="-228600" algn="just" eaLnBrk="1" fontAlgn="auto" hangingPunct="1">
              <a:lnSpc>
                <a:spcPct val="125000"/>
              </a:lnSpc>
              <a:spcBef>
                <a:spcPts val="0"/>
              </a:spcBef>
              <a:spcAft>
                <a:spcPts val="0"/>
              </a:spcAft>
              <a:buFontTx/>
              <a:buAutoNum type="alphaLcParenR"/>
              <a:defRPr/>
            </a:pPr>
            <a:r>
              <a:rPr lang="es-PE" dirty="0" smtClean="0"/>
              <a:t>después de efectuar un examen de los datos o la información sobre seguridad operacional, determine que su </a:t>
            </a:r>
            <a:r>
              <a:rPr lang="es-PE" b="1" dirty="0" smtClean="0"/>
              <a:t>divulgación es necesaria para la administración apropiada de la justicia</a:t>
            </a:r>
            <a:r>
              <a:rPr lang="es-PE" dirty="0" smtClean="0"/>
              <a:t>, y que las ventajas de su divulgación pesan más que las repercusiones adversas que a escala nacional e internacional dicha divulgación tendrá en la futura recopilación y disponibilidad de los datos y la información sobre seguridad operacional; o</a:t>
            </a:r>
          </a:p>
          <a:p>
            <a:pPr marL="228600" lvl="0" indent="-228600" algn="just" eaLnBrk="1" fontAlgn="auto" hangingPunct="1">
              <a:lnSpc>
                <a:spcPct val="125000"/>
              </a:lnSpc>
              <a:spcBef>
                <a:spcPts val="0"/>
              </a:spcBef>
              <a:spcAft>
                <a:spcPts val="0"/>
              </a:spcAft>
              <a:buFontTx/>
              <a:buAutoNum type="alphaLcParenR"/>
              <a:defRPr/>
            </a:pPr>
            <a:r>
              <a:rPr lang="es-PE" dirty="0" smtClean="0"/>
              <a:t>después de efectuar un examen de los datos o información sobre seguridad operacional, determine que </a:t>
            </a:r>
            <a:r>
              <a:rPr lang="es-PE" b="1" dirty="0" smtClean="0"/>
              <a:t>su divulgación es necesaria para mantener o mejorar la seguridad operacional</a:t>
            </a:r>
            <a:r>
              <a:rPr lang="es-PE" dirty="0" smtClean="0"/>
              <a:t>, y que las ventajas de su divulgación pesan más que las repercusiones adversas que a escala nacional e internacional dicha divulgación tendrá en la futura recopilación y disponibilidad de datos e información sobre seguridad operacional.</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i="1" dirty="0" smtClean="0"/>
              <a:t>Nota 1.— En la administración de la decisión, la autoridad competente tiene en cuenta el </a:t>
            </a:r>
            <a:r>
              <a:rPr lang="es-PE" i="1" u="sng" dirty="0" smtClean="0"/>
              <a:t>consentimiento de la fuente de los datos</a:t>
            </a:r>
            <a:r>
              <a:rPr lang="es-PE" i="1" dirty="0" smtClean="0"/>
              <a:t> y la información sobre seguridad operacional.</a:t>
            </a:r>
          </a:p>
          <a:p>
            <a:pPr marL="0" lvl="0" indent="0" algn="just" eaLnBrk="1" fontAlgn="auto" hangingPunct="1">
              <a:lnSpc>
                <a:spcPct val="125000"/>
              </a:lnSpc>
              <a:spcBef>
                <a:spcPts val="0"/>
              </a:spcBef>
              <a:spcAft>
                <a:spcPts val="0"/>
              </a:spcAft>
              <a:buFontTx/>
              <a:buNone/>
              <a:defRPr/>
            </a:pPr>
            <a:endParaRPr lang="es-PE" i="1" dirty="0" smtClean="0"/>
          </a:p>
          <a:p>
            <a:pPr marL="0" lvl="0" indent="0" algn="just" eaLnBrk="1" fontAlgn="auto" hangingPunct="1">
              <a:lnSpc>
                <a:spcPct val="125000"/>
              </a:lnSpc>
              <a:spcBef>
                <a:spcPts val="0"/>
              </a:spcBef>
              <a:spcAft>
                <a:spcPts val="0"/>
              </a:spcAft>
              <a:buFontTx/>
              <a:buNone/>
              <a:defRPr/>
            </a:pPr>
            <a:r>
              <a:rPr lang="es-PE" i="1" dirty="0" smtClean="0"/>
              <a:t>Nota 2.— Se puede designar distintas autoridades competentes para diferentes circunstancias. La autoridad competente puede incluir, entre otras, las autoridades judiciales o aquellas encargadas de responsabilidades en el ámbito de la aviación, designadas de conformidad con la legislación nacional</a:t>
            </a:r>
            <a:r>
              <a:rPr lang="es-PE" dirty="0" smtClean="0"/>
              <a:t>.</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b="1" dirty="0" smtClean="0"/>
              <a:t>4. Divulgación al público</a:t>
            </a:r>
          </a:p>
          <a:p>
            <a:pPr marL="0" lvl="0" indent="0" algn="just" eaLnBrk="1" fontAlgn="auto" hangingPunct="1">
              <a:lnSpc>
                <a:spcPct val="125000"/>
              </a:lnSpc>
              <a:spcBef>
                <a:spcPts val="0"/>
              </a:spcBef>
              <a:spcAft>
                <a:spcPts val="0"/>
              </a:spcAft>
              <a:buFontTx/>
              <a:buNone/>
              <a:defRPr/>
            </a:pPr>
            <a:endParaRPr lang="es-PE" b="1" dirty="0" smtClean="0"/>
          </a:p>
          <a:p>
            <a:pPr marL="0" lvl="0" indent="0" algn="just" eaLnBrk="1" fontAlgn="auto" hangingPunct="1">
              <a:lnSpc>
                <a:spcPct val="125000"/>
              </a:lnSpc>
              <a:spcBef>
                <a:spcPts val="0"/>
              </a:spcBef>
              <a:spcAft>
                <a:spcPts val="0"/>
              </a:spcAft>
              <a:buFontTx/>
              <a:buNone/>
              <a:defRPr/>
            </a:pPr>
            <a:r>
              <a:rPr lang="es-PE" dirty="0" smtClean="0"/>
              <a:t>4.1 Los Estados que disponen de leyes relativas al </a:t>
            </a:r>
            <a:r>
              <a:rPr lang="es-PE" b="1" dirty="0" smtClean="0"/>
              <a:t>derecho de saber </a:t>
            </a:r>
            <a:r>
              <a:rPr lang="es-PE" dirty="0" smtClean="0"/>
              <a:t>crearán, en el contexto de las solicitudes de divulgación al público, excepciones respecto a la divulgación al público para garantizar la continua confidencialidad de los datos y la información sobre seguridad operacional que se han suministrado voluntariamente.</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i="1" dirty="0" smtClean="0"/>
              <a:t>Nota.— Las leyes, reglamentos y políticas que comúnmente se denominan “</a:t>
            </a:r>
            <a:r>
              <a:rPr lang="es-PE" b="1" i="1" dirty="0" smtClean="0"/>
              <a:t>leyes relativas al derecho de saber</a:t>
            </a:r>
            <a:r>
              <a:rPr lang="es-PE" i="1" dirty="0" smtClean="0"/>
              <a:t>” (</a:t>
            </a:r>
            <a:r>
              <a:rPr lang="es-PE" b="1" i="1" u="sng" dirty="0" smtClean="0"/>
              <a:t>leyes de libertad de información, de registros abiertos, o de transparencia</a:t>
            </a:r>
            <a:r>
              <a:rPr lang="es-PE" i="1" dirty="0" smtClean="0"/>
              <a:t>) permiten el acceso del público a la información en poder del Estado.</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dirty="0" smtClean="0"/>
              <a:t>4.2 Cuando se hace la divulgación de conformidad con la sección 3, los Estados se asegurarán de que:</a:t>
            </a:r>
          </a:p>
          <a:p>
            <a:pPr marL="0" lvl="0" indent="0" algn="just" eaLnBrk="1" fontAlgn="auto" hangingPunct="1">
              <a:lnSpc>
                <a:spcPct val="125000"/>
              </a:lnSpc>
              <a:spcBef>
                <a:spcPts val="0"/>
              </a:spcBef>
              <a:spcAft>
                <a:spcPts val="0"/>
              </a:spcAft>
              <a:buFontTx/>
              <a:buNone/>
              <a:defRPr/>
            </a:pPr>
            <a:endParaRPr lang="es-PE" dirty="0" smtClean="0"/>
          </a:p>
          <a:p>
            <a:pPr marL="228600" lvl="0" indent="-228600" algn="just" eaLnBrk="1" fontAlgn="auto" hangingPunct="1">
              <a:lnSpc>
                <a:spcPct val="125000"/>
              </a:lnSpc>
              <a:spcBef>
                <a:spcPts val="0"/>
              </a:spcBef>
              <a:spcAft>
                <a:spcPts val="0"/>
              </a:spcAft>
              <a:buFontTx/>
              <a:buAutoNum type="alphaLcParenR"/>
              <a:defRPr/>
            </a:pPr>
            <a:r>
              <a:rPr lang="es-PE" dirty="0" smtClean="0"/>
              <a:t>la divulgación al público de información personal pertinente incluida en los datos o la información sobre seguridad operacional </a:t>
            </a:r>
            <a:r>
              <a:rPr lang="es-PE" b="1" dirty="0" smtClean="0"/>
              <a:t>cumple las leyes de confidencialidad </a:t>
            </a:r>
            <a:r>
              <a:rPr lang="es-PE" dirty="0" smtClean="0"/>
              <a:t>que resulten aplicables; o</a:t>
            </a:r>
          </a:p>
          <a:p>
            <a:pPr marL="228600" lvl="0" indent="-228600" algn="just" eaLnBrk="1" fontAlgn="auto" hangingPunct="1">
              <a:lnSpc>
                <a:spcPct val="125000"/>
              </a:lnSpc>
              <a:spcBef>
                <a:spcPts val="0"/>
              </a:spcBef>
              <a:spcAft>
                <a:spcPts val="0"/>
              </a:spcAft>
              <a:buFontTx/>
              <a:buAutoNum type="alphaLcParenR"/>
              <a:defRPr/>
            </a:pPr>
            <a:r>
              <a:rPr lang="es-PE" dirty="0" smtClean="0"/>
              <a:t>la divulgación al público de los datos o la información sobre seguridad operacional se hace </a:t>
            </a:r>
            <a:r>
              <a:rPr lang="es-PE" b="1" dirty="0" smtClean="0"/>
              <a:t>sin revelar las identidades </a:t>
            </a:r>
            <a:r>
              <a:rPr lang="es-PE" dirty="0" smtClean="0"/>
              <a:t>y en forma resumida o combinada.</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b="1" dirty="0" smtClean="0"/>
              <a:t>5. Responsabilidad del custodio de los datos e información sobre seguridad operacional</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dirty="0" smtClean="0"/>
              <a:t>Los Estados se asegurarán de que </a:t>
            </a:r>
            <a:r>
              <a:rPr lang="es-PE" b="1" dirty="0" smtClean="0"/>
              <a:t>cada SDCPS cuente con un custodio designado </a:t>
            </a:r>
            <a:r>
              <a:rPr lang="es-PE" dirty="0" smtClean="0"/>
              <a:t>para que aplique la protección a los datos e información sobre seguridad operacional, de conformidad con las disposiciones aplicables de este apéndice:</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i="1" dirty="0" smtClean="0"/>
              <a:t>Nota.— “Custodio” puede referirse a un individuo o a una organización.</a:t>
            </a:r>
          </a:p>
          <a:p>
            <a:pPr marL="0" lvl="0"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r>
              <a:rPr lang="es-PE" b="1" dirty="0" smtClean="0"/>
              <a:t>6. Protección de los datos registrados</a:t>
            </a:r>
          </a:p>
          <a:p>
            <a:pPr marL="0" lvl="0" indent="0" algn="just" eaLnBrk="1" fontAlgn="auto" hangingPunct="1">
              <a:lnSpc>
                <a:spcPct val="125000"/>
              </a:lnSpc>
              <a:spcBef>
                <a:spcPts val="0"/>
              </a:spcBef>
              <a:spcAft>
                <a:spcPts val="0"/>
              </a:spcAft>
              <a:buFontTx/>
              <a:buNone/>
              <a:defRPr/>
            </a:pPr>
            <a:endParaRPr lang="es-PE" b="1" dirty="0" smtClean="0"/>
          </a:p>
          <a:p>
            <a:pPr marL="0" lvl="0" indent="0" algn="just" eaLnBrk="1" fontAlgn="auto" hangingPunct="1">
              <a:lnSpc>
                <a:spcPct val="125000"/>
              </a:lnSpc>
              <a:spcBef>
                <a:spcPts val="0"/>
              </a:spcBef>
              <a:spcAft>
                <a:spcPts val="0"/>
              </a:spcAft>
              <a:buFontTx/>
              <a:buNone/>
              <a:defRPr/>
            </a:pPr>
            <a:r>
              <a:rPr lang="es-PE" i="1" dirty="0" smtClean="0"/>
              <a:t>Nota 1.— Las grabaciones ambiente de las conversaciones en el lugar de trabajo exigidas por las leyes nacionales, por ejemplo, de los registradores de la voz en el puesto de pilotaje (CVR) o grabaciones de la comunicación de fondo y del entorno acústico en los puestos de trabajo de los controladores del tránsito aéreo, pueden percibirse como una invasión de la privacidad en el caso del personal de operaciones, situación a la que otras profesiones no están expuestas.</a:t>
            </a:r>
          </a:p>
          <a:p>
            <a:pPr marL="0" lvl="0" indent="0" algn="just" eaLnBrk="1" fontAlgn="auto" hangingPunct="1">
              <a:lnSpc>
                <a:spcPct val="125000"/>
              </a:lnSpc>
              <a:spcBef>
                <a:spcPts val="0"/>
              </a:spcBef>
              <a:spcAft>
                <a:spcPts val="0"/>
              </a:spcAft>
              <a:buFontTx/>
              <a:buNone/>
              <a:defRPr/>
            </a:pPr>
            <a:endParaRPr lang="es-PE" i="1" dirty="0" smtClean="0"/>
          </a:p>
          <a:p>
            <a:pPr marL="0" lvl="0" indent="0" algn="just" eaLnBrk="1" fontAlgn="auto" hangingPunct="1">
              <a:lnSpc>
                <a:spcPct val="125000"/>
              </a:lnSpc>
              <a:spcBef>
                <a:spcPts val="0"/>
              </a:spcBef>
              <a:spcAft>
                <a:spcPts val="0"/>
              </a:spcAft>
              <a:buFontTx/>
              <a:buNone/>
              <a:defRPr/>
            </a:pPr>
            <a:r>
              <a:rPr lang="es-PE" i="1" dirty="0" smtClean="0"/>
              <a:t>Nota 2.— El Anexo 13 contiene disposiciones sobre la protección de las grabaciones de los registradores de vuelo y las grabaciones de las dependencias de control del tránsito aéreo durante las investigaciones iniciadas de conformidad con ese Anexo. El Anexo 6 contiene disposiciones sobre la protección de las grabaciones de los registradores de vuelo durante operaciones normales.</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dirty="0" smtClean="0"/>
              <a:t>6.1 Los Estados proporcionarán, por medio de las leyes y reglamentos nacionales, medidas específicas de protección en relación con el carácter confidencial y el acceso del público a las grabaciones ambiente de las conversaciones en el lugar de trabajo.</a:t>
            </a:r>
          </a:p>
          <a:p>
            <a:pPr marL="0" lvl="0" indent="0" algn="just" eaLnBrk="1" fontAlgn="auto" hangingPunct="1">
              <a:lnSpc>
                <a:spcPct val="125000"/>
              </a:lnSpc>
              <a:spcBef>
                <a:spcPts val="0"/>
              </a:spcBef>
              <a:spcAft>
                <a:spcPts val="0"/>
              </a:spcAft>
              <a:buFontTx/>
              <a:buNone/>
              <a:defRPr/>
            </a:pPr>
            <a:endParaRPr lang="es-PE" dirty="0" smtClean="0"/>
          </a:p>
          <a:p>
            <a:pPr marL="0" lvl="0" indent="0" algn="just" eaLnBrk="1" fontAlgn="auto" hangingPunct="1">
              <a:lnSpc>
                <a:spcPct val="125000"/>
              </a:lnSpc>
              <a:spcBef>
                <a:spcPts val="0"/>
              </a:spcBef>
              <a:spcAft>
                <a:spcPts val="0"/>
              </a:spcAft>
              <a:buFontTx/>
              <a:buNone/>
              <a:defRPr/>
            </a:pPr>
            <a:r>
              <a:rPr lang="es-PE" dirty="0" smtClean="0"/>
              <a:t>6.2 Los Estados, por medio de las leyes y reglamentos nacionales, considerarán las grabaciones ambiente de las conversaciones en el lugar de trabajo exigidas por las leyes y reglamentos nacionales como datos privilegiados y protegidos sujetos a los principios de protección y excepción que figuran en este apéndice.</a:t>
            </a:r>
            <a:endParaRPr lang="en-US" dirty="0" smtClean="0"/>
          </a:p>
          <a:p>
            <a:pPr marL="0" lvl="0"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endParaRPr lang="en-US" dirty="0" smtClean="0"/>
          </a:p>
          <a:p>
            <a:pPr marL="0" lvl="0" indent="0" algn="just" eaLnBrk="1" fontAlgn="auto" hangingPunct="1">
              <a:lnSpc>
                <a:spcPct val="125000"/>
              </a:lnSpc>
              <a:spcBef>
                <a:spcPts val="0"/>
              </a:spcBef>
              <a:spcAft>
                <a:spcPts val="0"/>
              </a:spcAft>
              <a:buFontTx/>
              <a:buNone/>
              <a:defRPr/>
            </a:pPr>
            <a:endParaRPr lang="es-PE" dirty="0" smtClean="0"/>
          </a:p>
        </p:txBody>
      </p:sp>
      <p:sp>
        <p:nvSpPr>
          <p:cNvPr id="4" name="Slide Number Placeholder 3"/>
          <p:cNvSpPr>
            <a:spLocks noGrp="1"/>
          </p:cNvSpPr>
          <p:nvPr>
            <p:ph type="sldNum" sz="quarter" idx="10"/>
          </p:nvPr>
        </p:nvSpPr>
        <p:spPr/>
        <p:txBody>
          <a:bodyPr/>
          <a:lstStyle/>
          <a:p>
            <a:fld id="{9B678FEC-480F-4DAB-BBC1-D34055C64807}" type="slidenum">
              <a:rPr lang="en-US" smtClean="0"/>
              <a:t>23</a:t>
            </a:fld>
            <a:endParaRPr lang="en-US"/>
          </a:p>
        </p:txBody>
      </p:sp>
    </p:spTree>
    <p:extLst>
      <p:ext uri="{BB962C8B-B14F-4D97-AF65-F5344CB8AC3E}">
        <p14:creationId xmlns:p14="http://schemas.microsoft.com/office/powerpoint/2010/main" val="264490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PE" sz="2000" b="1" dirty="0" smtClean="0">
                <a:effectLst/>
                <a:latin typeface="Times New Roman" panose="02020603050405020304" pitchFamily="18" charset="0"/>
                <a:ea typeface="Calibri" panose="020F0502020204030204" pitchFamily="34" charset="0"/>
                <a:cs typeface="Times New Roman" panose="02020603050405020304" pitchFamily="18" charset="0"/>
              </a:rPr>
              <a:t>Capítulo 4</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E" sz="2000" b="1" dirty="0" smtClean="0">
                <a:effectLst/>
                <a:latin typeface="Times New Roman" panose="02020603050405020304" pitchFamily="18" charset="0"/>
                <a:ea typeface="Calibri" panose="020F0502020204030204" pitchFamily="34" charset="0"/>
                <a:cs typeface="Times New Roman" panose="02020603050405020304" pitchFamily="18" charset="0"/>
              </a:rPr>
              <a:t>NORMAS Y METODOS RECOMENDADOS INTERNACIONALES</a:t>
            </a:r>
          </a:p>
          <a:p>
            <a:pPr marL="0" marR="0">
              <a:lnSpc>
                <a:spcPct val="107000"/>
              </a:lnSpc>
              <a:spcBef>
                <a:spcPts val="0"/>
              </a:spcBef>
              <a:spcAft>
                <a:spcPts val="800"/>
              </a:spcAft>
            </a:pP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E" sz="2000" b="1" dirty="0" smtClean="0">
                <a:effectLst/>
                <a:latin typeface="Times New Roman" panose="02020603050405020304" pitchFamily="18" charset="0"/>
                <a:ea typeface="Calibri" panose="020F0502020204030204" pitchFamily="34" charset="0"/>
                <a:cs typeface="Times New Roman" panose="02020603050405020304" pitchFamily="18" charset="0"/>
              </a:rPr>
              <a:t>Artículo 37</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E" sz="2000" b="1" dirty="0" smtClean="0">
                <a:effectLst/>
                <a:latin typeface="Times New Roman" panose="02020603050405020304" pitchFamily="18" charset="0"/>
                <a:ea typeface="Calibri" panose="020F0502020204030204" pitchFamily="34" charset="0"/>
                <a:cs typeface="Times New Roman" panose="02020603050405020304" pitchFamily="18" charset="0"/>
              </a:rPr>
              <a:t>Adopción de normas y procedimientos internacionales</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Cada Estado contratante se compromete a colaborar, a fin de </a:t>
            </a:r>
            <a:r>
              <a:rPr lang="es-PE" sz="2000" b="1" dirty="0" smtClean="0">
                <a:effectLst/>
                <a:latin typeface="Times New Roman" panose="02020603050405020304" pitchFamily="18" charset="0"/>
                <a:ea typeface="Calibri" panose="020F0502020204030204" pitchFamily="34" charset="0"/>
                <a:cs typeface="Times New Roman" panose="02020603050405020304" pitchFamily="18" charset="0"/>
              </a:rPr>
              <a:t>lograr el más alto grado de uniformidad</a:t>
            </a: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 posible en las reglamentos, normas, procedimientos y organización relativos a aeronaves, personal, aerovías y servicios auxiliares, en todas las circunstancias en que tal uniformidad facilite y mejore la navegación aérea.</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A este fin, la Organización de aviación Civil Internacional </a:t>
            </a:r>
            <a:r>
              <a:rPr lang="es-PE" sz="2000" b="1" dirty="0" smtClean="0">
                <a:effectLst/>
                <a:latin typeface="Times New Roman" panose="02020603050405020304" pitchFamily="18" charset="0"/>
                <a:ea typeface="Calibri" panose="020F0502020204030204" pitchFamily="34" charset="0"/>
                <a:cs typeface="Times New Roman" panose="02020603050405020304" pitchFamily="18" charset="0"/>
              </a:rPr>
              <a:t>adoptará y enmendará</a:t>
            </a: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 en su oportunidad, según sea necesario, las normas y métodos recomendados y procedimientos internacionales que traten:</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sistemas de comunicaciones y ayudas para la navegación aérea, incluida la señalización terrestre;</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características de los aeropuertos y áreas de aterrizaje;</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reglas del aire y métodos de control de tránsito aéreo;</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otorgamiento de licencias del personal operativo y mecánico;</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aeronavegabilidad de las aeronaves;</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compilación e intercambio de información meteorológica;</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diarios de abordo;</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mapas y cartas aeronáuticas;</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formalidades de aduana e inmigración; </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lphaLcParenR"/>
              <a:tabLst>
                <a:tab pos="457200" algn="l"/>
              </a:tabLs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aeronaves en peligro e investigación de accidentes.;</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y otras cuestiones relacionadas con </a:t>
            </a:r>
            <a:r>
              <a:rPr lang="es-PE" sz="2000" b="1" dirty="0" smtClean="0">
                <a:effectLst/>
                <a:latin typeface="Times New Roman" panose="02020603050405020304" pitchFamily="18" charset="0"/>
                <a:ea typeface="Calibri" panose="020F0502020204030204" pitchFamily="34" charset="0"/>
                <a:cs typeface="Times New Roman" panose="02020603050405020304" pitchFamily="18" charset="0"/>
              </a:rPr>
              <a:t>la seguridad operacional</a:t>
            </a:r>
            <a:r>
              <a:rPr lang="es-PE" sz="2000" dirty="0" smtClean="0">
                <a:effectLst/>
                <a:latin typeface="Times New Roman" panose="02020603050405020304" pitchFamily="18" charset="0"/>
                <a:ea typeface="Calibri" panose="020F0502020204030204" pitchFamily="34" charset="0"/>
                <a:cs typeface="Times New Roman" panose="02020603050405020304" pitchFamily="18" charset="0"/>
              </a:rPr>
              <a:t>, regularidad y eficiencia de la navegación aérea que en su oportunidad puedan considerarse apropiadas.</a:t>
            </a:r>
            <a:endParaRPr lang="es-PE"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600"/>
              </a:spcAft>
              <a:buClrTx/>
              <a:buSzTx/>
              <a:buFontTx/>
              <a:buNone/>
              <a:tabLst/>
              <a:defRPr/>
            </a:pPr>
            <a:endParaRPr kumimoji="0" lang="es-PE" sz="20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600"/>
              </a:spcBef>
              <a:spcAft>
                <a:spcPts val="60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a:t>
            </a:fld>
            <a:endParaRPr lang="en-US" dirty="0"/>
          </a:p>
        </p:txBody>
      </p:sp>
    </p:spTree>
    <p:extLst>
      <p:ext uri="{BB962C8B-B14F-4D97-AF65-F5344CB8AC3E}">
        <p14:creationId xmlns:p14="http://schemas.microsoft.com/office/powerpoint/2010/main" val="2844525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Undécima  Reunión de Coordinación con los Puntos Focales del SRVSOP </a:t>
            </a:r>
          </a:p>
          <a:p>
            <a:r>
              <a:rPr lang="es-PE" dirty="0" smtClean="0"/>
              <a:t>(Lima, Perú, del 23 al 25 de octubre de 2013)</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PE" sz="1200" b="1" kern="1200" dirty="0" smtClean="0">
                <a:solidFill>
                  <a:schemeClr val="tx1"/>
                </a:solidFill>
                <a:effectLst/>
                <a:latin typeface="+mn-lt"/>
                <a:ea typeface="+mn-ea"/>
                <a:cs typeface="+mn-cs"/>
              </a:rPr>
              <a:t>Análisis</a:t>
            </a:r>
            <a:endParaRPr lang="es-PE" sz="1200" kern="1200" dirty="0" smtClean="0">
              <a:solidFill>
                <a:schemeClr val="tx1"/>
              </a:solidFill>
              <a:effectLst/>
              <a:latin typeface="+mn-lt"/>
              <a:ea typeface="+mn-ea"/>
              <a:cs typeface="+mn-cs"/>
            </a:endParaRPr>
          </a:p>
          <a:p>
            <a:endParaRPr lang="en-US" dirty="0" smtClean="0"/>
          </a:p>
          <a:p>
            <a:r>
              <a:rPr lang="es-PE" dirty="0" smtClean="0"/>
              <a:t>2.1	Ante la falta de una posición oficial en favor o en contra del desarrollo de un nuevo reglamento para emular la consolidación realizada por el Anexo 19, algunos Estados de la región han optado por esta opción, y otros han mantenido los requisitos en sus reglamentos nacionales existentes.</a:t>
            </a:r>
          </a:p>
          <a:p>
            <a:endParaRPr lang="es-PE" dirty="0" smtClean="0"/>
          </a:p>
          <a:p>
            <a:r>
              <a:rPr lang="es-PE" dirty="0" smtClean="0"/>
              <a:t>2.2	Esta situación fue debidamente considerada durante la Sexta Reunión del RASG-PA en San José de Costa Rica, del 27 al 28 de junio de 2013, donde las Oficinas Regionales de SAM y NAAC reconocieron que la consolidación de las normas sobre SSP y SMS en el Anexo 19 no se traduce en una necesidad de crear un nuevo reglamento, y que más bien, aquellos Estados cuyos reglamentos cumplían los Anexos 1, 6, 8, 11, 13 y 14 con anterioridad a la publicación del Anexo 19, debían limitarse a llenar la lista de verificación de cumplimiento de las normas del Anexo 19 (una vez que ésta se encuentre disponible). </a:t>
            </a:r>
          </a:p>
          <a:p>
            <a:endParaRPr lang="es-PE" dirty="0" smtClean="0"/>
          </a:p>
          <a:p>
            <a:r>
              <a:rPr lang="es-PE" dirty="0" smtClean="0"/>
              <a:t>2.3 	Bajo este mismo concepto, el Comité Técnico (CT) del SRVSOP ha visto conveniente  mantener los requisitos sobre SMS en los reglamentos LAR originales, toda vez que éstos, en su versión actual, garantizan a aquellos Estados que hubieran culminado el proceso de armonización o adopción, el cumplimiento de los </a:t>
            </a:r>
            <a:r>
              <a:rPr lang="es-PE" dirty="0" err="1" smtClean="0"/>
              <a:t>SARP’s</a:t>
            </a:r>
            <a:r>
              <a:rPr lang="es-PE" dirty="0" smtClean="0"/>
              <a:t> incluidos aquellos contenidos en el Anexo 19. </a:t>
            </a:r>
          </a:p>
          <a:p>
            <a:endParaRPr lang="es-PE" dirty="0" smtClean="0"/>
          </a:p>
          <a:p>
            <a:r>
              <a:rPr lang="es-PE" dirty="0" smtClean="0"/>
              <a:t>2.4  	Asimismo el CT considera que el desarrollo de un nuevo reglamento para contener exclusivamente los requisitos del SMS genera ineficiencias a los Estados y representa un mayor número de desventajas frente a las limitadas ventajas que podría ofrecer. Algunas de las consideraciones que deberían ser tomadas en cuenta por los Estados sobre este particular se detallan en la siguiente sección. </a:t>
            </a:r>
          </a:p>
          <a:p>
            <a:endParaRPr lang="es-PE" dirty="0" smtClean="0"/>
          </a:p>
          <a:p>
            <a:r>
              <a:rPr lang="es-PE" dirty="0" smtClean="0"/>
              <a:t>3. 	</a:t>
            </a:r>
            <a:r>
              <a:rPr lang="es-PE" b="1" dirty="0" smtClean="0"/>
              <a:t>Factores que deben considerarse antes de desarrollar un nuevo reglamento </a:t>
            </a:r>
          </a:p>
          <a:p>
            <a:endParaRPr lang="es-PE" dirty="0" smtClean="0"/>
          </a:p>
          <a:p>
            <a:r>
              <a:rPr lang="es-PE" dirty="0" smtClean="0"/>
              <a:t>Impacto en los recursos (Tiempo, presupuesto, personas) </a:t>
            </a:r>
          </a:p>
          <a:p>
            <a:endParaRPr lang="es-PE" dirty="0" smtClean="0"/>
          </a:p>
          <a:p>
            <a:r>
              <a:rPr lang="es-PE" dirty="0" smtClean="0"/>
              <a:t>3.1 	El desarrollo de un nuevo reglamento, así sea para la consolidación de requisitos existentes, implica la inversión de recursos económicos y humanos. En algunos Estados la carga administrativa para la aprobación de nuevos requisitos suele extenderse por semanas o meses. Es importante evaluar la justificación del uso de estos recursos para mover la ubicación de requisitos preexistentes. </a:t>
            </a:r>
          </a:p>
          <a:p>
            <a:endParaRPr lang="es-PE" dirty="0" smtClean="0"/>
          </a:p>
          <a:p>
            <a:r>
              <a:rPr lang="es-PE" dirty="0" smtClean="0"/>
              <a:t>3.2 	Los Estados de la región tienen problemas a la hora de mantener sus reglamentos debidamente actualizados. Esto ha sido evidenciado por medio de las ICVM y las auditorías USOAP. Añadir nuevos reglamentos incrementa la complejidad de las actividades de actualización. </a:t>
            </a:r>
          </a:p>
          <a:p>
            <a:endParaRPr lang="es-PE" dirty="0" smtClean="0"/>
          </a:p>
          <a:p>
            <a:r>
              <a:rPr lang="es-PE" dirty="0" smtClean="0"/>
              <a:t>3.3	Los LAR han sido desarrollados, entre otras cosas, para aliviar la carga de trabajo que representa el desarrollo y actualización de reglamentos para los Estados, colaborando así a mejorar sus niveles de cumplimiento con los SARPS. Debería evaluarse cuidadosamente la decisión de optar por una solución distinta a la propuesta por los LAR, especialmente en aquellos Estados con restricción de recursos o con antecedentes de incumplimiento en las auditorías USOAP. 	</a:t>
            </a:r>
          </a:p>
          <a:p>
            <a:endParaRPr lang="es-PE" dirty="0" smtClean="0"/>
          </a:p>
          <a:p>
            <a:r>
              <a:rPr lang="es-PE" dirty="0" smtClean="0"/>
              <a:t>Impacto en la estructura administrativa</a:t>
            </a:r>
          </a:p>
          <a:p>
            <a:endParaRPr lang="es-PE" dirty="0" smtClean="0"/>
          </a:p>
          <a:p>
            <a:r>
              <a:rPr lang="es-PE" dirty="0" smtClean="0"/>
              <a:t>3.4 	La capacidad para la vigilancia de los SMS de los proveedores de servicios, debería ser concebida como una competencia necesaria de los inspectores de las diferentes áreas (OPS, AIR, AGA, etc.). La creación de un nuevo reglamento y en su caso de un área específica en las AAC para la vigilancia de los SMS implica la multiplicación de recursos, procedimientos, requisitos, y consecuentemente el incremento en la burocracia. </a:t>
            </a:r>
          </a:p>
          <a:p>
            <a:endParaRPr lang="es-PE" dirty="0" smtClean="0"/>
          </a:p>
          <a:p>
            <a:r>
              <a:rPr lang="es-PE" dirty="0" smtClean="0"/>
              <a:t>3.5 	Por su parte, el SSP debería ser entendido como un sistema por medio del cual los Estados recopilan información y la traducen en mecanismos de prevención y protección a la seguridad operacional, y por tanto no deberían generar una estructura adicional y costosa para los Estados. De acuerdo con la información que se comparte durante las Reuniones anuales de los coordinadores de SSP, un factor común de muchas administraciones que ha sido identificado como un obstáculo de implementación es la falta de recursos.</a:t>
            </a:r>
          </a:p>
          <a:p>
            <a:endParaRPr lang="es-PE" dirty="0" smtClean="0"/>
          </a:p>
          <a:p>
            <a:r>
              <a:rPr lang="es-PE" dirty="0" smtClean="0"/>
              <a:t>Impacto en el proceso de armonización y adopción de los LAR </a:t>
            </a:r>
          </a:p>
          <a:p>
            <a:endParaRPr lang="es-PE" dirty="0" smtClean="0"/>
          </a:p>
          <a:p>
            <a:r>
              <a:rPr lang="es-PE" dirty="0" smtClean="0"/>
              <a:t>3.7	El conjunto LAR contiene referencias a otros documentos incluidos el MIO, MIA y las circulares de asesoramiento. Al trasladar los requisitos a un nuevo reglamento, todas las referencias cruzadas existentes y futuras que incluyan los manuales y otros documentos, no tendrán utilidad para los inspectores y explotares ya que harán referencia a partes inexistentes de los reglamentos. Para subsanar esto los Estados se verán obligados a revisar y enmendar todas las referencias cruzadas de todos y cada uno de los manuales y circulares de asesoramiento presentes o futuros del SRVSOP. </a:t>
            </a:r>
          </a:p>
          <a:p>
            <a:endParaRPr lang="es-PE" dirty="0" smtClean="0"/>
          </a:p>
          <a:p>
            <a:r>
              <a:rPr lang="es-PE" dirty="0" smtClean="0"/>
              <a:t>3.8	La adopción de criterios disímiles entre los Estados, si bien está protegido por su principio de soberanía, afecta el bien común que se persigue por medio del compromiso de adopción/armonización asumido por los Estados. </a:t>
            </a:r>
          </a:p>
          <a:p>
            <a:endParaRPr lang="es-PE" dirty="0" smtClean="0"/>
          </a:p>
          <a:p>
            <a:r>
              <a:rPr lang="es-PE" dirty="0" smtClean="0"/>
              <a:t>Consideraciones finales</a:t>
            </a:r>
          </a:p>
          <a:p>
            <a:endParaRPr lang="es-PE" dirty="0" smtClean="0"/>
          </a:p>
          <a:p>
            <a:r>
              <a:rPr lang="es-PE" dirty="0" smtClean="0"/>
              <a:t>3.9		Los aspectos descritos en los Puntos 3.1 al 3.8 deberían ser considerados frente a las ventajas aparentes que la consolidación de los requisitos pueda representar a un Estados, principalmente teniendo en cuenta que los SARPs del Anexo 19 ya se encuentran contemplados en los LAR y en la mayoría de los reglamentos locales de cada Estado.</a:t>
            </a:r>
          </a:p>
          <a:p>
            <a:endParaRPr lang="es-PE" dirty="0" smtClean="0"/>
          </a:p>
          <a:p>
            <a:r>
              <a:rPr lang="es-PE" dirty="0" smtClean="0"/>
              <a:t>3.10		Asimismo se debería evaluar las ventajas de utilizar los recursos adicionales en el fortalecimiento de las capacidades de certificación y vigilancia de la seguridad operacional. </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24</a:t>
            </a:fld>
            <a:endParaRPr lang="id-ID"/>
          </a:p>
        </p:txBody>
      </p:sp>
    </p:spTree>
    <p:extLst>
      <p:ext uri="{BB962C8B-B14F-4D97-AF65-F5344CB8AC3E}">
        <p14:creationId xmlns:p14="http://schemas.microsoft.com/office/powerpoint/2010/main" val="3088450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37671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3200" b="1" i="0" u="none" strike="noStrike" kern="1200" cap="none" spc="0" normalizeH="0" baseline="0" noProof="0" dirty="0" smtClean="0">
                <a:ln>
                  <a:noFill/>
                </a:ln>
                <a:solidFill>
                  <a:srgbClr val="0054A4">
                    <a:lumMod val="75000"/>
                  </a:srgbClr>
                </a:solidFill>
                <a:effectLst/>
                <a:uLnTx/>
                <a:uFillTx/>
                <a:latin typeface="+mn-lt"/>
                <a:ea typeface="+mn-ea"/>
                <a:cs typeface="+mn-cs"/>
              </a:rPr>
              <a:t>Gestión de la seguridad operacional</a:t>
            </a:r>
            <a:endParaRPr kumimoji="0" lang="en-US" sz="1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r>
              <a:rPr lang="es-PE" dirty="0" smtClean="0"/>
              <a:t>Busca proactivamente mitigar los riesgos antes que éstos resulten en accidentes e incidentes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3000" b="1" i="0" u="none" strike="noStrike" kern="1200" cap="none" spc="0" normalizeH="0" baseline="0" noProof="0" dirty="0" smtClean="0">
                <a:ln>
                  <a:noFill/>
                </a:ln>
                <a:solidFill>
                  <a:srgbClr val="0054A4">
                    <a:lumMod val="75000"/>
                  </a:srgbClr>
                </a:solidFill>
                <a:effectLst/>
                <a:uLnTx/>
                <a:uFillTx/>
                <a:latin typeface="+mn-lt"/>
                <a:ea typeface="+mn-ea"/>
                <a:cs typeface="+mn-cs"/>
              </a:rPr>
              <a:t>Aplicación de la gestión de la seguridad operacional</a:t>
            </a:r>
            <a:endParaRPr kumimoji="0" lang="en-US" sz="30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r>
              <a:rPr lang="es-PE" dirty="0" smtClean="0"/>
              <a:t>Aplicación SMS</a:t>
            </a:r>
          </a:p>
          <a:p>
            <a:pPr marL="171450" indent="-171450">
              <a:buFont typeface="Wingdings" panose="05000000000000000000" pitchFamily="2" charset="2"/>
              <a:buChar char="ü"/>
            </a:pPr>
            <a:r>
              <a:rPr lang="es-PE" dirty="0" smtClean="0"/>
              <a:t>Enfoque de un sistema de seguridad operacional total</a:t>
            </a:r>
          </a:p>
          <a:p>
            <a:pPr marL="171450" indent="-171450">
              <a:buFont typeface="Wingdings" panose="05000000000000000000" pitchFamily="2" charset="2"/>
              <a:buChar char="ü"/>
            </a:pPr>
            <a:r>
              <a:rPr lang="es-PE" dirty="0" smtClean="0"/>
              <a:t>Implicaciones de subcontratar servicios</a:t>
            </a:r>
          </a:p>
          <a:p>
            <a:pPr marL="171450" indent="-171450">
              <a:buFont typeface="Wingdings" panose="05000000000000000000" pitchFamily="2" charset="2"/>
              <a:buChar char="ü"/>
            </a:pPr>
            <a:r>
              <a:rPr lang="es-PE" dirty="0" smtClean="0"/>
              <a:t>Control de los riesgos mediante reglamentos</a:t>
            </a:r>
          </a:p>
          <a:p>
            <a:pPr marL="0" indent="0">
              <a:buFont typeface="Wingdings" panose="05000000000000000000" pitchFamily="2" charset="2"/>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Implementación de la gestión de la seguridad operacional</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2400" b="0" i="0" u="none" strike="noStrike" kern="1200" cap="none" spc="0" normalizeH="0" baseline="0" noProof="0" dirty="0" smtClean="0">
                <a:ln>
                  <a:noFill/>
                </a:ln>
                <a:solidFill>
                  <a:srgbClr val="5A6870">
                    <a:lumMod val="50000"/>
                  </a:srgbClr>
                </a:solidFill>
                <a:effectLst/>
                <a:uLnTx/>
                <a:uFillTx/>
                <a:latin typeface="+mn-lt"/>
                <a:ea typeface="+mn-ea"/>
                <a:cs typeface="+mn-cs"/>
              </a:rPr>
              <a:t>Compromiso de gestión del personal directivo</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2400" b="0" i="0" u="none" strike="noStrike" kern="1200" cap="none" spc="0" normalizeH="0" baseline="0" noProof="0" dirty="0" smtClean="0">
                <a:ln>
                  <a:noFill/>
                </a:ln>
                <a:solidFill>
                  <a:srgbClr val="5A6870">
                    <a:lumMod val="50000"/>
                  </a:srgbClr>
                </a:solidFill>
                <a:effectLst/>
                <a:uLnTx/>
                <a:uFillTx/>
                <a:latin typeface="+mn-lt"/>
                <a:ea typeface="+mn-ea"/>
                <a:cs typeface="+mn-cs"/>
              </a:rPr>
              <a:t>Cumplimiento con los requisitos prescriptivos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2400" b="0" i="0" u="none" strike="noStrike" kern="1200" cap="none" spc="0" normalizeH="0" baseline="0" noProof="0" dirty="0" smtClean="0">
                <a:ln>
                  <a:noFill/>
                </a:ln>
                <a:solidFill>
                  <a:srgbClr val="5A6870">
                    <a:lumMod val="50000"/>
                  </a:srgbClr>
                </a:solidFill>
                <a:effectLst/>
                <a:uLnTx/>
                <a:uFillTx/>
                <a:latin typeface="+mn-lt"/>
                <a:ea typeface="+mn-ea"/>
                <a:cs typeface="+mn-cs"/>
              </a:rPr>
              <a:t>Régimen sobre las medidas de cumplimiento</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2400" b="0" i="0" u="none" strike="noStrike" kern="1200" cap="none" spc="0" normalizeH="0" baseline="0" noProof="0" dirty="0" smtClean="0">
                <a:ln>
                  <a:noFill/>
                </a:ln>
                <a:solidFill>
                  <a:srgbClr val="5A6870">
                    <a:lumMod val="50000"/>
                  </a:srgbClr>
                </a:solidFill>
                <a:effectLst/>
                <a:uLnTx/>
                <a:uFillTx/>
                <a:latin typeface="+mn-lt"/>
                <a:ea typeface="+mn-ea"/>
                <a:cs typeface="+mn-cs"/>
              </a:rPr>
              <a:t>Protección de información de seguridad operacional</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EC" sz="2400" b="0" i="0" u="none" strike="noStrike" kern="1200" cap="none" spc="0" normalizeH="0" baseline="0" noProof="0" dirty="0" smtClean="0">
              <a:ln>
                <a:noFill/>
              </a:ln>
              <a:solidFill>
                <a:srgbClr val="5A6870">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Gestión integrada del riesgo (IRM)</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PE" sz="2400" b="0" i="0" u="none" strike="noStrike" kern="1200" cap="none" spc="0" normalizeH="0" baseline="0" noProof="0" dirty="0" smtClean="0">
                <a:ln>
                  <a:noFill/>
                </a:ln>
                <a:solidFill>
                  <a:srgbClr val="5A6870">
                    <a:lumMod val="50000"/>
                  </a:srgbClr>
                </a:solidFill>
                <a:effectLst/>
                <a:uLnTx/>
                <a:uFillTx/>
                <a:latin typeface="+mn-lt"/>
                <a:ea typeface="+mn-ea"/>
                <a:cs typeface="+mn-cs"/>
              </a:rPr>
              <a:t>Sistema de aviación: sistemas funcionales: financiero, medio ambiente, seguridad operacional, seguridad de la aviación.</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PE" sz="2400" b="0" i="0" u="none" strike="noStrike" kern="1200" cap="none" spc="0" normalizeH="0" baseline="0" noProof="0" dirty="0" smtClean="0">
                <a:ln>
                  <a:noFill/>
                </a:ln>
                <a:solidFill>
                  <a:srgbClr val="5A6870">
                    <a:lumMod val="50000"/>
                  </a:srgbClr>
                </a:solidFill>
                <a:effectLst/>
                <a:uLnTx/>
                <a:uFillTx/>
                <a:latin typeface="+mn-lt"/>
                <a:ea typeface="+mn-ea"/>
                <a:cs typeface="+mn-cs"/>
              </a:rPr>
              <a:t>IRM se centra en la reducción del riesgo general de la organización.</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smtClean="0">
              <a:ln>
                <a:noFill/>
              </a:ln>
              <a:solidFill>
                <a:srgbClr val="5A6870">
                  <a:lumMod val="50000"/>
                </a:srgbClr>
              </a:solidFill>
              <a:effectLst/>
              <a:uLnTx/>
              <a:uFillTx/>
              <a:latin typeface="+mn-lt"/>
              <a:ea typeface="+mn-ea"/>
              <a:cs typeface="+mn-cs"/>
            </a:endParaRPr>
          </a:p>
          <a:p>
            <a:pPr marL="0" indent="0">
              <a:buFont typeface="Wingdings" panose="05000000000000000000" pitchFamily="2" charset="2"/>
              <a:buNone/>
            </a:pPr>
            <a:endParaRPr lang="en-US" dirty="0" smtClean="0"/>
          </a:p>
          <a:p>
            <a:pPr marL="0" indent="0">
              <a:buFont typeface="Wingdings" panose="05000000000000000000" pitchFamily="2" charset="2"/>
              <a:buNone/>
            </a:pPr>
            <a:endParaRPr lang="en-US" dirty="0" smtClean="0"/>
          </a:p>
          <a:p>
            <a:pPr marL="0" indent="0">
              <a:buFont typeface="Wingdings" panose="05000000000000000000" pitchFamily="2" charset="2"/>
              <a:buNone/>
            </a:pPr>
            <a:endParaRPr lang="es-PE" dirty="0" smtClean="0"/>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27</a:t>
            </a:fld>
            <a:endParaRPr lang="id-ID"/>
          </a:p>
        </p:txBody>
      </p:sp>
    </p:spTree>
    <p:extLst>
      <p:ext uri="{BB962C8B-B14F-4D97-AF65-F5344CB8AC3E}">
        <p14:creationId xmlns:p14="http://schemas.microsoft.com/office/powerpoint/2010/main" val="647458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smtClean="0">
                <a:ln>
                  <a:noFill/>
                </a:ln>
                <a:solidFill>
                  <a:srgbClr val="0054A4">
                    <a:lumMod val="75000"/>
                  </a:srgbClr>
                </a:solidFill>
                <a:effectLst/>
                <a:uLnTx/>
                <a:uFillTx/>
                <a:latin typeface="+mn-lt"/>
                <a:ea typeface="+mn-ea"/>
                <a:cs typeface="+mn-cs"/>
              </a:rPr>
              <a:t>Gestión de la seguridad operacional</a:t>
            </a:r>
            <a:endParaRPr kumimoji="0" lang="en-US" sz="105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r>
              <a:rPr lang="es-PE" dirty="0" smtClean="0"/>
              <a:t>Busca proactivamente mitigar los riesgos antes que éstos resulten en accidentes e incidentes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smtClean="0">
                <a:ln>
                  <a:noFill/>
                </a:ln>
                <a:solidFill>
                  <a:srgbClr val="0054A4">
                    <a:lumMod val="75000"/>
                  </a:srgbClr>
                </a:solidFill>
                <a:effectLst/>
                <a:uLnTx/>
                <a:uFillTx/>
                <a:latin typeface="+mn-lt"/>
                <a:ea typeface="+mn-ea"/>
                <a:cs typeface="+mn-cs"/>
              </a:rPr>
              <a:t>Aplicación de la gestión de la seguridad operacional</a:t>
            </a:r>
            <a:endParaRPr kumimoji="0" lang="en-US" sz="16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r>
              <a:rPr lang="es-PE" dirty="0" smtClean="0"/>
              <a:t>Aplicación SMS</a:t>
            </a:r>
          </a:p>
          <a:p>
            <a:pPr marL="171450" indent="-171450">
              <a:buFont typeface="Wingdings" panose="05000000000000000000" pitchFamily="2" charset="2"/>
              <a:buChar char="ü"/>
            </a:pPr>
            <a:r>
              <a:rPr lang="es-PE" dirty="0" smtClean="0"/>
              <a:t>Enfoque de un sistema de seguridad operacional total</a:t>
            </a:r>
          </a:p>
          <a:p>
            <a:pPr marL="171450" indent="-171450">
              <a:buFont typeface="Wingdings" panose="05000000000000000000" pitchFamily="2" charset="2"/>
              <a:buChar char="ü"/>
            </a:pPr>
            <a:r>
              <a:rPr lang="es-PE" dirty="0" smtClean="0"/>
              <a:t>Implicaciones de subcontratar servicios</a:t>
            </a:r>
          </a:p>
          <a:p>
            <a:pPr marL="171450" indent="-171450">
              <a:buFont typeface="Wingdings" panose="05000000000000000000" pitchFamily="2" charset="2"/>
              <a:buChar char="ü"/>
            </a:pPr>
            <a:r>
              <a:rPr lang="es-PE" dirty="0" smtClean="0"/>
              <a:t>Control de los riesgos mediante reglamentos</a:t>
            </a:r>
          </a:p>
          <a:p>
            <a:pPr marL="0" indent="0">
              <a:buFont typeface="Wingdings" panose="05000000000000000000" pitchFamily="2" charset="2"/>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smtClean="0">
                <a:ln>
                  <a:noFill/>
                </a:ln>
                <a:solidFill>
                  <a:srgbClr val="0054A4">
                    <a:lumMod val="75000"/>
                  </a:srgbClr>
                </a:solidFill>
                <a:effectLst/>
                <a:uLnTx/>
                <a:uFillTx/>
                <a:latin typeface="+mn-lt"/>
                <a:ea typeface="+mn-ea"/>
                <a:cs typeface="+mn-cs"/>
              </a:rPr>
              <a:t>Implementación de la gestión de la seguridad operacional</a:t>
            </a:r>
            <a:endParaRPr kumimoji="0" lang="en-US" sz="1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200" b="0" i="0" u="none" strike="noStrike" kern="1200" cap="none" spc="0" normalizeH="0" baseline="0" noProof="0" dirty="0" smtClean="0">
                <a:ln>
                  <a:noFill/>
                </a:ln>
                <a:solidFill>
                  <a:srgbClr val="5A6870">
                    <a:lumMod val="50000"/>
                  </a:srgbClr>
                </a:solidFill>
                <a:effectLst/>
                <a:uLnTx/>
                <a:uFillTx/>
                <a:latin typeface="+mn-lt"/>
                <a:ea typeface="+mn-ea"/>
                <a:cs typeface="+mn-cs"/>
              </a:rPr>
              <a:t>Compromiso de gestión del personal directivo</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200" b="0" i="0" u="none" strike="noStrike" kern="1200" cap="none" spc="0" normalizeH="0" baseline="0" noProof="0" dirty="0" smtClean="0">
                <a:ln>
                  <a:noFill/>
                </a:ln>
                <a:solidFill>
                  <a:srgbClr val="5A6870">
                    <a:lumMod val="50000"/>
                  </a:srgbClr>
                </a:solidFill>
                <a:effectLst/>
                <a:uLnTx/>
                <a:uFillTx/>
                <a:latin typeface="+mn-lt"/>
                <a:ea typeface="+mn-ea"/>
                <a:cs typeface="+mn-cs"/>
              </a:rPr>
              <a:t>Cumplimiento con los requisitos prescriptivos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200" b="0" i="0" u="none" strike="noStrike" kern="1200" cap="none" spc="0" normalizeH="0" baseline="0" noProof="0" dirty="0" smtClean="0">
                <a:ln>
                  <a:noFill/>
                </a:ln>
                <a:solidFill>
                  <a:srgbClr val="5A6870">
                    <a:lumMod val="50000"/>
                  </a:srgbClr>
                </a:solidFill>
                <a:effectLst/>
                <a:uLnTx/>
                <a:uFillTx/>
                <a:latin typeface="+mn-lt"/>
                <a:ea typeface="+mn-ea"/>
                <a:cs typeface="+mn-cs"/>
              </a:rPr>
              <a:t>Régimen sobre las medidas de cumplimiento</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C" sz="1200" b="0" i="0" u="none" strike="noStrike" kern="1200" cap="none" spc="0" normalizeH="0" baseline="0" noProof="0" dirty="0" smtClean="0">
                <a:ln>
                  <a:noFill/>
                </a:ln>
                <a:solidFill>
                  <a:srgbClr val="5A6870">
                    <a:lumMod val="50000"/>
                  </a:srgbClr>
                </a:solidFill>
                <a:effectLst/>
                <a:uLnTx/>
                <a:uFillTx/>
                <a:latin typeface="+mn-lt"/>
                <a:ea typeface="+mn-ea"/>
                <a:cs typeface="+mn-cs"/>
              </a:rPr>
              <a:t>Protección de información de seguridad operacional</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EC" sz="1200" b="0" i="0" u="none" strike="noStrike" kern="1200" cap="none" spc="0" normalizeH="0" baseline="0" noProof="0" dirty="0" smtClean="0">
              <a:ln>
                <a:noFill/>
              </a:ln>
              <a:solidFill>
                <a:srgbClr val="5A6870">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smtClean="0">
                <a:ln>
                  <a:noFill/>
                </a:ln>
                <a:solidFill>
                  <a:srgbClr val="0054A4">
                    <a:lumMod val="75000"/>
                  </a:srgbClr>
                </a:solidFill>
                <a:effectLst/>
                <a:uLnTx/>
                <a:uFillTx/>
                <a:latin typeface="+mn-lt"/>
                <a:ea typeface="+mn-ea"/>
                <a:cs typeface="+mn-cs"/>
              </a:rPr>
              <a:t>Gestión integrada del riesgo (IRM)</a:t>
            </a:r>
            <a:endParaRPr kumimoji="0" lang="en-US" sz="1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PE" sz="1200" b="0" i="0" u="none" strike="noStrike" kern="1200" cap="none" spc="0" normalizeH="0" baseline="0" noProof="0" dirty="0" smtClean="0">
                <a:ln>
                  <a:noFill/>
                </a:ln>
                <a:solidFill>
                  <a:srgbClr val="5A6870">
                    <a:lumMod val="50000"/>
                  </a:srgbClr>
                </a:solidFill>
                <a:effectLst/>
                <a:uLnTx/>
                <a:uFillTx/>
                <a:latin typeface="+mn-lt"/>
                <a:ea typeface="+mn-ea"/>
                <a:cs typeface="+mn-cs"/>
              </a:rPr>
              <a:t>Sistema de aviación: sistemas funcionales: financiero, medio ambiente, seguridad operacional, seguridad de la aviación.</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PE" sz="1200" b="0" i="0" u="none" strike="noStrike" kern="1200" cap="none" spc="0" normalizeH="0" baseline="0" noProof="0" dirty="0" smtClean="0">
                <a:ln>
                  <a:noFill/>
                </a:ln>
                <a:solidFill>
                  <a:srgbClr val="5A6870">
                    <a:lumMod val="50000"/>
                  </a:srgbClr>
                </a:solidFill>
                <a:effectLst/>
                <a:uLnTx/>
                <a:uFillTx/>
                <a:latin typeface="+mn-lt"/>
                <a:ea typeface="+mn-ea"/>
                <a:cs typeface="+mn-cs"/>
              </a:rPr>
              <a:t>IRM se centra en la reducción del riesgo general de la organización.</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smtClean="0">
              <a:ln>
                <a:noFill/>
              </a:ln>
              <a:solidFill>
                <a:srgbClr val="5A6870">
                  <a:lumMod val="50000"/>
                </a:srgbClr>
              </a:solidFill>
              <a:effectLst/>
              <a:uLnTx/>
              <a:uFillTx/>
              <a:latin typeface="+mn-lt"/>
              <a:ea typeface="+mn-ea"/>
              <a:cs typeface="+mn-cs"/>
            </a:endParaRPr>
          </a:p>
          <a:p>
            <a:pPr marL="0" indent="0">
              <a:buFont typeface="Wingdings" panose="05000000000000000000" pitchFamily="2" charset="2"/>
              <a:buNone/>
            </a:pPr>
            <a:endParaRPr lang="en-US" dirty="0" smtClean="0"/>
          </a:p>
          <a:p>
            <a:pPr marL="0" indent="0">
              <a:buFont typeface="Wingdings" panose="05000000000000000000" pitchFamily="2" charset="2"/>
              <a:buNone/>
            </a:pPr>
            <a:endParaRPr lang="en-US" dirty="0" smtClean="0"/>
          </a:p>
          <a:p>
            <a:pPr marL="0" indent="0">
              <a:buFont typeface="Wingdings" panose="05000000000000000000" pitchFamily="2" charset="2"/>
              <a:buNone/>
            </a:pPr>
            <a:endParaRPr lang="es-PE" dirty="0" smtClean="0"/>
          </a:p>
          <a:p>
            <a:endParaRPr lang="es-PE" dirty="0" smtClean="0"/>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28</a:t>
            </a:fld>
            <a:endParaRPr lang="id-ID"/>
          </a:p>
        </p:txBody>
      </p:sp>
    </p:spTree>
    <p:extLst>
      <p:ext uri="{BB962C8B-B14F-4D97-AF65-F5344CB8AC3E}">
        <p14:creationId xmlns:p14="http://schemas.microsoft.com/office/powerpoint/2010/main" val="278932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2: Fundamentos de la seguridad operacional</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endParaRPr lang="en-US" dirty="0" smtClean="0"/>
          </a:p>
          <a:p>
            <a:pPr marL="171450" indent="-171450">
              <a:buFont typeface="Arial" panose="020B0604020202020204" pitchFamily="34" charset="0"/>
              <a:buChar char="•"/>
            </a:pPr>
            <a:r>
              <a:rPr lang="es-PE" dirty="0" smtClean="0"/>
              <a:t>El concepto de seguridad operacional y su evolución</a:t>
            </a:r>
          </a:p>
          <a:p>
            <a:pPr marL="171450" indent="-171450">
              <a:buFont typeface="Arial" panose="020B0604020202020204" pitchFamily="34" charset="0"/>
              <a:buChar char="•"/>
            </a:pPr>
            <a:r>
              <a:rPr lang="es-PE" dirty="0" smtClean="0"/>
              <a:t>Los humanos en el sistema</a:t>
            </a:r>
          </a:p>
          <a:p>
            <a:pPr marL="171450" indent="-171450">
              <a:buFont typeface="Arial" panose="020B0604020202020204" pitchFamily="34" charset="0"/>
              <a:buChar char="•"/>
            </a:pPr>
            <a:r>
              <a:rPr lang="es-PE" dirty="0" smtClean="0"/>
              <a:t>Causalidad del accidente</a:t>
            </a:r>
          </a:p>
          <a:p>
            <a:pPr marL="171450" indent="-171450">
              <a:buFont typeface="Arial" panose="020B0604020202020204" pitchFamily="34" charset="0"/>
              <a:buChar char="•"/>
            </a:pPr>
            <a:r>
              <a:rPr lang="es-PE" dirty="0" smtClean="0"/>
              <a:t>Dilema de la gestión</a:t>
            </a:r>
          </a:p>
          <a:p>
            <a:pPr marL="171450" indent="-171450">
              <a:buFont typeface="Arial" panose="020B0604020202020204" pitchFamily="34" charset="0"/>
              <a:buChar char="•"/>
            </a:pPr>
            <a:r>
              <a:rPr lang="es-PE" dirty="0" smtClean="0"/>
              <a:t>Gestión del riesgo de seguridad operacional</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29</a:t>
            </a:fld>
            <a:endParaRPr lang="id-ID"/>
          </a:p>
        </p:txBody>
      </p:sp>
    </p:spTree>
    <p:extLst>
      <p:ext uri="{BB962C8B-B14F-4D97-AF65-F5344CB8AC3E}">
        <p14:creationId xmlns:p14="http://schemas.microsoft.com/office/powerpoint/2010/main" val="2961125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2: Fundamentos de la seguridad operacional</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endParaRPr lang="en-US" dirty="0" smtClean="0"/>
          </a:p>
          <a:p>
            <a:pPr marL="171450" indent="-171450">
              <a:buFont typeface="Arial" panose="020B0604020202020204" pitchFamily="34" charset="0"/>
              <a:buChar char="•"/>
            </a:pPr>
            <a:r>
              <a:rPr lang="es-PE" dirty="0" smtClean="0"/>
              <a:t>El concepto de seguridad operacional y su evolución</a:t>
            </a:r>
          </a:p>
          <a:p>
            <a:pPr marL="171450" indent="-171450">
              <a:buFont typeface="Arial" panose="020B0604020202020204" pitchFamily="34" charset="0"/>
              <a:buChar char="•"/>
            </a:pPr>
            <a:r>
              <a:rPr lang="es-PE" dirty="0" smtClean="0"/>
              <a:t>Los humanos en el sistema</a:t>
            </a:r>
          </a:p>
          <a:p>
            <a:pPr marL="171450" indent="-171450">
              <a:buFont typeface="Arial" panose="020B0604020202020204" pitchFamily="34" charset="0"/>
              <a:buChar char="•"/>
            </a:pPr>
            <a:r>
              <a:rPr lang="es-PE" dirty="0" smtClean="0"/>
              <a:t>Causalidad del accidente</a:t>
            </a:r>
          </a:p>
          <a:p>
            <a:pPr marL="171450" indent="-171450">
              <a:buFont typeface="Arial" panose="020B0604020202020204" pitchFamily="34" charset="0"/>
              <a:buChar char="•"/>
            </a:pPr>
            <a:r>
              <a:rPr lang="es-PE" dirty="0" smtClean="0"/>
              <a:t>Dilema de la gestión</a:t>
            </a:r>
          </a:p>
          <a:p>
            <a:pPr marL="171450" indent="-171450">
              <a:buFont typeface="Arial" panose="020B0604020202020204" pitchFamily="34" charset="0"/>
              <a:buChar char="•"/>
            </a:pPr>
            <a:r>
              <a:rPr lang="es-PE" dirty="0" smtClean="0"/>
              <a:t>Gestión del riesgo de seguridad operacional</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30</a:t>
            </a:fld>
            <a:endParaRPr lang="id-ID"/>
          </a:p>
        </p:txBody>
      </p:sp>
    </p:spTree>
    <p:extLst>
      <p:ext uri="{BB962C8B-B14F-4D97-AF65-F5344CB8AC3E}">
        <p14:creationId xmlns:p14="http://schemas.microsoft.com/office/powerpoint/2010/main" val="4063602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2: Fundamentos de la seguridad operacional</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endParaRPr lang="en-US" dirty="0" smtClean="0"/>
          </a:p>
          <a:p>
            <a:pPr marL="171450" indent="-171450">
              <a:buFont typeface="Arial" panose="020B0604020202020204" pitchFamily="34" charset="0"/>
              <a:buChar char="•"/>
            </a:pPr>
            <a:r>
              <a:rPr lang="es-PE" dirty="0" smtClean="0"/>
              <a:t>El concepto de seguridad operacional y su evolución</a:t>
            </a:r>
          </a:p>
          <a:p>
            <a:pPr marL="171450" indent="-171450">
              <a:buFont typeface="Arial" panose="020B0604020202020204" pitchFamily="34" charset="0"/>
              <a:buChar char="•"/>
            </a:pPr>
            <a:r>
              <a:rPr lang="es-PE" dirty="0" smtClean="0"/>
              <a:t>Los humanos en el sistema</a:t>
            </a:r>
          </a:p>
          <a:p>
            <a:pPr marL="171450" indent="-171450">
              <a:buFont typeface="Arial" panose="020B0604020202020204" pitchFamily="34" charset="0"/>
              <a:buChar char="•"/>
            </a:pPr>
            <a:r>
              <a:rPr lang="es-PE" dirty="0" smtClean="0"/>
              <a:t>Causalidad del accidente</a:t>
            </a:r>
          </a:p>
          <a:p>
            <a:pPr marL="171450" indent="-171450">
              <a:buFont typeface="Arial" panose="020B0604020202020204" pitchFamily="34" charset="0"/>
              <a:buChar char="•"/>
            </a:pPr>
            <a:r>
              <a:rPr lang="es-PE" dirty="0" smtClean="0"/>
              <a:t>Dilema de la gestión</a:t>
            </a:r>
          </a:p>
          <a:p>
            <a:pPr marL="171450" indent="-171450">
              <a:buFont typeface="Arial" panose="020B0604020202020204" pitchFamily="34" charset="0"/>
              <a:buChar char="•"/>
            </a:pPr>
            <a:r>
              <a:rPr lang="es-PE" dirty="0" smtClean="0"/>
              <a:t>Gestión del riesgo de seguridad operacional</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31</a:t>
            </a:fld>
            <a:endParaRPr lang="id-ID"/>
          </a:p>
        </p:txBody>
      </p:sp>
    </p:spTree>
    <p:extLst>
      <p:ext uri="{BB962C8B-B14F-4D97-AF65-F5344CB8AC3E}">
        <p14:creationId xmlns:p14="http://schemas.microsoft.com/office/powerpoint/2010/main" val="769233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2: Fundamentos de la seguridad operacional</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endParaRPr lang="en-US" dirty="0" smtClean="0"/>
          </a:p>
          <a:p>
            <a:pPr marL="171450" indent="-171450">
              <a:buFont typeface="Arial" panose="020B0604020202020204" pitchFamily="34" charset="0"/>
              <a:buChar char="•"/>
            </a:pPr>
            <a:r>
              <a:rPr lang="es-PE" dirty="0" smtClean="0"/>
              <a:t>El concepto de seguridad operacional y su evolución</a:t>
            </a:r>
          </a:p>
          <a:p>
            <a:pPr marL="171450" indent="-171450">
              <a:buFont typeface="Arial" panose="020B0604020202020204" pitchFamily="34" charset="0"/>
              <a:buChar char="•"/>
            </a:pPr>
            <a:r>
              <a:rPr lang="es-PE" dirty="0" smtClean="0"/>
              <a:t>Los humanos en el sistema</a:t>
            </a:r>
          </a:p>
          <a:p>
            <a:pPr marL="171450" indent="-171450">
              <a:buFont typeface="Arial" panose="020B0604020202020204" pitchFamily="34" charset="0"/>
              <a:buChar char="•"/>
            </a:pPr>
            <a:r>
              <a:rPr lang="es-PE" dirty="0" smtClean="0"/>
              <a:t>Causalidad del accidente</a:t>
            </a:r>
          </a:p>
          <a:p>
            <a:pPr marL="171450" indent="-171450">
              <a:buFont typeface="Arial" panose="020B0604020202020204" pitchFamily="34" charset="0"/>
              <a:buChar char="•"/>
            </a:pPr>
            <a:r>
              <a:rPr lang="es-PE" dirty="0" smtClean="0"/>
              <a:t>Dilema de la gestión</a:t>
            </a:r>
          </a:p>
          <a:p>
            <a:pPr marL="171450" indent="-171450">
              <a:buFont typeface="Arial" panose="020B0604020202020204" pitchFamily="34" charset="0"/>
              <a:buChar char="•"/>
            </a:pPr>
            <a:r>
              <a:rPr lang="es-PE" dirty="0" smtClean="0"/>
              <a:t>Gestión del riesgo de seguridad operacional</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32</a:t>
            </a:fld>
            <a:endParaRPr lang="id-ID"/>
          </a:p>
        </p:txBody>
      </p:sp>
    </p:spTree>
    <p:extLst>
      <p:ext uri="{BB962C8B-B14F-4D97-AF65-F5344CB8AC3E}">
        <p14:creationId xmlns:p14="http://schemas.microsoft.com/office/powerpoint/2010/main" val="4047924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2: Fundamentos de la seguridad operacional</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endParaRPr lang="en-US" dirty="0" smtClean="0"/>
          </a:p>
          <a:p>
            <a:pPr marL="171450" indent="-171450">
              <a:buFont typeface="Arial" panose="020B0604020202020204" pitchFamily="34" charset="0"/>
              <a:buChar char="•"/>
            </a:pPr>
            <a:r>
              <a:rPr lang="es-PE" dirty="0" smtClean="0"/>
              <a:t>El concepto de seguridad operacional y su evolución</a:t>
            </a:r>
          </a:p>
          <a:p>
            <a:pPr marL="171450" indent="-171450">
              <a:buFont typeface="Arial" panose="020B0604020202020204" pitchFamily="34" charset="0"/>
              <a:buChar char="•"/>
            </a:pPr>
            <a:r>
              <a:rPr lang="es-PE" dirty="0" smtClean="0"/>
              <a:t>Los humanos en el sistema</a:t>
            </a:r>
          </a:p>
          <a:p>
            <a:pPr marL="171450" indent="-171450">
              <a:buFont typeface="Arial" panose="020B0604020202020204" pitchFamily="34" charset="0"/>
              <a:buChar char="•"/>
            </a:pPr>
            <a:r>
              <a:rPr lang="es-PE" dirty="0" smtClean="0"/>
              <a:t>Causalidad del accidente</a:t>
            </a:r>
          </a:p>
          <a:p>
            <a:pPr marL="171450" indent="-171450">
              <a:buFont typeface="Arial" panose="020B0604020202020204" pitchFamily="34" charset="0"/>
              <a:buChar char="•"/>
            </a:pPr>
            <a:r>
              <a:rPr lang="es-PE" dirty="0" smtClean="0"/>
              <a:t>Dilema de la gestión</a:t>
            </a:r>
          </a:p>
          <a:p>
            <a:pPr marL="171450" indent="-171450">
              <a:buFont typeface="Arial" panose="020B0604020202020204" pitchFamily="34" charset="0"/>
              <a:buChar char="•"/>
            </a:pPr>
            <a:r>
              <a:rPr lang="es-PE" dirty="0" smtClean="0"/>
              <a:t>Gestión del riesgo de seguridad operacional</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33</a:t>
            </a:fld>
            <a:endParaRPr lang="id-ID"/>
          </a:p>
        </p:txBody>
      </p:sp>
    </p:spTree>
    <p:extLst>
      <p:ext uri="{BB962C8B-B14F-4D97-AF65-F5344CB8AC3E}">
        <p14:creationId xmlns:p14="http://schemas.microsoft.com/office/powerpoint/2010/main" val="185012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3: Cultura de seguridad operacional</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Arial" panose="020B0604020202020204" pitchFamily="34" charset="0"/>
              <a:buChar char="•"/>
            </a:pPr>
            <a:r>
              <a:rPr lang="es-PE" dirty="0" smtClean="0"/>
              <a:t>Introducción</a:t>
            </a:r>
          </a:p>
          <a:p>
            <a:pPr marL="171450" indent="-171450">
              <a:buFont typeface="Arial" panose="020B0604020202020204" pitchFamily="34" charset="0"/>
              <a:buChar char="•"/>
            </a:pPr>
            <a:r>
              <a:rPr lang="es-PE" dirty="0" smtClean="0"/>
              <a:t>Cultura de seguridad operacional y gestión de la seguridad operacional</a:t>
            </a:r>
          </a:p>
          <a:p>
            <a:pPr marL="171450" indent="-171450">
              <a:buFont typeface="Arial" panose="020B0604020202020204" pitchFamily="34" charset="0"/>
              <a:buChar char="•"/>
            </a:pPr>
            <a:r>
              <a:rPr lang="es-PE" dirty="0" smtClean="0"/>
              <a:t>Desarrollo de una cultura positiva de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34</a:t>
            </a:fld>
            <a:endParaRPr lang="id-ID"/>
          </a:p>
        </p:txBody>
      </p:sp>
    </p:spTree>
    <p:extLst>
      <p:ext uri="{BB962C8B-B14F-4D97-AF65-F5344CB8AC3E}">
        <p14:creationId xmlns:p14="http://schemas.microsoft.com/office/powerpoint/2010/main" val="120620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s-PE" b="1" dirty="0" smtClean="0"/>
              <a:t>Anexo 19 – Fase Dos</a:t>
            </a:r>
          </a:p>
          <a:p>
            <a:pPr marL="0" indent="0" algn="just">
              <a:buFont typeface="Arial" panose="020B0604020202020204" pitchFamily="34" charset="0"/>
              <a:buNone/>
            </a:pPr>
            <a:endParaRPr lang="es-PE" b="1" dirty="0" smtClean="0"/>
          </a:p>
          <a:p>
            <a:pPr marL="0" indent="0" algn="just">
              <a:buFont typeface="Arial" panose="020B0604020202020204" pitchFamily="34" charset="0"/>
              <a:buNone/>
            </a:pPr>
            <a:r>
              <a:rPr lang="es-PE" dirty="0" smtClean="0"/>
              <a:t>1.2.2.6	La Segunda fase </a:t>
            </a:r>
            <a:r>
              <a:rPr lang="es-PE" b="1" dirty="0" smtClean="0"/>
              <a:t>incorpora desarrollos recientes </a:t>
            </a:r>
            <a:r>
              <a:rPr lang="es-PE" dirty="0" smtClean="0"/>
              <a:t>en gestión de seguridad operacional y </a:t>
            </a:r>
            <a:r>
              <a:rPr lang="es-PE" b="1" dirty="0" smtClean="0"/>
              <a:t>lecciones aprendidas </a:t>
            </a:r>
            <a:r>
              <a:rPr lang="es-PE" dirty="0" smtClean="0"/>
              <a:t>hasta la fecha. El Grupo de gestión de la seguridad operacional (SMP) y el </a:t>
            </a:r>
            <a:r>
              <a:rPr lang="es-PE" b="1" dirty="0" smtClean="0"/>
              <a:t>Equipo especial de protección de la seguridad operacional </a:t>
            </a:r>
            <a:r>
              <a:rPr lang="es-PE" dirty="0" smtClean="0"/>
              <a:t>(SIPTF) contribuyeron conjuntamente a las propuestas de la Primera enmienda al Anexo 19. La Enmienda 1 fue </a:t>
            </a:r>
            <a:r>
              <a:rPr lang="es-PE" b="1" u="sng" dirty="0" smtClean="0"/>
              <a:t>adoptada</a:t>
            </a:r>
            <a:r>
              <a:rPr lang="es-PE" u="sng" dirty="0" smtClean="0"/>
              <a:t> por el Consejo el 2 de marzo de 2016 </a:t>
            </a:r>
            <a:r>
              <a:rPr lang="es-PE" dirty="0" smtClean="0"/>
              <a:t>y entró en </a:t>
            </a:r>
            <a:r>
              <a:rPr lang="es-PE" u="sng" dirty="0" smtClean="0"/>
              <a:t>vigor el 11 de julio de 2016</a:t>
            </a:r>
            <a:r>
              <a:rPr lang="es-PE" dirty="0" smtClean="0"/>
              <a:t>. </a:t>
            </a:r>
            <a:r>
              <a:rPr lang="es-PE" b="1" dirty="0" smtClean="0"/>
              <a:t>Aplicable el 7 de noviembre de 2019</a:t>
            </a:r>
            <a:r>
              <a:rPr lang="es-PE" dirty="0" smtClean="0"/>
              <a:t>. Abordó las siguientes áreas:</a:t>
            </a:r>
          </a:p>
          <a:p>
            <a:pPr marL="0" indent="0" algn="just">
              <a:buFont typeface="Arial" panose="020B0604020202020204" pitchFamily="34" charset="0"/>
              <a:buNone/>
            </a:pPr>
            <a:endParaRPr lang="es-PE" dirty="0" smtClean="0"/>
          </a:p>
          <a:p>
            <a:pPr marL="171450" indent="-171450" algn="just">
              <a:buFont typeface="Arial" panose="020B0604020202020204" pitchFamily="34" charset="0"/>
              <a:buChar char="•"/>
            </a:pPr>
            <a:r>
              <a:rPr lang="es-PE" dirty="0" smtClean="0"/>
              <a:t>Una </a:t>
            </a:r>
            <a:r>
              <a:rPr lang="es-PE" u="sng" dirty="0" smtClean="0"/>
              <a:t>actualización a los elementos SSP integrados con los CE </a:t>
            </a:r>
            <a:r>
              <a:rPr lang="es-PE" dirty="0" smtClean="0"/>
              <a:t>del sistema SSO;</a:t>
            </a:r>
          </a:p>
          <a:p>
            <a:pPr marL="171450" indent="-171450" algn="just">
              <a:buFont typeface="Arial" panose="020B0604020202020204" pitchFamily="34" charset="0"/>
              <a:buChar char="•"/>
            </a:pPr>
            <a:r>
              <a:rPr lang="es-PE" dirty="0" smtClean="0"/>
              <a:t>La </a:t>
            </a:r>
            <a:r>
              <a:rPr lang="es-PE" u="sng" dirty="0" smtClean="0"/>
              <a:t>mejora de las disposiciones de SMS</a:t>
            </a:r>
            <a:r>
              <a:rPr lang="es-PE" dirty="0" smtClean="0"/>
              <a:t>, incluida la extensión de un SMS a las organizaciones responsables del diseño de tipo y / o fabricación de motores y hélices; y</a:t>
            </a:r>
          </a:p>
          <a:p>
            <a:pPr marL="171450" indent="-171450" algn="just">
              <a:buFont typeface="Arial" panose="020B0604020202020204" pitchFamily="34" charset="0"/>
              <a:buChar char="•"/>
            </a:pPr>
            <a:r>
              <a:rPr lang="es-PE" dirty="0" smtClean="0"/>
              <a:t>Una </a:t>
            </a:r>
            <a:r>
              <a:rPr lang="es-PE" u="sng" dirty="0" smtClean="0"/>
              <a:t>actualización y mejora de las disposiciones para la protección de datos </a:t>
            </a:r>
            <a:r>
              <a:rPr lang="es-PE" dirty="0" smtClean="0"/>
              <a:t>de seguridad operacional, información de seguridad operacional y fuentes relacionadas.</a:t>
            </a:r>
          </a:p>
          <a:p>
            <a:pPr marL="0" indent="0" algn="just">
              <a:buFont typeface="Arial" panose="020B0604020202020204" pitchFamily="34" charset="0"/>
              <a:buNone/>
            </a:pPr>
            <a:endParaRPr lang="es-PE" dirty="0" smtClean="0"/>
          </a:p>
          <a:p>
            <a:pPr marL="0" indent="0" algn="just">
              <a:buFont typeface="Arial" panose="020B0604020202020204" pitchFamily="34" charset="0"/>
              <a:buNone/>
            </a:pPr>
            <a:r>
              <a:rPr lang="es-PE" dirty="0" smtClean="0"/>
              <a:t>1.2.2.7	La Segunda edición del Anexo 19 se publicó como resultado de la adopción de la Enmienda 1. Esta edición refleja la naturaleza extensa de la enmienda que completa la segunda fase del desarrollo del Anexo.</a:t>
            </a:r>
          </a:p>
          <a:p>
            <a:pPr marL="0" indent="0" algn="just">
              <a:buFont typeface="Arial" panose="020B0604020202020204" pitchFamily="34" charset="0"/>
              <a:buNone/>
            </a:pPr>
            <a:endParaRPr lang="es-PE" dirty="0" smtClean="0"/>
          </a:p>
          <a:p>
            <a:pPr marL="0" indent="0" algn="just">
              <a:buFont typeface="Arial" panose="020B0604020202020204" pitchFamily="34" charset="0"/>
              <a:buNone/>
            </a:pPr>
            <a:r>
              <a:rPr lang="es-PE" dirty="0" smtClean="0"/>
              <a:t>1.2.2.8	La implementación de las disposiciones de gestión de la seguridad operacional se destaca en el Plan global para la seguridad operacional de la aviación (GASP), que </a:t>
            </a:r>
            <a:r>
              <a:rPr lang="es-PE" b="1" dirty="0" smtClean="0"/>
              <a:t>prioriza la implementación de un sistema de SSO como un requisito previo para establecer un SSP</a:t>
            </a:r>
            <a:r>
              <a:rPr lang="es-PE" dirty="0" smtClean="0"/>
              <a:t>.</a:t>
            </a:r>
          </a:p>
          <a:p>
            <a:pPr marL="0" indent="0" algn="just">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7</a:t>
            </a:fld>
            <a:endParaRPr lang="en-US" dirty="0"/>
          </a:p>
        </p:txBody>
      </p:sp>
    </p:spTree>
    <p:extLst>
      <p:ext uri="{BB962C8B-B14F-4D97-AF65-F5344CB8AC3E}">
        <p14:creationId xmlns:p14="http://schemas.microsoft.com/office/powerpoint/2010/main" val="2498246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35</a:t>
            </a:fld>
            <a:endParaRPr lang="id-ID"/>
          </a:p>
        </p:txBody>
      </p:sp>
    </p:spTree>
    <p:extLst>
      <p:ext uri="{BB962C8B-B14F-4D97-AF65-F5344CB8AC3E}">
        <p14:creationId xmlns:p14="http://schemas.microsoft.com/office/powerpoint/2010/main" val="560658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36</a:t>
            </a:fld>
            <a:endParaRPr lang="id-ID"/>
          </a:p>
        </p:txBody>
      </p:sp>
    </p:spTree>
    <p:extLst>
      <p:ext uri="{BB962C8B-B14F-4D97-AF65-F5344CB8AC3E}">
        <p14:creationId xmlns:p14="http://schemas.microsoft.com/office/powerpoint/2010/main" val="315539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37</a:t>
            </a:fld>
            <a:endParaRPr lang="id-ID"/>
          </a:p>
        </p:txBody>
      </p:sp>
    </p:spTree>
    <p:extLst>
      <p:ext uri="{BB962C8B-B14F-4D97-AF65-F5344CB8AC3E}">
        <p14:creationId xmlns:p14="http://schemas.microsoft.com/office/powerpoint/2010/main" val="815531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38</a:t>
            </a:fld>
            <a:endParaRPr lang="id-ID"/>
          </a:p>
        </p:txBody>
      </p:sp>
    </p:spTree>
    <p:extLst>
      <p:ext uri="{BB962C8B-B14F-4D97-AF65-F5344CB8AC3E}">
        <p14:creationId xmlns:p14="http://schemas.microsoft.com/office/powerpoint/2010/main" val="161319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39</a:t>
            </a:fld>
            <a:endParaRPr lang="id-ID"/>
          </a:p>
        </p:txBody>
      </p:sp>
    </p:spTree>
    <p:extLst>
      <p:ext uri="{BB962C8B-B14F-4D97-AF65-F5344CB8AC3E}">
        <p14:creationId xmlns:p14="http://schemas.microsoft.com/office/powerpoint/2010/main" val="2597028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40</a:t>
            </a:fld>
            <a:endParaRPr lang="id-ID"/>
          </a:p>
        </p:txBody>
      </p:sp>
    </p:spTree>
    <p:extLst>
      <p:ext uri="{BB962C8B-B14F-4D97-AF65-F5344CB8AC3E}">
        <p14:creationId xmlns:p14="http://schemas.microsoft.com/office/powerpoint/2010/main" val="383498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4: Gestión del rendimiento de la seguridad operacional</a:t>
            </a:r>
            <a:endParaRPr kumimoji="0" lang="en-US" sz="2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Objetivos de seguridad operacional</a:t>
            </a:r>
          </a:p>
          <a:p>
            <a:pPr marL="171450" indent="-171450">
              <a:buFont typeface="Wingdings" panose="05000000000000000000" pitchFamily="2" charset="2"/>
              <a:buChar char="ü"/>
            </a:pPr>
            <a:r>
              <a:rPr lang="es-PE" dirty="0" smtClean="0"/>
              <a:t>Indicadores (SPIs) y metas (SPTs)</a:t>
            </a:r>
          </a:p>
          <a:p>
            <a:pPr marL="171450" indent="-171450">
              <a:buFont typeface="Wingdings" panose="05000000000000000000" pitchFamily="2" charset="2"/>
              <a:buChar char="ü"/>
            </a:pPr>
            <a:r>
              <a:rPr lang="es-PE" dirty="0" smtClean="0"/>
              <a:t>Monitoreo del rendimiento de la seguridad operacional</a:t>
            </a:r>
          </a:p>
          <a:p>
            <a:pPr marL="171450" indent="-171450">
              <a:buFont typeface="Wingdings" panose="05000000000000000000" pitchFamily="2" charset="2"/>
              <a:buChar char="ü"/>
            </a:pPr>
            <a:r>
              <a:rPr lang="es-PE" dirty="0" smtClean="0"/>
              <a:t>Actualización de los objetivos de la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41</a:t>
            </a:fld>
            <a:endParaRPr lang="id-ID"/>
          </a:p>
        </p:txBody>
      </p:sp>
    </p:spTree>
    <p:extLst>
      <p:ext uri="{BB962C8B-B14F-4D97-AF65-F5344CB8AC3E}">
        <p14:creationId xmlns:p14="http://schemas.microsoft.com/office/powerpoint/2010/main" val="950444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4: Gestión del rendimiento de la seguridad operacional</a:t>
            </a:r>
            <a:endParaRPr kumimoji="0" lang="en-US" sz="2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Objetivos de seguridad operacional</a:t>
            </a:r>
          </a:p>
          <a:p>
            <a:pPr marL="171450" indent="-171450">
              <a:buFont typeface="Wingdings" panose="05000000000000000000" pitchFamily="2" charset="2"/>
              <a:buChar char="ü"/>
            </a:pPr>
            <a:r>
              <a:rPr lang="es-PE" dirty="0" smtClean="0"/>
              <a:t>Indicadores (SPIs) y metas (SPTs)</a:t>
            </a:r>
          </a:p>
          <a:p>
            <a:pPr marL="171450" indent="-171450">
              <a:buFont typeface="Wingdings" panose="05000000000000000000" pitchFamily="2" charset="2"/>
              <a:buChar char="ü"/>
            </a:pPr>
            <a:r>
              <a:rPr lang="es-PE" dirty="0" smtClean="0"/>
              <a:t>Monitoreo del rendimiento de la seguridad operacional</a:t>
            </a:r>
          </a:p>
          <a:p>
            <a:pPr marL="171450" indent="-171450">
              <a:buFont typeface="Wingdings" panose="05000000000000000000" pitchFamily="2" charset="2"/>
              <a:buChar char="ü"/>
            </a:pPr>
            <a:r>
              <a:rPr lang="es-PE" dirty="0" smtClean="0"/>
              <a:t>Actualización de los objetivos de la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42</a:t>
            </a:fld>
            <a:endParaRPr lang="id-ID"/>
          </a:p>
        </p:txBody>
      </p:sp>
    </p:spTree>
    <p:extLst>
      <p:ext uri="{BB962C8B-B14F-4D97-AF65-F5344CB8AC3E}">
        <p14:creationId xmlns:p14="http://schemas.microsoft.com/office/powerpoint/2010/main" val="2071802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4: Gestión del rendimiento de la seguridad operacional</a:t>
            </a:r>
            <a:endParaRPr kumimoji="0" lang="en-US" sz="2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Objetivos de seguridad operacional</a:t>
            </a:r>
          </a:p>
          <a:p>
            <a:pPr marL="171450" indent="-171450">
              <a:buFont typeface="Wingdings" panose="05000000000000000000" pitchFamily="2" charset="2"/>
              <a:buChar char="ü"/>
            </a:pPr>
            <a:r>
              <a:rPr lang="es-PE" dirty="0" smtClean="0"/>
              <a:t>Indicadores (SPIs) y metas (SPTs)</a:t>
            </a:r>
          </a:p>
          <a:p>
            <a:pPr marL="171450" indent="-171450">
              <a:buFont typeface="Wingdings" panose="05000000000000000000" pitchFamily="2" charset="2"/>
              <a:buChar char="ü"/>
            </a:pPr>
            <a:r>
              <a:rPr lang="es-PE" dirty="0" smtClean="0"/>
              <a:t>Monitoreo del rendimiento de la seguridad operacional</a:t>
            </a:r>
          </a:p>
          <a:p>
            <a:pPr marL="171450" indent="-171450">
              <a:buFont typeface="Wingdings" panose="05000000000000000000" pitchFamily="2" charset="2"/>
              <a:buChar char="ü"/>
            </a:pPr>
            <a:r>
              <a:rPr lang="es-PE" dirty="0" smtClean="0"/>
              <a:t>Actualización de los objetivos de la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43</a:t>
            </a:fld>
            <a:endParaRPr lang="id-ID"/>
          </a:p>
        </p:txBody>
      </p:sp>
    </p:spTree>
    <p:extLst>
      <p:ext uri="{BB962C8B-B14F-4D97-AF65-F5344CB8AC3E}">
        <p14:creationId xmlns:p14="http://schemas.microsoft.com/office/powerpoint/2010/main" val="667537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4: Gestión del rendimiento de la seguridad operacional</a:t>
            </a:r>
            <a:endParaRPr kumimoji="0" lang="en-US" sz="2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Objetivos de seguridad operacional</a:t>
            </a:r>
          </a:p>
          <a:p>
            <a:pPr marL="171450" indent="-171450">
              <a:buFont typeface="Wingdings" panose="05000000000000000000" pitchFamily="2" charset="2"/>
              <a:buChar char="ü"/>
            </a:pPr>
            <a:r>
              <a:rPr lang="es-PE" dirty="0" smtClean="0"/>
              <a:t>Indicadores (SPIs) y metas (SPTs)</a:t>
            </a:r>
          </a:p>
          <a:p>
            <a:pPr marL="171450" indent="-171450">
              <a:buFont typeface="Wingdings" panose="05000000000000000000" pitchFamily="2" charset="2"/>
              <a:buChar char="ü"/>
            </a:pPr>
            <a:r>
              <a:rPr lang="es-PE" dirty="0" smtClean="0"/>
              <a:t>Monitoreo del rendimiento de la seguridad operacional</a:t>
            </a:r>
          </a:p>
          <a:p>
            <a:pPr marL="171450" indent="-171450">
              <a:buFont typeface="Wingdings" panose="05000000000000000000" pitchFamily="2" charset="2"/>
              <a:buChar char="ü"/>
            </a:pPr>
            <a:r>
              <a:rPr lang="es-PE" dirty="0" smtClean="0"/>
              <a:t>Actualización de los objetivos de la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44</a:t>
            </a:fld>
            <a:endParaRPr lang="id-ID"/>
          </a:p>
        </p:txBody>
      </p:sp>
    </p:spTree>
    <p:extLst>
      <p:ext uri="{BB962C8B-B14F-4D97-AF65-F5344CB8AC3E}">
        <p14:creationId xmlns:p14="http://schemas.microsoft.com/office/powerpoint/2010/main" val="158310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1.2.2.5	Los requisitos de gestión de seguridad operacional específicos del sector se mantuvieron en el Anexo aplicable al campo o actividad de cada proveedor de servicio específico (por ejemplo, los requisitos para los programas de análisis de datos de vuelo para explotadores aéreos se retienen en el Anexo 6, Parte I).</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8</a:t>
            </a:fld>
            <a:endParaRPr lang="en-US" dirty="0"/>
          </a:p>
        </p:txBody>
      </p:sp>
    </p:spTree>
    <p:extLst>
      <p:ext uri="{BB962C8B-B14F-4D97-AF65-F5344CB8AC3E}">
        <p14:creationId xmlns:p14="http://schemas.microsoft.com/office/powerpoint/2010/main" val="1564792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4: Gestión del rendimiento de la seguridad operacional</a:t>
            </a:r>
            <a:endParaRPr kumimoji="0" lang="en-US" sz="2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Objetivos de seguridad operacional</a:t>
            </a:r>
          </a:p>
          <a:p>
            <a:pPr marL="171450" indent="-171450">
              <a:buFont typeface="Wingdings" panose="05000000000000000000" pitchFamily="2" charset="2"/>
              <a:buChar char="ü"/>
            </a:pPr>
            <a:r>
              <a:rPr lang="es-PE" dirty="0" smtClean="0"/>
              <a:t>Indicadores (SPIs) y metas (SPTs)</a:t>
            </a:r>
          </a:p>
          <a:p>
            <a:pPr marL="171450" indent="-171450">
              <a:buFont typeface="Wingdings" panose="05000000000000000000" pitchFamily="2" charset="2"/>
              <a:buChar char="ü"/>
            </a:pPr>
            <a:r>
              <a:rPr lang="es-PE" dirty="0" smtClean="0"/>
              <a:t>Monitoreo del rendimiento de la seguridad operacional</a:t>
            </a:r>
          </a:p>
          <a:p>
            <a:pPr marL="171450" indent="-171450">
              <a:buFont typeface="Wingdings" panose="05000000000000000000" pitchFamily="2" charset="2"/>
              <a:buChar char="ü"/>
            </a:pPr>
            <a:r>
              <a:rPr lang="es-PE" dirty="0" smtClean="0"/>
              <a:t>Actualización de los objetivos de la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45</a:t>
            </a:fld>
            <a:endParaRPr lang="id-ID"/>
          </a:p>
        </p:txBody>
      </p:sp>
    </p:spTree>
    <p:extLst>
      <p:ext uri="{BB962C8B-B14F-4D97-AF65-F5344CB8AC3E}">
        <p14:creationId xmlns:p14="http://schemas.microsoft.com/office/powerpoint/2010/main" val="3656682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4: Gestión del rendimiento de la seguridad operacional</a:t>
            </a:r>
            <a:endParaRPr kumimoji="0" lang="en-US" sz="2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Objetivos de seguridad operacional</a:t>
            </a:r>
          </a:p>
          <a:p>
            <a:pPr marL="171450" indent="-171450">
              <a:buFont typeface="Wingdings" panose="05000000000000000000" pitchFamily="2" charset="2"/>
              <a:buChar char="ü"/>
            </a:pPr>
            <a:r>
              <a:rPr lang="es-PE" dirty="0" smtClean="0"/>
              <a:t>Indicadores (SPIs) y metas (SPTs)</a:t>
            </a:r>
          </a:p>
          <a:p>
            <a:pPr marL="171450" indent="-171450">
              <a:buFont typeface="Wingdings" panose="05000000000000000000" pitchFamily="2" charset="2"/>
              <a:buChar char="ü"/>
            </a:pPr>
            <a:r>
              <a:rPr lang="es-PE" dirty="0" smtClean="0"/>
              <a:t>Monitoreo del rendimiento de la seguridad operacional</a:t>
            </a:r>
          </a:p>
          <a:p>
            <a:pPr marL="171450" indent="-171450">
              <a:buFont typeface="Wingdings" panose="05000000000000000000" pitchFamily="2" charset="2"/>
              <a:buChar char="ü"/>
            </a:pPr>
            <a:r>
              <a:rPr lang="es-PE" dirty="0" smtClean="0"/>
              <a:t>Actualización de los objetivos de la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46</a:t>
            </a:fld>
            <a:endParaRPr lang="id-ID"/>
          </a:p>
        </p:txBody>
      </p:sp>
    </p:spTree>
    <p:extLst>
      <p:ext uri="{BB962C8B-B14F-4D97-AF65-F5344CB8AC3E}">
        <p14:creationId xmlns:p14="http://schemas.microsoft.com/office/powerpoint/2010/main" val="2760588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4: Gestión del rendimiento de la seguridad operacional</a:t>
            </a:r>
            <a:endParaRPr kumimoji="0" lang="en-US" sz="24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Objetivos de seguridad operacional</a:t>
            </a:r>
          </a:p>
          <a:p>
            <a:pPr marL="171450" indent="-171450">
              <a:buFont typeface="Wingdings" panose="05000000000000000000" pitchFamily="2" charset="2"/>
              <a:buChar char="ü"/>
            </a:pPr>
            <a:r>
              <a:rPr lang="es-PE" dirty="0" smtClean="0"/>
              <a:t>Indicadores (SPIs) y metas (SPTs)</a:t>
            </a:r>
          </a:p>
          <a:p>
            <a:pPr marL="171450" indent="-171450">
              <a:buFont typeface="Wingdings" panose="05000000000000000000" pitchFamily="2" charset="2"/>
              <a:buChar char="ü"/>
            </a:pPr>
            <a:r>
              <a:rPr lang="es-PE" dirty="0" smtClean="0"/>
              <a:t>Monitoreo del rendimiento de la seguridad operacional</a:t>
            </a:r>
          </a:p>
          <a:p>
            <a:pPr marL="171450" indent="-171450">
              <a:buFont typeface="Wingdings" panose="05000000000000000000" pitchFamily="2" charset="2"/>
              <a:buChar char="ü"/>
            </a:pPr>
            <a:r>
              <a:rPr lang="es-PE" dirty="0" smtClean="0"/>
              <a:t>Actualización de los objetivos de la seguridad operacional</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47</a:t>
            </a:fld>
            <a:endParaRPr lang="id-ID"/>
          </a:p>
        </p:txBody>
      </p:sp>
    </p:spTree>
    <p:extLst>
      <p:ext uri="{BB962C8B-B14F-4D97-AF65-F5344CB8AC3E}">
        <p14:creationId xmlns:p14="http://schemas.microsoft.com/office/powerpoint/2010/main" val="522366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5: Sistemas de recopilación y procesamiento de datos sobre seguridad operacional (SDCPS)</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0" indent="0">
              <a:buFont typeface="Arial" panose="020B0604020202020204" pitchFamily="34" charset="0"/>
              <a:buNone/>
            </a:pPr>
            <a:endParaRPr lang="en-US" dirty="0" smtClean="0"/>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Recopilación de datos e información de seguridad operacional</a:t>
            </a:r>
          </a:p>
          <a:p>
            <a:pPr marL="171450" indent="-171450">
              <a:buFont typeface="Wingdings" panose="05000000000000000000" pitchFamily="2" charset="2"/>
              <a:buChar char="ü"/>
            </a:pPr>
            <a:r>
              <a:rPr lang="es-PE" dirty="0" smtClean="0"/>
              <a:t>Taxonomía</a:t>
            </a:r>
          </a:p>
          <a:p>
            <a:pPr marL="171450" indent="-171450">
              <a:buFont typeface="Wingdings" panose="05000000000000000000" pitchFamily="2" charset="2"/>
              <a:buChar char="ü"/>
            </a:pPr>
            <a:r>
              <a:rPr lang="es-PE" dirty="0" smtClean="0"/>
              <a:t>Procesamiento de datos de seguridad operacional</a:t>
            </a:r>
          </a:p>
          <a:p>
            <a:pPr marL="171450" indent="-171450">
              <a:buFont typeface="Wingdings" panose="05000000000000000000" pitchFamily="2" charset="2"/>
              <a:buChar char="ü"/>
            </a:pPr>
            <a:r>
              <a:rPr lang="es-PE" dirty="0" smtClean="0"/>
              <a:t>Gestión de los datos e información de seguridad operacional</a:t>
            </a:r>
          </a:p>
          <a:p>
            <a:pPr marL="171450" indent="-171450">
              <a:buFont typeface="Wingdings" panose="05000000000000000000" pitchFamily="2" charset="2"/>
              <a:buChar char="ü"/>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48</a:t>
            </a:fld>
            <a:endParaRPr lang="id-ID"/>
          </a:p>
        </p:txBody>
      </p:sp>
    </p:spTree>
    <p:extLst>
      <p:ext uri="{BB962C8B-B14F-4D97-AF65-F5344CB8AC3E}">
        <p14:creationId xmlns:p14="http://schemas.microsoft.com/office/powerpoint/2010/main" val="1637203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5: Sistemas de recopilación y procesamiento de datos sobre seguridad operacional (SDCPS)</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0" indent="0">
              <a:buFont typeface="Arial" panose="020B0604020202020204" pitchFamily="34" charset="0"/>
              <a:buNone/>
            </a:pPr>
            <a:endParaRPr lang="en-US" dirty="0" smtClean="0"/>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Recopilación de datos e información de seguridad operacional</a:t>
            </a:r>
          </a:p>
          <a:p>
            <a:pPr marL="171450" indent="-171450">
              <a:buFont typeface="Wingdings" panose="05000000000000000000" pitchFamily="2" charset="2"/>
              <a:buChar char="ü"/>
            </a:pPr>
            <a:r>
              <a:rPr lang="es-PE" dirty="0" smtClean="0"/>
              <a:t>Taxonomía</a:t>
            </a:r>
          </a:p>
          <a:p>
            <a:pPr marL="171450" indent="-171450">
              <a:buFont typeface="Wingdings" panose="05000000000000000000" pitchFamily="2" charset="2"/>
              <a:buChar char="ü"/>
            </a:pPr>
            <a:r>
              <a:rPr lang="es-PE" dirty="0" smtClean="0"/>
              <a:t>Procesamiento de datos de seguridad operacional</a:t>
            </a:r>
          </a:p>
          <a:p>
            <a:pPr marL="171450" indent="-171450">
              <a:buFont typeface="Wingdings" panose="05000000000000000000" pitchFamily="2" charset="2"/>
              <a:buChar char="ü"/>
            </a:pPr>
            <a:r>
              <a:rPr lang="es-PE" dirty="0" smtClean="0"/>
              <a:t>Gestión de los datos e información de seguridad operacional</a:t>
            </a:r>
          </a:p>
          <a:p>
            <a:pPr marL="171450" indent="-171450">
              <a:buFont typeface="Wingdings" panose="05000000000000000000" pitchFamily="2" charset="2"/>
              <a:buChar char="ü"/>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49</a:t>
            </a:fld>
            <a:endParaRPr lang="id-ID"/>
          </a:p>
        </p:txBody>
      </p:sp>
    </p:spTree>
    <p:extLst>
      <p:ext uri="{BB962C8B-B14F-4D97-AF65-F5344CB8AC3E}">
        <p14:creationId xmlns:p14="http://schemas.microsoft.com/office/powerpoint/2010/main" val="1349094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solidFill>
                  <a:srgbClr val="0054A4">
                    <a:lumMod val="75000"/>
                  </a:srgbClr>
                </a:solidFill>
                <a:effectLst/>
                <a:uLnTx/>
                <a:uFillTx/>
                <a:latin typeface="+mn-lt"/>
                <a:ea typeface="+mn-ea"/>
                <a:cs typeface="+mn-cs"/>
              </a:rPr>
              <a:t>Capítulo 5: Sistemas de recopilación y procesamiento de datos sobre seguridad operacional (SDCPS)</a:t>
            </a:r>
            <a:endParaRPr kumimoji="0" lang="en-US" sz="2800" b="0" i="0" u="none" strike="noStrike" kern="1200" cap="none" spc="0" normalizeH="0" baseline="0" noProof="0" dirty="0" smtClean="0">
              <a:ln>
                <a:noFill/>
              </a:ln>
              <a:solidFill>
                <a:srgbClr val="0054A4">
                  <a:lumMod val="75000"/>
                </a:srgbClr>
              </a:solidFill>
              <a:effectLst/>
              <a:uLnTx/>
              <a:uFillTx/>
              <a:latin typeface="+mn-lt"/>
              <a:ea typeface="+mn-ea"/>
              <a:cs typeface="+mn-cs"/>
            </a:endParaRPr>
          </a:p>
          <a:p>
            <a:pPr marL="0" indent="0">
              <a:buFont typeface="Arial" panose="020B0604020202020204" pitchFamily="34" charset="0"/>
              <a:buNone/>
            </a:pPr>
            <a:endParaRPr lang="en-US" dirty="0" smtClean="0"/>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Recopilación de datos e información de seguridad operacional</a:t>
            </a:r>
          </a:p>
          <a:p>
            <a:pPr marL="171450" indent="-171450">
              <a:buFont typeface="Wingdings" panose="05000000000000000000" pitchFamily="2" charset="2"/>
              <a:buChar char="ü"/>
            </a:pPr>
            <a:r>
              <a:rPr lang="es-PE" dirty="0" smtClean="0"/>
              <a:t>Taxonomía</a:t>
            </a:r>
          </a:p>
          <a:p>
            <a:pPr marL="171450" indent="-171450">
              <a:buFont typeface="Wingdings" panose="05000000000000000000" pitchFamily="2" charset="2"/>
              <a:buChar char="ü"/>
            </a:pPr>
            <a:r>
              <a:rPr lang="es-PE" dirty="0" smtClean="0"/>
              <a:t>Procesamiento de datos de seguridad operacional</a:t>
            </a:r>
          </a:p>
          <a:p>
            <a:pPr marL="171450" indent="-171450">
              <a:buFont typeface="Wingdings" panose="05000000000000000000" pitchFamily="2" charset="2"/>
              <a:buChar char="ü"/>
            </a:pPr>
            <a:r>
              <a:rPr lang="es-PE" dirty="0" smtClean="0"/>
              <a:t>Gestión de los datos e información de seguridad operacional</a:t>
            </a:r>
          </a:p>
          <a:p>
            <a:pPr marL="171450" indent="-171450">
              <a:buFont typeface="Wingdings" panose="05000000000000000000" pitchFamily="2" charset="2"/>
              <a:buChar char="ü"/>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50</a:t>
            </a:fld>
            <a:endParaRPr lang="id-ID"/>
          </a:p>
        </p:txBody>
      </p:sp>
    </p:spTree>
    <p:extLst>
      <p:ext uri="{BB962C8B-B14F-4D97-AF65-F5344CB8AC3E}">
        <p14:creationId xmlns:p14="http://schemas.microsoft.com/office/powerpoint/2010/main" val="1462539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Capítulo</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6: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Análisis</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de seguridad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operacional</a:t>
            </a:r>
            <a:endParaRPr kumimoji="0" lang="en-US" sz="2800" b="1" i="0" u="none" strike="noStrike" kern="1200" cap="none" spc="0" normalizeH="0" baseline="0" noProof="0" dirty="0" smtClean="0">
              <a:ln>
                <a:noFill/>
              </a:ln>
              <a:solidFill>
                <a:srgbClr val="0054A4"/>
              </a:solidFill>
              <a:effectLst/>
              <a:uLnTx/>
              <a:uFillTx/>
              <a:latin typeface="+mn-lt"/>
              <a:ea typeface="+mj-ea"/>
              <a:cs typeface="+mj-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Tipos de análisis</a:t>
            </a:r>
          </a:p>
          <a:p>
            <a:pPr marL="171450" indent="-171450">
              <a:buFont typeface="Wingdings" panose="05000000000000000000" pitchFamily="2" charset="2"/>
              <a:buChar char="ü"/>
            </a:pPr>
            <a:r>
              <a:rPr lang="es-PE" dirty="0" smtClean="0"/>
              <a:t>Reporte de resultados de análisis</a:t>
            </a:r>
          </a:p>
          <a:p>
            <a:pPr marL="171450" indent="-171450">
              <a:buFont typeface="Wingdings" panose="05000000000000000000" pitchFamily="2" charset="2"/>
              <a:buChar char="ü"/>
            </a:pPr>
            <a:r>
              <a:rPr lang="es-PE" dirty="0" smtClean="0"/>
              <a:t>Compartición e intercambio de información de seguridad operacional</a:t>
            </a:r>
          </a:p>
          <a:p>
            <a:pPr marL="171450" indent="-171450">
              <a:buFont typeface="Wingdings" panose="05000000000000000000" pitchFamily="2" charset="2"/>
              <a:buChar char="ü"/>
            </a:pPr>
            <a:r>
              <a:rPr lang="es-PE" dirty="0" smtClean="0"/>
              <a:t>Toma de decisiones basada en datos</a:t>
            </a:r>
          </a:p>
          <a:p>
            <a:pPr marL="0" indent="0">
              <a:buFont typeface="Wingdings" panose="05000000000000000000" pitchFamily="2" charset="2"/>
              <a:buNone/>
            </a:pPr>
            <a:endParaRPr lang="en-US" dirty="0" smtClean="0"/>
          </a:p>
          <a:p>
            <a:pPr marL="0" indent="0" algn="just">
              <a:buFont typeface="Wingdings" panose="05000000000000000000" pitchFamily="2" charset="2"/>
              <a:buNone/>
            </a:pPr>
            <a:r>
              <a:rPr lang="es-PE" dirty="0" smtClean="0"/>
              <a:t>El análisis de seguridad operacional es el proceso de aplicar técnicas, estadísticas u otras técnicas analíticas para verificar, examinar, describir, transformar, condensar, evaluar y visualizar datos e información de seguridad operacional para descubrir información útil, sugerir conclusiones y respaldar la toma de decisiones basadas en datos.</a:t>
            </a:r>
          </a:p>
          <a:p>
            <a:pPr marL="0" indent="0">
              <a:buFont typeface="Wingdings" panose="05000000000000000000" pitchFamily="2" charset="2"/>
              <a:buNone/>
            </a:pPr>
            <a:endParaRPr lang="es-PE" dirty="0" smtClean="0"/>
          </a:p>
          <a:p>
            <a:pPr marL="0" indent="0">
              <a:buFont typeface="Wingdings" panose="05000000000000000000" pitchFamily="2" charset="2"/>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51</a:t>
            </a:fld>
            <a:endParaRPr lang="id-ID"/>
          </a:p>
        </p:txBody>
      </p:sp>
    </p:spTree>
    <p:extLst>
      <p:ext uri="{BB962C8B-B14F-4D97-AF65-F5344CB8AC3E}">
        <p14:creationId xmlns:p14="http://schemas.microsoft.com/office/powerpoint/2010/main" val="2781195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Capítulo</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6: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Análisis</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de seguridad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operacional</a:t>
            </a:r>
            <a:endParaRPr kumimoji="0" lang="en-US" sz="2800" b="1" i="0" u="none" strike="noStrike" kern="1200" cap="none" spc="0" normalizeH="0" baseline="0" noProof="0" dirty="0" smtClean="0">
              <a:ln>
                <a:noFill/>
              </a:ln>
              <a:solidFill>
                <a:srgbClr val="0054A4"/>
              </a:solidFill>
              <a:effectLst/>
              <a:uLnTx/>
              <a:uFillTx/>
              <a:latin typeface="+mn-lt"/>
              <a:ea typeface="+mj-ea"/>
              <a:cs typeface="+mj-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Tipos de análisis</a:t>
            </a:r>
          </a:p>
          <a:p>
            <a:pPr marL="171450" indent="-171450">
              <a:buFont typeface="Wingdings" panose="05000000000000000000" pitchFamily="2" charset="2"/>
              <a:buChar char="ü"/>
            </a:pPr>
            <a:r>
              <a:rPr lang="es-PE" dirty="0" smtClean="0"/>
              <a:t>Reporte de resultados de análisis</a:t>
            </a:r>
          </a:p>
          <a:p>
            <a:pPr marL="171450" indent="-171450">
              <a:buFont typeface="Wingdings" panose="05000000000000000000" pitchFamily="2" charset="2"/>
              <a:buChar char="ü"/>
            </a:pPr>
            <a:r>
              <a:rPr lang="es-PE" dirty="0" smtClean="0"/>
              <a:t>Compartición e intercambio de información de seguridad operacional</a:t>
            </a:r>
          </a:p>
          <a:p>
            <a:pPr marL="171450" indent="-171450">
              <a:buFont typeface="Wingdings" panose="05000000000000000000" pitchFamily="2" charset="2"/>
              <a:buChar char="ü"/>
            </a:pPr>
            <a:r>
              <a:rPr lang="es-PE" dirty="0" smtClean="0"/>
              <a:t>Toma de decisiones basada en datos</a:t>
            </a:r>
          </a:p>
          <a:p>
            <a:pPr marL="0" indent="0">
              <a:buFont typeface="Wingdings" panose="05000000000000000000" pitchFamily="2" charset="2"/>
              <a:buNone/>
            </a:pPr>
            <a:endParaRPr lang="en-US" dirty="0" smtClean="0"/>
          </a:p>
          <a:p>
            <a:pPr marL="0" indent="0" algn="just">
              <a:buFont typeface="Wingdings" panose="05000000000000000000" pitchFamily="2" charset="2"/>
              <a:buNone/>
            </a:pPr>
            <a:r>
              <a:rPr lang="es-PE" dirty="0" smtClean="0"/>
              <a:t>El análisis de seguridad operacional es el proceso de aplicar técnicas, estadísticas u otras técnicas analíticas para verificar, examinar, describir, transformar, condensar, evaluar y visualizar datos e información de seguridad operacional para descubrir información útil, sugerir conclusiones y respaldar la toma de decisiones basadas en datos.</a:t>
            </a:r>
          </a:p>
          <a:p>
            <a:pPr marL="0" indent="0">
              <a:buFont typeface="Wingdings" panose="05000000000000000000" pitchFamily="2" charset="2"/>
              <a:buNone/>
            </a:pPr>
            <a:endParaRPr lang="es-PE" dirty="0" smtClean="0"/>
          </a:p>
          <a:p>
            <a:pPr marL="0" indent="0">
              <a:buFont typeface="Wingdings" panose="05000000000000000000" pitchFamily="2" charset="2"/>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52</a:t>
            </a:fld>
            <a:endParaRPr lang="id-ID"/>
          </a:p>
        </p:txBody>
      </p:sp>
    </p:spTree>
    <p:extLst>
      <p:ext uri="{BB962C8B-B14F-4D97-AF65-F5344CB8AC3E}">
        <p14:creationId xmlns:p14="http://schemas.microsoft.com/office/powerpoint/2010/main" val="662714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Capítulo</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6: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Análisis</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de seguridad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operacional</a:t>
            </a:r>
            <a:endParaRPr kumimoji="0" lang="en-US" sz="2800" b="1" i="0" u="none" strike="noStrike" kern="1200" cap="none" spc="0" normalizeH="0" baseline="0" noProof="0" dirty="0" smtClean="0">
              <a:ln>
                <a:noFill/>
              </a:ln>
              <a:solidFill>
                <a:srgbClr val="0054A4"/>
              </a:solidFill>
              <a:effectLst/>
              <a:uLnTx/>
              <a:uFillTx/>
              <a:latin typeface="+mn-lt"/>
              <a:ea typeface="+mj-ea"/>
              <a:cs typeface="+mj-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Tipos de análisis</a:t>
            </a:r>
          </a:p>
          <a:p>
            <a:pPr marL="171450" indent="-171450">
              <a:buFont typeface="Wingdings" panose="05000000000000000000" pitchFamily="2" charset="2"/>
              <a:buChar char="ü"/>
            </a:pPr>
            <a:r>
              <a:rPr lang="es-PE" dirty="0" smtClean="0"/>
              <a:t>Reporte de resultados de análisis</a:t>
            </a:r>
          </a:p>
          <a:p>
            <a:pPr marL="171450" indent="-171450">
              <a:buFont typeface="Wingdings" panose="05000000000000000000" pitchFamily="2" charset="2"/>
              <a:buChar char="ü"/>
            </a:pPr>
            <a:r>
              <a:rPr lang="es-PE" dirty="0" smtClean="0"/>
              <a:t>Compartición e intercambio de información de seguridad operacional</a:t>
            </a:r>
          </a:p>
          <a:p>
            <a:pPr marL="171450" indent="-171450">
              <a:buFont typeface="Wingdings" panose="05000000000000000000" pitchFamily="2" charset="2"/>
              <a:buChar char="ü"/>
            </a:pPr>
            <a:r>
              <a:rPr lang="es-PE" dirty="0" smtClean="0"/>
              <a:t>Toma de decisiones basada en datos</a:t>
            </a:r>
          </a:p>
          <a:p>
            <a:pPr marL="0" indent="0">
              <a:buFont typeface="Wingdings" panose="05000000000000000000" pitchFamily="2" charset="2"/>
              <a:buNone/>
            </a:pPr>
            <a:endParaRPr lang="en-US" dirty="0" smtClean="0"/>
          </a:p>
          <a:p>
            <a:pPr marL="0" indent="0" algn="just">
              <a:buFont typeface="Wingdings" panose="05000000000000000000" pitchFamily="2" charset="2"/>
              <a:buNone/>
            </a:pPr>
            <a:r>
              <a:rPr lang="es-PE" dirty="0" smtClean="0"/>
              <a:t>El análisis de seguridad operacional es el proceso de aplicar técnicas, estadísticas u otras técnicas analíticas para verificar, examinar, describir, transformar, condensar, evaluar y visualizar datos e información de seguridad operacional para descubrir información útil, sugerir conclusiones y respaldar la toma de decisiones basadas en datos.</a:t>
            </a:r>
          </a:p>
          <a:p>
            <a:pPr marL="0" indent="0" algn="just">
              <a:buFont typeface="Wingdings" panose="05000000000000000000" pitchFamily="2" charset="2"/>
              <a:buNone/>
            </a:pPr>
            <a:endParaRPr lang="en-US" dirty="0" smtClean="0"/>
          </a:p>
          <a:p>
            <a:pPr marL="0" indent="0" algn="just">
              <a:buFont typeface="Wingdings" panose="05000000000000000000" pitchFamily="2" charset="2"/>
              <a:buNone/>
            </a:pPr>
            <a:r>
              <a:rPr lang="en-US" dirty="0" smtClean="0"/>
              <a:t>D3M: T</a:t>
            </a:r>
            <a:r>
              <a:rPr lang="es-ES" sz="1200" b="0" i="0" u="none" strike="noStrike" kern="1200" dirty="0" err="1" smtClean="0">
                <a:solidFill>
                  <a:schemeClr val="tx1"/>
                </a:solidFill>
                <a:effectLst/>
                <a:latin typeface="+mn-lt"/>
                <a:ea typeface="+mn-ea"/>
                <a:cs typeface="+mn-cs"/>
              </a:rPr>
              <a:t>oma</a:t>
            </a:r>
            <a:r>
              <a:rPr lang="es-ES" sz="1200" b="0" i="0" u="none" strike="noStrike" kern="1200" dirty="0" smtClean="0">
                <a:solidFill>
                  <a:schemeClr val="tx1"/>
                </a:solidFill>
                <a:effectLst/>
                <a:latin typeface="+mn-lt"/>
                <a:ea typeface="+mn-ea"/>
                <a:cs typeface="+mn-cs"/>
              </a:rPr>
              <a:t> de decisiones basada en datos</a:t>
            </a:r>
            <a:endParaRPr lang="es-PE" dirty="0" smtClean="0"/>
          </a:p>
          <a:p>
            <a:pPr marL="0" indent="0">
              <a:buFont typeface="Wingdings" panose="05000000000000000000" pitchFamily="2" charset="2"/>
              <a:buNone/>
            </a:pPr>
            <a:endParaRPr lang="es-PE" dirty="0" smtClean="0"/>
          </a:p>
          <a:p>
            <a:pPr marL="0" indent="0">
              <a:buFont typeface="Wingdings" panose="05000000000000000000" pitchFamily="2" charset="2"/>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53</a:t>
            </a:fld>
            <a:endParaRPr lang="id-ID"/>
          </a:p>
        </p:txBody>
      </p:sp>
    </p:spTree>
    <p:extLst>
      <p:ext uri="{BB962C8B-B14F-4D97-AF65-F5344CB8AC3E}">
        <p14:creationId xmlns:p14="http://schemas.microsoft.com/office/powerpoint/2010/main" val="40075343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Capítulo</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6: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Análisis</a:t>
            </a:r>
            <a:r>
              <a:rPr kumimoji="0" lang="en-US" sz="2800" b="1" i="0" u="none" strike="noStrike" kern="1200" cap="none" spc="0" normalizeH="0" baseline="0" noProof="0" dirty="0" smtClean="0">
                <a:ln>
                  <a:noFill/>
                </a:ln>
                <a:solidFill>
                  <a:srgbClr val="0054A4"/>
                </a:solidFill>
                <a:effectLst/>
                <a:uLnTx/>
                <a:uFillTx/>
                <a:latin typeface="+mn-lt"/>
                <a:ea typeface="+mj-ea"/>
                <a:cs typeface="+mj-cs"/>
              </a:rPr>
              <a:t> de seguridad </a:t>
            </a:r>
            <a:r>
              <a:rPr kumimoji="0" lang="en-US" sz="2800" b="1" i="0" u="none" strike="noStrike" kern="1200" cap="none" spc="0" normalizeH="0" baseline="0" noProof="0" dirty="0" err="1" smtClean="0">
                <a:ln>
                  <a:noFill/>
                </a:ln>
                <a:solidFill>
                  <a:srgbClr val="0054A4"/>
                </a:solidFill>
                <a:effectLst/>
                <a:uLnTx/>
                <a:uFillTx/>
                <a:latin typeface="+mn-lt"/>
                <a:ea typeface="+mj-ea"/>
                <a:cs typeface="+mj-cs"/>
              </a:rPr>
              <a:t>operacional</a:t>
            </a:r>
            <a:endParaRPr kumimoji="0" lang="en-US" sz="2800" b="1" i="0" u="none" strike="noStrike" kern="1200" cap="none" spc="0" normalizeH="0" baseline="0" noProof="0" dirty="0" smtClean="0">
              <a:ln>
                <a:noFill/>
              </a:ln>
              <a:solidFill>
                <a:srgbClr val="0054A4"/>
              </a:solidFill>
              <a:effectLst/>
              <a:uLnTx/>
              <a:uFillTx/>
              <a:latin typeface="+mn-lt"/>
              <a:ea typeface="+mj-ea"/>
              <a:cs typeface="+mj-cs"/>
            </a:endParaRPr>
          </a:p>
          <a:p>
            <a:pPr marL="171450" indent="-171450">
              <a:buFont typeface="Wingdings" panose="05000000000000000000" pitchFamily="2" charset="2"/>
              <a:buChar char="ü"/>
            </a:pPr>
            <a:r>
              <a:rPr lang="es-PE" dirty="0" smtClean="0"/>
              <a:t>Introducción</a:t>
            </a:r>
          </a:p>
          <a:p>
            <a:pPr marL="171450" indent="-171450">
              <a:buFont typeface="Wingdings" panose="05000000000000000000" pitchFamily="2" charset="2"/>
              <a:buChar char="ü"/>
            </a:pPr>
            <a:r>
              <a:rPr lang="es-PE" dirty="0" smtClean="0"/>
              <a:t>Tipos de análisis</a:t>
            </a:r>
          </a:p>
          <a:p>
            <a:pPr marL="171450" indent="-171450">
              <a:buFont typeface="Wingdings" panose="05000000000000000000" pitchFamily="2" charset="2"/>
              <a:buChar char="ü"/>
            </a:pPr>
            <a:r>
              <a:rPr lang="es-PE" dirty="0" smtClean="0"/>
              <a:t>Reporte de resultados de análisis</a:t>
            </a:r>
          </a:p>
          <a:p>
            <a:pPr marL="171450" indent="-171450">
              <a:buFont typeface="Wingdings" panose="05000000000000000000" pitchFamily="2" charset="2"/>
              <a:buChar char="ü"/>
            </a:pPr>
            <a:r>
              <a:rPr lang="es-PE" dirty="0" smtClean="0"/>
              <a:t>Compartición e intercambio de información de seguridad operacional</a:t>
            </a:r>
          </a:p>
          <a:p>
            <a:pPr marL="171450" indent="-171450">
              <a:buFont typeface="Wingdings" panose="05000000000000000000" pitchFamily="2" charset="2"/>
              <a:buChar char="ü"/>
            </a:pPr>
            <a:r>
              <a:rPr lang="es-PE" dirty="0" smtClean="0"/>
              <a:t>Toma de decisiones basada en datos</a:t>
            </a:r>
          </a:p>
          <a:p>
            <a:pPr marL="0" indent="0">
              <a:buFont typeface="Wingdings" panose="05000000000000000000" pitchFamily="2" charset="2"/>
              <a:buNone/>
            </a:pPr>
            <a:endParaRPr lang="en-US" dirty="0" smtClean="0"/>
          </a:p>
          <a:p>
            <a:pPr marL="0" indent="0" algn="just">
              <a:buFont typeface="Wingdings" panose="05000000000000000000" pitchFamily="2" charset="2"/>
              <a:buNone/>
            </a:pPr>
            <a:r>
              <a:rPr lang="es-PE" dirty="0" smtClean="0"/>
              <a:t>El análisis de seguridad operacional es el proceso de aplicar técnicas, estadísticas u otras técnicas analíticas para verificar, examinar, describir, transformar, condensar, evaluar y visualizar datos e información de seguridad operacional para descubrir información útil, sugerir conclusiones y respaldar la toma de decisiones basadas en datos.</a:t>
            </a:r>
          </a:p>
          <a:p>
            <a:pPr marL="0" indent="0" algn="just">
              <a:buFont typeface="Wingdings" panose="05000000000000000000" pitchFamily="2" charset="2"/>
              <a:buNone/>
            </a:pPr>
            <a:endParaRPr lang="en-US" dirty="0" smtClean="0"/>
          </a:p>
          <a:p>
            <a:pPr marL="0" indent="0" algn="just">
              <a:buFont typeface="Wingdings" panose="05000000000000000000" pitchFamily="2" charset="2"/>
              <a:buNone/>
            </a:pPr>
            <a:r>
              <a:rPr lang="en-US" dirty="0" smtClean="0"/>
              <a:t>D3M: T</a:t>
            </a:r>
            <a:r>
              <a:rPr lang="es-ES" sz="1200" b="0" i="0" u="none" strike="noStrike" kern="1200" dirty="0" err="1" smtClean="0">
                <a:solidFill>
                  <a:schemeClr val="tx1"/>
                </a:solidFill>
                <a:effectLst/>
                <a:latin typeface="+mn-lt"/>
                <a:ea typeface="+mn-ea"/>
                <a:cs typeface="+mn-cs"/>
              </a:rPr>
              <a:t>oma</a:t>
            </a:r>
            <a:r>
              <a:rPr lang="es-ES" sz="1200" b="0" i="0" u="none" strike="noStrike" kern="1200" dirty="0" smtClean="0">
                <a:solidFill>
                  <a:schemeClr val="tx1"/>
                </a:solidFill>
                <a:effectLst/>
                <a:latin typeface="+mn-lt"/>
                <a:ea typeface="+mn-ea"/>
                <a:cs typeface="+mn-cs"/>
              </a:rPr>
              <a:t> de decisiones basada en datos</a:t>
            </a:r>
            <a:endParaRPr lang="es-PE" dirty="0" smtClean="0"/>
          </a:p>
          <a:p>
            <a:pPr marL="0" indent="0">
              <a:buFont typeface="Wingdings" panose="05000000000000000000" pitchFamily="2" charset="2"/>
              <a:buNone/>
            </a:pPr>
            <a:endParaRPr lang="es-PE" dirty="0" smtClean="0"/>
          </a:p>
          <a:p>
            <a:pPr marL="0" indent="0">
              <a:buFont typeface="Wingdings" panose="05000000000000000000" pitchFamily="2" charset="2"/>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54</a:t>
            </a:fld>
            <a:endParaRPr lang="id-ID"/>
          </a:p>
        </p:txBody>
      </p:sp>
    </p:spTree>
    <p:extLst>
      <p:ext uri="{BB962C8B-B14F-4D97-AF65-F5344CB8AC3E}">
        <p14:creationId xmlns:p14="http://schemas.microsoft.com/office/powerpoint/2010/main" val="400703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b="1" dirty="0" smtClean="0"/>
              <a:t>CAPÍTULO 2. APLICACIÓN</a:t>
            </a:r>
          </a:p>
          <a:p>
            <a:pPr algn="just"/>
            <a:endParaRPr lang="es-PE" b="1" dirty="0" smtClean="0"/>
          </a:p>
          <a:p>
            <a:pPr algn="just"/>
            <a:r>
              <a:rPr lang="es-PE" dirty="0" smtClean="0"/>
              <a:t>Las normas y métodos recomendados de este Anexo se aplicarán a las funciones de gestión de la seguridad operacional que atañen, o sirven de apoyo directo, a la operación segura de las aeronaves.</a:t>
            </a:r>
          </a:p>
          <a:p>
            <a:pPr algn="just"/>
            <a:endParaRPr lang="es-PE" dirty="0" smtClean="0"/>
          </a:p>
          <a:p>
            <a:pPr algn="just"/>
            <a:r>
              <a:rPr lang="es-PE" i="1" dirty="0" smtClean="0"/>
              <a:t>Nota 1.— En el Capítulo 3 figuran disposiciones sobre gestión de la seguridad operacional para los Estados, las cuales se relacionan con un programa estatal de seguridad operacional.</a:t>
            </a:r>
          </a:p>
          <a:p>
            <a:pPr algn="just"/>
            <a:endParaRPr lang="es-PE" i="1" dirty="0" smtClean="0"/>
          </a:p>
          <a:p>
            <a:pPr algn="just"/>
            <a:r>
              <a:rPr lang="es-PE" i="1" dirty="0" smtClean="0"/>
              <a:t>Nota 2.— En el contexto de este Anexo, el concepto de “proveedor de servicios” se refiere a las organizaciones enumeradas en el Capítulo 3, 3.3.2.1 y no incluye a los explotadores de la aviación general internacional.</a:t>
            </a:r>
          </a:p>
          <a:p>
            <a:pPr algn="just"/>
            <a:endParaRPr lang="es-PE" dirty="0" smtClean="0"/>
          </a:p>
          <a:p>
            <a:pPr algn="just"/>
            <a:r>
              <a:rPr lang="es-PE" i="1" dirty="0" smtClean="0"/>
              <a:t>Nota 3.— En el Capítulo 4 figuran disposiciones sobre gestión de la seguridad operacional para los proveedores y explotadores de servicios aeronáuticos que se especifican, las cuales se relacionan con sistemas de gestión de la seguridad operacional (SMS).</a:t>
            </a:r>
          </a:p>
          <a:p>
            <a:pPr algn="just"/>
            <a:endParaRPr lang="es-PE" dirty="0" smtClean="0"/>
          </a:p>
          <a:p>
            <a:pPr algn="just"/>
            <a:r>
              <a:rPr lang="es-PE" i="1" dirty="0" smtClean="0"/>
              <a:t>Nota 4.— </a:t>
            </a:r>
            <a:r>
              <a:rPr lang="es-PE" b="1" i="1" dirty="0" smtClean="0"/>
              <a:t>Ninguna disposición de este Anexo tiene por objeto transferir al Estado las responsabilidades del proveedor o explotador </a:t>
            </a:r>
            <a:r>
              <a:rPr lang="es-PE" i="1" dirty="0" smtClean="0"/>
              <a:t>de servicios de aviación. Esto incluye las funciones que atañen, o sirven de apoyo directo, a la operación segura de las aeronaves.</a:t>
            </a:r>
          </a:p>
          <a:p>
            <a:pPr algn="just"/>
            <a:endParaRPr lang="es-PE" dirty="0" smtClean="0"/>
          </a:p>
          <a:p>
            <a:pPr algn="just"/>
            <a:r>
              <a:rPr lang="es-PE" i="1" dirty="0" smtClean="0"/>
              <a:t>Nota 5.— En el contexto de este Anexo, por </a:t>
            </a:r>
            <a:r>
              <a:rPr lang="es-PE" b="1" i="1" dirty="0" smtClean="0"/>
              <a:t>“responsabilidad” (en singular) se entiende la “responsabilidad estatal” </a:t>
            </a:r>
            <a:r>
              <a:rPr lang="es-PE" i="1" dirty="0" smtClean="0"/>
              <a:t>con respecto a las obligaciones internacionales contraídas en el marco del Convenio sobre Aviación Civil Internacional, en tanto que al término </a:t>
            </a:r>
            <a:r>
              <a:rPr lang="es-PE" b="1" i="1" dirty="0" smtClean="0"/>
              <a:t>“responsabilidades” (en plural) se le da su significado ordinario (es decir, se usa al referirse a las funciones y actividades que pueden delegarse).</a:t>
            </a:r>
          </a:p>
          <a:p>
            <a:pPr algn="just"/>
            <a:endParaRPr lang="en-US" dirty="0" smtClean="0"/>
          </a:p>
          <a:p>
            <a:pPr algn="just"/>
            <a:endParaRPr lang="en-US" dirty="0" smtClean="0"/>
          </a:p>
          <a:p>
            <a:pPr marL="0" marR="0" algn="just">
              <a:lnSpc>
                <a:spcPct val="107000"/>
              </a:lnSpc>
              <a:spcBef>
                <a:spcPts val="0"/>
              </a:spcBef>
              <a:spcAft>
                <a:spcPts val="800"/>
              </a:spcAft>
            </a:pPr>
            <a:endParaRPr lang="es-PE" sz="1200" b="1"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1200" b="1" i="1" dirty="0" smtClean="0">
                <a:effectLst/>
                <a:latin typeface="Times New Roman" panose="02020603050405020304" pitchFamily="18" charset="0"/>
                <a:ea typeface="Calibri" panose="020F0502020204030204" pitchFamily="34" charset="0"/>
                <a:cs typeface="Times New Roman" panose="02020603050405020304" pitchFamily="18" charset="0"/>
              </a:rPr>
              <a:t>Datos sobre seguridad operacional. </a:t>
            </a:r>
            <a:r>
              <a:rPr lang="es-PE" sz="1200" dirty="0" smtClean="0">
                <a:effectLst/>
                <a:latin typeface="Times New Roman" panose="02020603050405020304" pitchFamily="18" charset="0"/>
                <a:ea typeface="Calibri" panose="020F0502020204030204" pitchFamily="34" charset="0"/>
                <a:cs typeface="Times New Roman" panose="02020603050405020304" pitchFamily="18" charset="0"/>
              </a:rPr>
              <a:t>Conjunto de hechos definidos o conjunto de valores de seguridad operacional recopilados de diversas fuentes de aviación, que se utiliza para mantener o mejorar la seguridad operacional.</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1200" i="1" dirty="0" smtClean="0">
                <a:effectLst/>
                <a:latin typeface="Times New Roman" panose="02020603050405020304" pitchFamily="18" charset="0"/>
                <a:ea typeface="Calibri" panose="020F0502020204030204" pitchFamily="34" charset="0"/>
                <a:cs typeface="Times New Roman" panose="02020603050405020304" pitchFamily="18" charset="0"/>
              </a:rPr>
              <a:t>Nota. — Dichos datos sobre seguridad operacional se recopilan a través de actividades preventivas o reactivas relacionadas con la seguridad operacional, incluyendo, entre otros, lo siguiente:</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LcParenR"/>
            </a:pPr>
            <a:r>
              <a:rPr lang="es-PE" sz="1200" i="1" dirty="0" smtClean="0">
                <a:effectLst/>
                <a:latin typeface="Times New Roman" panose="02020603050405020304" pitchFamily="18" charset="0"/>
                <a:ea typeface="Calibri" panose="020F0502020204030204" pitchFamily="34" charset="0"/>
                <a:cs typeface="Times New Roman" panose="02020603050405020304" pitchFamily="18" charset="0"/>
              </a:rPr>
              <a:t>investigaciones de accidentes o incidentes;</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LcParenR"/>
            </a:pPr>
            <a:r>
              <a:rPr lang="es-PE" sz="1200" i="1" dirty="0" smtClean="0">
                <a:effectLst/>
                <a:latin typeface="Times New Roman" panose="02020603050405020304" pitchFamily="18" charset="0"/>
                <a:ea typeface="Calibri" panose="020F0502020204030204" pitchFamily="34" charset="0"/>
                <a:cs typeface="Times New Roman" panose="02020603050405020304" pitchFamily="18" charset="0"/>
              </a:rPr>
              <a:t>notificaciones de seguridad operacional;</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lphaLcParenR"/>
            </a:pPr>
            <a:r>
              <a:rPr lang="es-PE" sz="1200" i="1" dirty="0" smtClean="0">
                <a:effectLst/>
                <a:latin typeface="Times New Roman" panose="02020603050405020304" pitchFamily="18" charset="0"/>
                <a:ea typeface="Calibri" panose="020F0502020204030204" pitchFamily="34" charset="0"/>
                <a:cs typeface="Times New Roman" panose="02020603050405020304" pitchFamily="18" charset="0"/>
              </a:rPr>
              <a:t>notificaciones sobre el mantenimiento de la aeronavegabilidad;</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es-PE" sz="1200" i="1" dirty="0" smtClean="0">
                <a:effectLst/>
                <a:latin typeface="Times New Roman" panose="02020603050405020304" pitchFamily="18" charset="0"/>
                <a:ea typeface="Calibri" panose="020F0502020204030204" pitchFamily="34" charset="0"/>
                <a:cs typeface="Times New Roman" panose="02020603050405020304" pitchFamily="18" charset="0"/>
              </a:rPr>
              <a:t>supervisión de la eficiencia operacional;</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es-PE" sz="1200" i="1" dirty="0" smtClean="0">
                <a:effectLst/>
                <a:latin typeface="Times New Roman" panose="02020603050405020304" pitchFamily="18" charset="0"/>
                <a:ea typeface="Calibri" panose="020F0502020204030204" pitchFamily="34" charset="0"/>
                <a:cs typeface="Times New Roman" panose="02020603050405020304" pitchFamily="18" charset="0"/>
              </a:rPr>
              <a:t>inspecciones, auditorías, constataciones; o</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s-PE" sz="1200" i="1" dirty="0" smtClean="0">
                <a:effectLst/>
                <a:latin typeface="Times New Roman" panose="02020603050405020304" pitchFamily="18" charset="0"/>
                <a:ea typeface="Calibri" panose="020F0502020204030204" pitchFamily="34" charset="0"/>
                <a:cs typeface="Times New Roman" panose="02020603050405020304" pitchFamily="18" charset="0"/>
              </a:rPr>
              <a:t> estudios y exámenes de seguridad operacional.</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1200" b="1" i="1" dirty="0" smtClean="0">
                <a:effectLst/>
                <a:latin typeface="Times New Roman" panose="02020603050405020304" pitchFamily="18" charset="0"/>
                <a:ea typeface="Calibri" panose="020F0502020204030204" pitchFamily="34" charset="0"/>
                <a:cs typeface="Times New Roman" panose="02020603050405020304" pitchFamily="18" charset="0"/>
              </a:rPr>
              <a:t>Información sobre seguridad operacional</a:t>
            </a:r>
            <a:r>
              <a:rPr lang="es-PE" sz="1200" dirty="0" smtClean="0">
                <a:effectLst/>
                <a:latin typeface="Times New Roman" panose="02020603050405020304" pitchFamily="18" charset="0"/>
                <a:ea typeface="Calibri" panose="020F0502020204030204" pitchFamily="34" charset="0"/>
                <a:cs typeface="Times New Roman" panose="02020603050405020304" pitchFamily="18" charset="0"/>
              </a:rPr>
              <a:t>. Datos sobre seguridad operacional procesados, organizados o analizados en un determinado contexto a fin de que sean de utilidad para fines de gestión de la seguridad operacional.</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1200" b="1" i="1" dirty="0" smtClean="0">
                <a:effectLst/>
                <a:latin typeface="Times New Roman" panose="02020603050405020304" pitchFamily="18" charset="0"/>
                <a:ea typeface="Calibri" panose="020F0502020204030204" pitchFamily="34" charset="0"/>
                <a:cs typeface="Times New Roman" panose="02020603050405020304" pitchFamily="18" charset="0"/>
              </a:rPr>
              <a:t>Peligro</a:t>
            </a:r>
            <a:r>
              <a:rPr lang="es-PE"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PE" sz="1200" dirty="0" smtClean="0">
                <a:effectLst/>
                <a:latin typeface="Times New Roman" panose="02020603050405020304" pitchFamily="18" charset="0"/>
                <a:ea typeface="Calibri" panose="020F0502020204030204" pitchFamily="34" charset="0"/>
                <a:cs typeface="Times New Roman" panose="02020603050405020304" pitchFamily="18" charset="0"/>
              </a:rPr>
              <a:t>Condición u objeto que entraña la posibilidad de causar un incidente o accidente de aviación o contribuir al mismo.</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1200" b="1" i="1" dirty="0" smtClean="0">
                <a:effectLst/>
                <a:latin typeface="Times New Roman" panose="02020603050405020304" pitchFamily="18" charset="0"/>
                <a:ea typeface="Calibri" panose="020F0502020204030204" pitchFamily="34" charset="0"/>
                <a:cs typeface="Times New Roman" panose="02020603050405020304" pitchFamily="18" charset="0"/>
              </a:rPr>
              <a:t>Supervisión de la seguridad operacional</a:t>
            </a:r>
            <a:r>
              <a:rPr lang="es-PE"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PE" sz="1200" dirty="0" smtClean="0">
                <a:effectLst/>
                <a:latin typeface="Times New Roman" panose="02020603050405020304" pitchFamily="18" charset="0"/>
                <a:ea typeface="Calibri" panose="020F0502020204030204" pitchFamily="34" charset="0"/>
                <a:cs typeface="Times New Roman" panose="02020603050405020304" pitchFamily="18" charset="0"/>
              </a:rPr>
              <a:t>Función desempeñada por los Estados para garantizar que las personas y las organizaciones que lleva a cabo una actividad aeronáutica cumplan las leyes y reglamentos nacionales relacionados con la seguridad operacional.</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1200" b="1" i="1" dirty="0" smtClean="0">
                <a:effectLst/>
                <a:latin typeface="Times New Roman" panose="02020603050405020304" pitchFamily="18" charset="0"/>
                <a:ea typeface="Calibri" panose="020F0502020204030204" pitchFamily="34" charset="0"/>
                <a:cs typeface="Times New Roman" panose="02020603050405020304" pitchFamily="18" charset="0"/>
              </a:rPr>
              <a:t>Vigilancia</a:t>
            </a:r>
            <a:r>
              <a:rPr lang="es-PE"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PE" sz="1200" dirty="0" smtClean="0">
                <a:effectLst/>
                <a:latin typeface="Times New Roman" panose="02020603050405020304" pitchFamily="18" charset="0"/>
                <a:ea typeface="Calibri" panose="020F0502020204030204" pitchFamily="34" charset="0"/>
                <a:cs typeface="Times New Roman" panose="02020603050405020304" pitchFamily="18" charset="0"/>
              </a:rPr>
              <a:t>Actividades estatales mediante las cuales el Estado verifica, de manera preventiva, con inspecciones y auditorías, que los titulares de licencias, certificados, autorizaciones o aprobaciones en el ámbito de la aviación sigan cumpliendo los requisitos y la función establecidos, al nivel de competencia y seguridad operacional que el Estado requiere.</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s-PE" sz="1200" b="1" i="1" dirty="0" smtClean="0">
                <a:effectLst/>
                <a:latin typeface="Times New Roman" panose="02020603050405020304" pitchFamily="18" charset="0"/>
                <a:ea typeface="Calibri" panose="020F0502020204030204" pitchFamily="34" charset="0"/>
                <a:cs typeface="Times New Roman" panose="02020603050405020304" pitchFamily="18" charset="0"/>
              </a:rPr>
              <a:t>Sistema de gestión de la seguridad operacional (SMS). </a:t>
            </a:r>
            <a:r>
              <a:rPr lang="es-PE" sz="1200" dirty="0" smtClean="0">
                <a:effectLst/>
                <a:latin typeface="Times New Roman" panose="02020603050405020304" pitchFamily="18" charset="0"/>
                <a:ea typeface="Calibri" panose="020F0502020204030204" pitchFamily="34" charset="0"/>
                <a:cs typeface="Times New Roman" panose="02020603050405020304" pitchFamily="18" charset="0"/>
              </a:rPr>
              <a:t>Enfoque sistemático para la gestión de la seguridad operacional que incluye las estructuras orgánicas, la obligación de rendición de cuentas, las responsabilidades, las políticas y los procedimientos necesarios.</a:t>
            </a:r>
            <a:endParaRPr lang="es-P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PE"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678FEC-480F-4DAB-BBC1-D34055C64807}" type="slidenum">
              <a:rPr lang="en-US" smtClean="0"/>
              <a:t>9</a:t>
            </a:fld>
            <a:endParaRPr lang="en-US" dirty="0"/>
          </a:p>
        </p:txBody>
      </p:sp>
    </p:spTree>
    <p:extLst>
      <p:ext uri="{BB962C8B-B14F-4D97-AF65-F5344CB8AC3E}">
        <p14:creationId xmlns:p14="http://schemas.microsoft.com/office/powerpoint/2010/main" val="751998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ü"/>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55</a:t>
            </a:fld>
            <a:endParaRPr lang="id-ID"/>
          </a:p>
        </p:txBody>
      </p:sp>
    </p:spTree>
    <p:extLst>
      <p:ext uri="{BB962C8B-B14F-4D97-AF65-F5344CB8AC3E}">
        <p14:creationId xmlns:p14="http://schemas.microsoft.com/office/powerpoint/2010/main" val="1844706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ü"/>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56</a:t>
            </a:fld>
            <a:endParaRPr lang="id-ID"/>
          </a:p>
        </p:txBody>
      </p:sp>
    </p:spTree>
    <p:extLst>
      <p:ext uri="{BB962C8B-B14F-4D97-AF65-F5344CB8AC3E}">
        <p14:creationId xmlns:p14="http://schemas.microsoft.com/office/powerpoint/2010/main" val="830727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ü"/>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57</a:t>
            </a:fld>
            <a:endParaRPr lang="id-ID"/>
          </a:p>
        </p:txBody>
      </p:sp>
    </p:spTree>
    <p:extLst>
      <p:ext uri="{BB962C8B-B14F-4D97-AF65-F5344CB8AC3E}">
        <p14:creationId xmlns:p14="http://schemas.microsoft.com/office/powerpoint/2010/main" val="3656160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58</a:t>
            </a:fld>
            <a:endParaRPr lang="id-ID"/>
          </a:p>
        </p:txBody>
      </p:sp>
    </p:spTree>
    <p:extLst>
      <p:ext uri="{BB962C8B-B14F-4D97-AF65-F5344CB8AC3E}">
        <p14:creationId xmlns:p14="http://schemas.microsoft.com/office/powerpoint/2010/main" val="2946596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59</a:t>
            </a:fld>
            <a:endParaRPr lang="id-ID"/>
          </a:p>
        </p:txBody>
      </p:sp>
    </p:spTree>
    <p:extLst>
      <p:ext uri="{BB962C8B-B14F-4D97-AF65-F5344CB8AC3E}">
        <p14:creationId xmlns:p14="http://schemas.microsoft.com/office/powerpoint/2010/main" val="1866913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60</a:t>
            </a:fld>
            <a:endParaRPr lang="id-ID"/>
          </a:p>
        </p:txBody>
      </p:sp>
    </p:spTree>
    <p:extLst>
      <p:ext uri="{BB962C8B-B14F-4D97-AF65-F5344CB8AC3E}">
        <p14:creationId xmlns:p14="http://schemas.microsoft.com/office/powerpoint/2010/main" val="2139200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61</a:t>
            </a:fld>
            <a:endParaRPr lang="id-ID"/>
          </a:p>
        </p:txBody>
      </p:sp>
    </p:spTree>
    <p:extLst>
      <p:ext uri="{BB962C8B-B14F-4D97-AF65-F5344CB8AC3E}">
        <p14:creationId xmlns:p14="http://schemas.microsoft.com/office/powerpoint/2010/main" val="22126847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62</a:t>
            </a:fld>
            <a:endParaRPr lang="id-ID"/>
          </a:p>
        </p:txBody>
      </p:sp>
    </p:spTree>
    <p:extLst>
      <p:ext uri="{BB962C8B-B14F-4D97-AF65-F5344CB8AC3E}">
        <p14:creationId xmlns:p14="http://schemas.microsoft.com/office/powerpoint/2010/main" val="524514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63</a:t>
            </a:fld>
            <a:endParaRPr lang="id-ID"/>
          </a:p>
        </p:txBody>
      </p:sp>
    </p:spTree>
    <p:extLst>
      <p:ext uri="{BB962C8B-B14F-4D97-AF65-F5344CB8AC3E}">
        <p14:creationId xmlns:p14="http://schemas.microsoft.com/office/powerpoint/2010/main" val="10686840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64</a:t>
            </a:fld>
            <a:endParaRPr lang="id-ID"/>
          </a:p>
        </p:txBody>
      </p:sp>
    </p:spTree>
    <p:extLst>
      <p:ext uri="{BB962C8B-B14F-4D97-AF65-F5344CB8AC3E}">
        <p14:creationId xmlns:p14="http://schemas.microsoft.com/office/powerpoint/2010/main" val="259381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s-PE" sz="1200" b="1" i="1" u="none" strike="noStrike" baseline="0" dirty="0" smtClean="0">
                <a:latin typeface="Times New Roman" panose="02020603050405020304" pitchFamily="18" charset="0"/>
              </a:rPr>
              <a:t>Supervisión de la seguridad operacional</a:t>
            </a:r>
            <a:r>
              <a:rPr lang="es-PE" sz="1200" b="1" i="0" u="none" strike="noStrike" baseline="0" dirty="0" smtClean="0">
                <a:latin typeface="Times New Roman" panose="02020603050405020304" pitchFamily="18" charset="0"/>
              </a:rPr>
              <a:t>. </a:t>
            </a:r>
            <a:r>
              <a:rPr lang="es-PE" sz="1200" b="0" i="0" u="none" strike="noStrike" baseline="0" dirty="0" smtClean="0">
                <a:latin typeface="Times New Roman" panose="02020603050405020304" pitchFamily="18" charset="0"/>
              </a:rPr>
              <a:t>Función desempeñada por los Estados para garantizar que las personas y las organizaciones que llevan a cabo una actividad aeronáutica </a:t>
            </a:r>
            <a:r>
              <a:rPr lang="es-PE" sz="1200" b="1" i="0" u="none" strike="noStrike" baseline="0" dirty="0" smtClean="0">
                <a:latin typeface="Times New Roman" panose="02020603050405020304" pitchFamily="18" charset="0"/>
              </a:rPr>
              <a:t>cumplan las leyes y reglamentos</a:t>
            </a:r>
            <a:r>
              <a:rPr lang="es-PE" sz="1200" b="0" i="0" u="none" strike="noStrike" baseline="0" dirty="0" smtClean="0">
                <a:latin typeface="Times New Roman" panose="02020603050405020304" pitchFamily="18" charset="0"/>
              </a:rPr>
              <a:t> nacionales relacionados con la seguridad operacional.</a:t>
            </a:r>
          </a:p>
          <a:p>
            <a:pPr marL="171450" indent="-171450" algn="just">
              <a:buFont typeface="Arial" panose="020B0604020202020204" pitchFamily="34" charset="0"/>
              <a:buChar char="•"/>
            </a:pPr>
            <a:endParaRPr lang="en-US" sz="1200" b="0" i="0" u="none" strike="noStrike" baseline="0" dirty="0" smtClean="0">
              <a:latin typeface="Times New Roman" panose="02020603050405020304" pitchFamily="18" charset="0"/>
            </a:endParaRPr>
          </a:p>
          <a:p>
            <a:pPr marL="171450" indent="-171450" algn="just">
              <a:buFont typeface="Arial" panose="020B0604020202020204" pitchFamily="34" charset="0"/>
              <a:buChar char="•"/>
            </a:pPr>
            <a:r>
              <a:rPr lang="es-PE" sz="1200" b="1" i="1" u="none" strike="noStrike" baseline="0" dirty="0" smtClean="0">
                <a:latin typeface="Times New Roman" panose="02020603050405020304" pitchFamily="18" charset="0"/>
              </a:rPr>
              <a:t>Vigilancia</a:t>
            </a:r>
            <a:r>
              <a:rPr lang="es-PE" sz="1200" b="1" i="0" u="none" strike="noStrike" baseline="0" dirty="0" smtClean="0">
                <a:latin typeface="Times New Roman" panose="02020603050405020304" pitchFamily="18" charset="0"/>
              </a:rPr>
              <a:t>. </a:t>
            </a:r>
            <a:r>
              <a:rPr lang="es-PE" sz="1200" b="0" i="0" u="none" strike="noStrike" baseline="0" dirty="0" smtClean="0">
                <a:latin typeface="Times New Roman" panose="02020603050405020304" pitchFamily="18" charset="0"/>
              </a:rPr>
              <a:t>Actividades estatales mediante las cuales el Estado verifica, de manera preventiva, con </a:t>
            </a:r>
            <a:r>
              <a:rPr lang="es-PE" sz="1200" b="1" i="0" u="none" strike="noStrike" baseline="0" dirty="0" smtClean="0">
                <a:latin typeface="Times New Roman" panose="02020603050405020304" pitchFamily="18" charset="0"/>
              </a:rPr>
              <a:t>inspecciones y auditorías</a:t>
            </a:r>
            <a:r>
              <a:rPr lang="es-PE" sz="1200" b="0" i="0" u="none" strike="noStrike" baseline="0" dirty="0" smtClean="0">
                <a:latin typeface="Times New Roman" panose="02020603050405020304" pitchFamily="18" charset="0"/>
              </a:rPr>
              <a:t>, que los titulares de licencias, certificados, autorizaciones o aprobaciones en el ámbito de la aviación </a:t>
            </a:r>
            <a:r>
              <a:rPr lang="es-PE" sz="1200" b="1" i="0" u="none" strike="noStrike" baseline="0" dirty="0" smtClean="0">
                <a:latin typeface="Times New Roman" panose="02020603050405020304" pitchFamily="18" charset="0"/>
              </a:rPr>
              <a:t>sigan cumpliendo los requisitos </a:t>
            </a:r>
            <a:r>
              <a:rPr lang="es-PE" sz="1200" b="0" i="0" u="none" strike="noStrike" baseline="0" dirty="0" smtClean="0">
                <a:latin typeface="Times New Roman" panose="02020603050405020304" pitchFamily="18" charset="0"/>
              </a:rPr>
              <a:t>y la función establecidos, al nivel de competencia y seguridad operacional que el Estado requiere.</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10</a:t>
            </a:fld>
            <a:endParaRPr lang="en-US" dirty="0"/>
          </a:p>
        </p:txBody>
      </p:sp>
    </p:spTree>
    <p:extLst>
      <p:ext uri="{BB962C8B-B14F-4D97-AF65-F5344CB8AC3E}">
        <p14:creationId xmlns:p14="http://schemas.microsoft.com/office/powerpoint/2010/main" val="27176054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65</a:t>
            </a:fld>
            <a:endParaRPr lang="id-ID"/>
          </a:p>
        </p:txBody>
      </p:sp>
    </p:spTree>
    <p:extLst>
      <p:ext uri="{BB962C8B-B14F-4D97-AF65-F5344CB8AC3E}">
        <p14:creationId xmlns:p14="http://schemas.microsoft.com/office/powerpoint/2010/main" val="2065115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66</a:t>
            </a:fld>
            <a:endParaRPr lang="id-ID"/>
          </a:p>
        </p:txBody>
      </p:sp>
    </p:spTree>
    <p:extLst>
      <p:ext uri="{BB962C8B-B14F-4D97-AF65-F5344CB8AC3E}">
        <p14:creationId xmlns:p14="http://schemas.microsoft.com/office/powerpoint/2010/main" val="4208632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PE" sz="2000" b="1" i="0" u="none" strike="noStrike" baseline="0" dirty="0" smtClean="0">
                <a:latin typeface="Times New Roman" panose="02020603050405020304" pitchFamily="18" charset="0"/>
              </a:rPr>
              <a:t>CAPÍTULO 2. APLICACIÓN</a:t>
            </a:r>
          </a:p>
          <a:p>
            <a:pPr algn="l"/>
            <a:r>
              <a:rPr lang="es-PE" sz="1200" b="0" i="0" u="none" strike="noStrike" baseline="0" dirty="0" smtClean="0">
                <a:latin typeface="Times New Roman" panose="02020603050405020304" pitchFamily="18" charset="0"/>
              </a:rPr>
              <a:t>Las normas y métodos recomendados de este Anexo se aplicarán a las funciones de gestión de la seguridad operacional que atañen, o sirven de apoyo directo, a la operación segura de las aeronaves.</a:t>
            </a:r>
          </a:p>
          <a:p>
            <a:pPr algn="l"/>
            <a:endParaRPr lang="es-PE" sz="1200" b="0" i="0"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1.— En el Capítulo 3 figuran disposiciones sobre gestión de la seguridad operacional para los Estados, las cuales se relacionan con un programa estatal de seguridad operacional.</a:t>
            </a:r>
          </a:p>
          <a:p>
            <a:pPr algn="l"/>
            <a:endParaRPr lang="es-PE" sz="1200" b="0" i="1"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2.— En el contexto de este Anexo, el concepto de “proveedor de servicios” se refiere a las organizaciones enumeradas en el Capítulo 3, 3.3.2.1 y no incluye a los explotadores de la aviación general internacional.</a:t>
            </a:r>
          </a:p>
          <a:p>
            <a:pPr algn="l"/>
            <a:endParaRPr lang="es-PE" sz="1200" b="0" i="1"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3.— En el Capítulo 4 figuran disposiciones sobre gestión de la seguridad operacional para los proveedores y explotadores de servicios aeronáuticos que se especifican, las cuales se relacionan con sistemas de gestión de la seguridad operacional (SMS).</a:t>
            </a:r>
          </a:p>
          <a:p>
            <a:pPr algn="l"/>
            <a:endParaRPr lang="es-PE" sz="1200" b="0" i="1"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4.— Ninguna disposición de este Anexo tiene por objeto transferir al Estado las responsabilidades del proveedor o explotador de servicios de aviación. Esto incluye las funciones que atañen, o sirven de apoyo directo, a la operación segura de las aeronaves.</a:t>
            </a:r>
          </a:p>
          <a:p>
            <a:pPr algn="l"/>
            <a:endParaRPr lang="es-PE" sz="1200" b="0" i="1" u="none" strike="noStrike" baseline="0" dirty="0" smtClean="0">
              <a:latin typeface="Times New Roman" panose="02020603050405020304" pitchFamily="18" charset="0"/>
            </a:endParaRPr>
          </a:p>
          <a:p>
            <a:pPr algn="l"/>
            <a:r>
              <a:rPr lang="es-PE" sz="1200" b="0" i="1" u="none" strike="noStrike" baseline="0" dirty="0" smtClean="0">
                <a:latin typeface="Times New Roman" panose="02020603050405020304" pitchFamily="18" charset="0"/>
              </a:rPr>
              <a:t>Nota 5.— En el contexto de este Anexo, por “responsabilidad” (en singular) se entiende la “responsabilidad estatal” con respecto a las obligaciones internacionales contraídas en el marco del Convenio sobre Aviación Civil Internacional, en tanto que al término “responsabilidades” (en plural) se le da su significado ordinario (es decir, se usa al referirse a las funciones y actividades que pueden delegarse).</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11</a:t>
            </a:fld>
            <a:endParaRPr lang="en-US"/>
          </a:p>
        </p:txBody>
      </p:sp>
    </p:spTree>
    <p:extLst>
      <p:ext uri="{BB962C8B-B14F-4D97-AF65-F5344CB8AC3E}">
        <p14:creationId xmlns:p14="http://schemas.microsoft.com/office/powerpoint/2010/main" val="3780262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s-PE" b="1" i="0" u="none" strike="noStrike" dirty="0" smtClean="0">
                <a:solidFill>
                  <a:srgbClr val="222222"/>
                </a:solidFill>
                <a:effectLst/>
                <a:latin typeface="arial" panose="020B0604020202020204" pitchFamily="34" charset="0"/>
              </a:rPr>
              <a:t>Integración</a:t>
            </a:r>
          </a:p>
          <a:p>
            <a:pPr marL="171450" indent="-171450">
              <a:buFont typeface="Arial" panose="020B0604020202020204" pitchFamily="34" charset="0"/>
              <a:buChar char="•"/>
            </a:pPr>
            <a:r>
              <a:rPr lang="es-PE" b="0" i="0" u="none" strike="noStrike" dirty="0" smtClean="0">
                <a:solidFill>
                  <a:srgbClr val="222222"/>
                </a:solidFill>
                <a:effectLst/>
                <a:latin typeface="arial" panose="020B0604020202020204" pitchFamily="34" charset="0"/>
              </a:rPr>
              <a:t>Integra los ocho CE del sistema SSO con los elementos del marco SSP en un conjunto simplificado de SARP para facilitar la implementación.</a:t>
            </a:r>
          </a:p>
          <a:p>
            <a:pPr marL="171450" indent="-171450">
              <a:buFont typeface="Arial" panose="020B0604020202020204" pitchFamily="34" charset="0"/>
              <a:buChar char="•"/>
            </a:pPr>
            <a:r>
              <a:rPr lang="es-PE" b="0" i="0" u="none" strike="noStrike" dirty="0" smtClean="0">
                <a:solidFill>
                  <a:srgbClr val="222222"/>
                </a:solidFill>
                <a:effectLst/>
                <a:latin typeface="arial" panose="020B0604020202020204" pitchFamily="34" charset="0"/>
              </a:rPr>
              <a:t>La integración de las disposiciones relacionadas con </a:t>
            </a:r>
            <a:r>
              <a:rPr lang="es-PE" b="1" i="0" u="none" strike="noStrike" dirty="0" smtClean="0">
                <a:solidFill>
                  <a:srgbClr val="222222"/>
                </a:solidFill>
                <a:effectLst/>
                <a:latin typeface="arial" panose="020B0604020202020204" pitchFamily="34" charset="0"/>
              </a:rPr>
              <a:t>las responsabilidades de gestión de la seguridad operacional de un Estado eleva los elementos del marco del SSP a los SARP.</a:t>
            </a:r>
            <a:br>
              <a:rPr lang="es-PE" b="1" i="0" u="none" strike="noStrike" dirty="0" smtClean="0">
                <a:solidFill>
                  <a:srgbClr val="222222"/>
                </a:solidFill>
                <a:effectLst/>
                <a:latin typeface="arial" panose="020B0604020202020204" pitchFamily="34" charset="0"/>
              </a:rPr>
            </a:br>
            <a:endParaRPr lang="es-PE" b="1" i="0" u="none" strike="noStrike" dirty="0" smtClean="0">
              <a:solidFill>
                <a:srgbClr val="222222"/>
              </a:solidFill>
              <a:effectLst/>
              <a:latin typeface="arial" panose="020B0604020202020204" pitchFamily="34" charset="0"/>
            </a:endParaRPr>
          </a:p>
          <a:p>
            <a:pPr marL="0" indent="0">
              <a:buFont typeface="Arial" panose="020B0604020202020204" pitchFamily="34" charset="0"/>
              <a:buNone/>
            </a:pPr>
            <a:r>
              <a:rPr lang="es-PE" b="0" i="0" u="none" strike="noStrike" dirty="0" smtClean="0">
                <a:solidFill>
                  <a:srgbClr val="222222"/>
                </a:solidFill>
                <a:effectLst/>
                <a:latin typeface="arial" panose="020B0604020202020204" pitchFamily="34" charset="0"/>
              </a:rPr>
              <a:t>2) </a:t>
            </a:r>
            <a:r>
              <a:rPr lang="es-PE" b="1" i="0" u="none" strike="noStrike" dirty="0" smtClean="0">
                <a:solidFill>
                  <a:srgbClr val="222222"/>
                </a:solidFill>
                <a:effectLst/>
                <a:latin typeface="arial" panose="020B0604020202020204" pitchFamily="34" charset="0"/>
              </a:rPr>
              <a:t>Mejora</a:t>
            </a:r>
          </a:p>
          <a:p>
            <a:pPr marL="171450" indent="-171450">
              <a:buFont typeface="Arial" panose="020B0604020202020204" pitchFamily="34" charset="0"/>
              <a:buChar char="•"/>
            </a:pPr>
            <a:r>
              <a:rPr lang="es-PE" b="1" i="0" u="none" strike="noStrike" dirty="0" smtClean="0">
                <a:solidFill>
                  <a:srgbClr val="222222"/>
                </a:solidFill>
                <a:effectLst/>
                <a:latin typeface="arial" panose="020B0604020202020204" pitchFamily="34" charset="0"/>
              </a:rPr>
              <a:t>Extiende la aplicabilidad de SMS </a:t>
            </a:r>
            <a:r>
              <a:rPr lang="es-PE" b="0" i="0" u="none" strike="noStrike" dirty="0" smtClean="0">
                <a:solidFill>
                  <a:srgbClr val="222222"/>
                </a:solidFill>
                <a:effectLst/>
                <a:latin typeface="arial" panose="020B0604020202020204" pitchFamily="34" charset="0"/>
              </a:rPr>
              <a:t>a las organizaciones responsables del diseño de tipo y fabricación de motores y hélices.</a:t>
            </a:r>
          </a:p>
          <a:p>
            <a:pPr marL="171450" indent="-171450">
              <a:buFont typeface="Arial" panose="020B0604020202020204" pitchFamily="34" charset="0"/>
              <a:buChar char="•"/>
            </a:pPr>
            <a:r>
              <a:rPr lang="es-PE" b="0" i="0" u="none" strike="noStrike" dirty="0" smtClean="0">
                <a:solidFill>
                  <a:srgbClr val="222222"/>
                </a:solidFill>
                <a:effectLst/>
                <a:latin typeface="arial" panose="020B0604020202020204" pitchFamily="34" charset="0"/>
              </a:rPr>
              <a:t>Proporciona SARPS del sistema de gestión de seguridad operacional (SMS) </a:t>
            </a:r>
            <a:r>
              <a:rPr lang="es-PE" b="1" i="0" u="none" strike="noStrike" dirty="0" smtClean="0">
                <a:solidFill>
                  <a:srgbClr val="222222"/>
                </a:solidFill>
                <a:effectLst/>
                <a:latin typeface="arial" panose="020B0604020202020204" pitchFamily="34" charset="0"/>
              </a:rPr>
              <a:t>nuevos y modificados para facilitar la implementación</a:t>
            </a:r>
            <a:r>
              <a:rPr lang="es-PE" b="0" i="0" u="none" strike="noStrike" dirty="0" smtClean="0">
                <a:solidFill>
                  <a:srgbClr val="222222"/>
                </a:solidFill>
                <a:effectLst/>
                <a:latin typeface="arial" panose="020B0604020202020204" pitchFamily="34" charset="0"/>
              </a:rPr>
              <a:t>, incluida la adición de varias </a:t>
            </a:r>
            <a:r>
              <a:rPr lang="es-PE" b="1" i="0" u="none" strike="noStrike" dirty="0" smtClean="0">
                <a:solidFill>
                  <a:srgbClr val="222222"/>
                </a:solidFill>
                <a:effectLst/>
                <a:latin typeface="arial" panose="020B0604020202020204" pitchFamily="34" charset="0"/>
              </a:rPr>
              <a:t>notas explicativas</a:t>
            </a:r>
            <a:r>
              <a:rPr lang="es-PE" b="0" i="0" u="none" strike="noStrike" dirty="0" smtClean="0">
                <a:solidFill>
                  <a:srgbClr val="222222"/>
                </a:solidFill>
                <a:effectLst/>
                <a:latin typeface="arial" panose="020B0604020202020204" pitchFamily="34" charset="0"/>
              </a:rPr>
              <a:t>.</a:t>
            </a:r>
          </a:p>
          <a:p>
            <a:pPr marL="0" indent="0">
              <a:buFont typeface="Arial" panose="020B0604020202020204" pitchFamily="34" charset="0"/>
              <a:buNone/>
            </a:pPr>
            <a:endParaRPr lang="es-PE" b="0" i="0" u="none" strike="noStrike" dirty="0" smtClean="0">
              <a:solidFill>
                <a:srgbClr val="222222"/>
              </a:solidFill>
              <a:effectLst/>
              <a:latin typeface="arial" panose="020B0604020202020204" pitchFamily="34" charset="0"/>
            </a:endParaRPr>
          </a:p>
          <a:p>
            <a:pPr marL="0" indent="0">
              <a:buFont typeface="Arial" panose="020B0604020202020204" pitchFamily="34" charset="0"/>
              <a:buNone/>
            </a:pPr>
            <a:r>
              <a:rPr lang="es-PE" b="0" i="0" u="none" strike="noStrike" dirty="0" smtClean="0">
                <a:solidFill>
                  <a:srgbClr val="222222"/>
                </a:solidFill>
                <a:effectLst/>
                <a:latin typeface="arial" panose="020B0604020202020204" pitchFamily="34" charset="0"/>
              </a:rPr>
              <a:t>3) </a:t>
            </a:r>
            <a:r>
              <a:rPr lang="es-PE" b="1" i="0" u="none" strike="noStrike" dirty="0" smtClean="0">
                <a:solidFill>
                  <a:srgbClr val="222222"/>
                </a:solidFill>
                <a:effectLst/>
                <a:latin typeface="arial" panose="020B0604020202020204" pitchFamily="34" charset="0"/>
              </a:rPr>
              <a:t>Protección</a:t>
            </a:r>
          </a:p>
          <a:p>
            <a:pPr marL="171450" indent="-171450">
              <a:buFont typeface="Arial" panose="020B0604020202020204" pitchFamily="34" charset="0"/>
              <a:buChar char="•"/>
            </a:pPr>
            <a:r>
              <a:rPr lang="es-PE" b="0" i="0" u="none" strike="noStrike" dirty="0" smtClean="0">
                <a:solidFill>
                  <a:srgbClr val="222222"/>
                </a:solidFill>
                <a:effectLst/>
                <a:latin typeface="arial" panose="020B0604020202020204" pitchFamily="34" charset="0"/>
              </a:rPr>
              <a:t>Elevar el Adjunto B del Anexo 19 al estado de un Apéndice que trasladará los principios de protección del material de orientación a los SARPS y así proporcionará un mayor impulso para su implementación.</a:t>
            </a:r>
          </a:p>
          <a:p>
            <a:pPr marL="171450" indent="-171450">
              <a:buFont typeface="Arial" panose="020B0604020202020204" pitchFamily="34" charset="0"/>
              <a:buChar char="•"/>
            </a:pPr>
            <a:r>
              <a:rPr lang="es-PE" b="0" i="0" u="none" strike="noStrike" dirty="0" smtClean="0">
                <a:solidFill>
                  <a:srgbClr val="222222"/>
                </a:solidFill>
                <a:effectLst/>
                <a:latin typeface="arial" panose="020B0604020202020204" pitchFamily="34" charset="0"/>
              </a:rPr>
              <a:t>Otro elemento importante es que los datos de seguridad y la información de seguridad en los sistemas de notificación voluntaria gozan de un mayor nivel de protección a través de una Norma para garantizar su disponibilidad continua y una mayor uniformidad entre los Estados.</a:t>
            </a:r>
          </a:p>
          <a:p>
            <a:pPr marL="171450" indent="-171450">
              <a:buFont typeface="Arial" panose="020B0604020202020204" pitchFamily="34" charset="0"/>
              <a:buChar char="•"/>
            </a:pPr>
            <a:r>
              <a:rPr lang="es-PE" b="0" i="0" u="none" strike="noStrike" dirty="0" smtClean="0">
                <a:solidFill>
                  <a:srgbClr val="222222"/>
                </a:solidFill>
                <a:effectLst/>
                <a:latin typeface="arial" panose="020B0604020202020204" pitchFamily="34" charset="0"/>
              </a:rPr>
              <a:t>La protección de los datos de seguridad y la información de seguridad operacional en los sistemas de notificación obligatoria, que difiere entre varios sistemas jurídicos, se refleja en una Recomendación.</a:t>
            </a:r>
          </a:p>
          <a:p>
            <a:pPr marL="171450" indent="-171450">
              <a:buFont typeface="Arial" panose="020B0604020202020204" pitchFamily="34" charset="0"/>
              <a:buChar char="•"/>
            </a:pPr>
            <a:r>
              <a:rPr lang="es-PE" b="0" i="0" u="none" strike="noStrike" dirty="0" smtClean="0">
                <a:solidFill>
                  <a:srgbClr val="222222"/>
                </a:solidFill>
                <a:effectLst/>
                <a:latin typeface="arial" panose="020B0604020202020204" pitchFamily="34" charset="0"/>
              </a:rPr>
              <a:t>La enmienda 1 garantiza que no haya superposición con las disposiciones de protección de los anexos 6 y 13.</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12</a:t>
            </a:fld>
            <a:endParaRPr lang="en-US" dirty="0"/>
          </a:p>
        </p:txBody>
      </p:sp>
    </p:spTree>
    <p:extLst>
      <p:ext uri="{BB962C8B-B14F-4D97-AF65-F5344CB8AC3E}">
        <p14:creationId xmlns:p14="http://schemas.microsoft.com/office/powerpoint/2010/main" val="341678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13</a:t>
            </a:fld>
            <a:endParaRPr lang="en-US" dirty="0"/>
          </a:p>
        </p:txBody>
      </p:sp>
    </p:spTree>
    <p:extLst>
      <p:ext uri="{BB962C8B-B14F-4D97-AF65-F5344CB8AC3E}">
        <p14:creationId xmlns:p14="http://schemas.microsoft.com/office/powerpoint/2010/main" val="2759344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88369D-4B56-4214-8A62-CCDCEEEB448E}" type="datetime1">
              <a:rPr lang="id-ID" smtClean="0"/>
              <a:t>16/10/2018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97245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16/10/2018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1061830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16/10/2018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4679352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19071329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7665244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32573" y="0"/>
            <a:ext cx="6059428" cy="6858000"/>
          </a:xfrm>
          <a:custGeom>
            <a:avLst/>
            <a:gdLst>
              <a:gd name="connsiteX0" fmla="*/ 0 w 6059428"/>
              <a:gd name="connsiteY0" fmla="*/ 0 h 6858000"/>
              <a:gd name="connsiteX1" fmla="*/ 6059428 w 6059428"/>
              <a:gd name="connsiteY1" fmla="*/ 0 h 6858000"/>
              <a:gd name="connsiteX2" fmla="*/ 6059428 w 6059428"/>
              <a:gd name="connsiteY2" fmla="*/ 6858000 h 6858000"/>
              <a:gd name="connsiteX3" fmla="*/ 0 w 60594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59428" h="6858000">
                <a:moveTo>
                  <a:pt x="0" y="0"/>
                </a:moveTo>
                <a:lnTo>
                  <a:pt x="6059428" y="0"/>
                </a:lnTo>
                <a:lnTo>
                  <a:pt x="6059428"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65921612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539878-171B-4BF4-96FC-15859EE445F4}"/>
              </a:ext>
            </a:extLst>
          </p:cNvPr>
          <p:cNvSpPr>
            <a:spLocks noGrp="1"/>
          </p:cNvSpPr>
          <p:nvPr>
            <p:ph type="pic" sz="quarter" idx="10"/>
          </p:nvPr>
        </p:nvSpPr>
        <p:spPr>
          <a:xfrm>
            <a:off x="667107" y="1940011"/>
            <a:ext cx="4055020" cy="2718487"/>
          </a:xfrm>
          <a:custGeom>
            <a:avLst/>
            <a:gdLst>
              <a:gd name="connsiteX0" fmla="*/ 3386804 w 4055020"/>
              <a:gd name="connsiteY0" fmla="*/ 0 h 3573556"/>
              <a:gd name="connsiteX1" fmla="*/ 4055020 w 4055020"/>
              <a:gd name="connsiteY1" fmla="*/ 2360218 h 3573556"/>
              <a:gd name="connsiteX2" fmla="*/ 773723 w 4055020"/>
              <a:gd name="connsiteY2" fmla="*/ 3573556 h 3573556"/>
              <a:gd name="connsiteX3" fmla="*/ 0 w 4055020"/>
              <a:gd name="connsiteY3" fmla="*/ 1002323 h 3573556"/>
            </a:gdLst>
            <a:ahLst/>
            <a:cxnLst>
              <a:cxn ang="0">
                <a:pos x="connsiteX0" y="connsiteY0"/>
              </a:cxn>
              <a:cxn ang="0">
                <a:pos x="connsiteX1" y="connsiteY1"/>
              </a:cxn>
              <a:cxn ang="0">
                <a:pos x="connsiteX2" y="connsiteY2"/>
              </a:cxn>
              <a:cxn ang="0">
                <a:pos x="connsiteX3" y="connsiteY3"/>
              </a:cxn>
            </a:cxnLst>
            <a:rect l="l" t="t" r="r" b="b"/>
            <a:pathLst>
              <a:path w="4055020" h="3573556">
                <a:moveTo>
                  <a:pt x="3386804" y="0"/>
                </a:moveTo>
                <a:lnTo>
                  <a:pt x="4055020" y="2360218"/>
                </a:lnTo>
                <a:lnTo>
                  <a:pt x="773723" y="3573556"/>
                </a:lnTo>
                <a:lnTo>
                  <a:pt x="0" y="1002323"/>
                </a:lnTo>
                <a:close/>
              </a:path>
            </a:pathLst>
          </a:custGeom>
        </p:spPr>
        <p:txBody>
          <a:bodyPr wrap="square">
            <a:noAutofit/>
          </a:bodyPr>
          <a:lstStyle/>
          <a:p>
            <a:endParaRPr lang="en-US" dirty="0"/>
          </a:p>
        </p:txBody>
      </p:sp>
    </p:spTree>
    <p:extLst>
      <p:ext uri="{BB962C8B-B14F-4D97-AF65-F5344CB8AC3E}">
        <p14:creationId xmlns:p14="http://schemas.microsoft.com/office/powerpoint/2010/main" val="261383086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DB497C6-B829-4690-990C-2C8D842401C1}"/>
              </a:ext>
            </a:extLst>
          </p:cNvPr>
          <p:cNvSpPr>
            <a:spLocks noGrp="1"/>
          </p:cNvSpPr>
          <p:nvPr>
            <p:ph type="pic" sz="quarter" idx="10"/>
          </p:nvPr>
        </p:nvSpPr>
        <p:spPr>
          <a:xfrm>
            <a:off x="8340437" y="2351314"/>
            <a:ext cx="2527337" cy="2455818"/>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355406469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03737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131836101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16/10/2018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24" name="Picture Placeholder 22"/>
          <p:cNvSpPr>
            <a:spLocks noGrp="1"/>
          </p:cNvSpPr>
          <p:nvPr>
            <p:ph type="pic" sz="quarter" idx="15"/>
          </p:nvPr>
        </p:nvSpPr>
        <p:spPr>
          <a:xfrm>
            <a:off x="609600" y="1831340"/>
            <a:ext cx="2592000" cy="3600000"/>
          </a:xfrm>
        </p:spPr>
        <p:txBody>
          <a:bodyPr>
            <a:normAutofit/>
          </a:bodyPr>
          <a:lstStyle>
            <a:lvl1pPr>
              <a:defRPr sz="1800"/>
            </a:lvl1pPr>
          </a:lstStyle>
          <a:p>
            <a:endParaRPr lang="id-ID"/>
          </a:p>
        </p:txBody>
      </p:sp>
      <p:sp>
        <p:nvSpPr>
          <p:cNvPr id="25" name="Picture Placeholder 22"/>
          <p:cNvSpPr>
            <a:spLocks noGrp="1"/>
          </p:cNvSpPr>
          <p:nvPr>
            <p:ph type="pic" sz="quarter" idx="16"/>
          </p:nvPr>
        </p:nvSpPr>
        <p:spPr>
          <a:xfrm>
            <a:off x="3272339" y="1831340"/>
            <a:ext cx="259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5947777" y="1831340"/>
            <a:ext cx="259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8611677" y="1831340"/>
            <a:ext cx="2592000" cy="3600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6" name="Group 15"/>
          <p:cNvGrpSpPr/>
          <p:nvPr userDrawn="1"/>
        </p:nvGrpSpPr>
        <p:grpSpPr>
          <a:xfrm>
            <a:off x="317501" y="613707"/>
            <a:ext cx="330732" cy="398189"/>
            <a:chOff x="7767638" y="2651126"/>
            <a:chExt cx="560388" cy="674686"/>
          </a:xfrm>
        </p:grpSpPr>
        <p:sp>
          <p:nvSpPr>
            <p:cNvPr id="1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3099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1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16/10/2018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54531134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8764116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130230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705871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5913952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320978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0187470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A23F2-FD17-47C5-BA17-FC90E60246D6}" type="datetime1">
              <a:rPr lang="id-ID" smtClean="0"/>
              <a:t>16/10/2018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99445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350092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0130536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0974842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B9360B-7322-4A70-8384-B854D0EB8158}" type="datetime1">
              <a:rPr lang="id-ID" smtClean="0"/>
              <a:t>16/10/2018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9659452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7964077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16/10/2018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10" name="Picture Placeholder 9"/>
          <p:cNvSpPr>
            <a:spLocks noGrp="1"/>
          </p:cNvSpPr>
          <p:nvPr>
            <p:ph type="pic" sz="quarter" idx="14"/>
          </p:nvPr>
        </p:nvSpPr>
        <p:spPr>
          <a:xfrm>
            <a:off x="647699" y="2062413"/>
            <a:ext cx="2640000" cy="3492000"/>
          </a:xfrm>
          <a:prstGeom prst="rect">
            <a:avLst/>
          </a:prstGeom>
        </p:spPr>
        <p:txBody>
          <a:bodyPr/>
          <a:lstStyle>
            <a:lvl1pPr>
              <a:defRPr sz="1600"/>
            </a:lvl1p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9644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16/10/2018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9" name="Picture Placeholder 9"/>
          <p:cNvSpPr>
            <a:spLocks noGrp="1"/>
          </p:cNvSpPr>
          <p:nvPr>
            <p:ph type="pic" sz="quarter" idx="14"/>
          </p:nvPr>
        </p:nvSpPr>
        <p:spPr>
          <a:xfrm>
            <a:off x="647700" y="2031933"/>
            <a:ext cx="3792000" cy="3492000"/>
          </a:xfrm>
          <a:prstGeom prst="rect">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339397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16/10/2018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17" name="Picture Placeholder 6"/>
          <p:cNvSpPr>
            <a:spLocks noGrp="1"/>
          </p:cNvSpPr>
          <p:nvPr>
            <p:ph type="pic" sz="quarter" idx="14"/>
          </p:nvPr>
        </p:nvSpPr>
        <p:spPr>
          <a:xfrm>
            <a:off x="4728000" y="2029508"/>
            <a:ext cx="2736000" cy="2052000"/>
          </a:xfrm>
          <a:prstGeom prst="ellipse">
            <a:avLst/>
          </a:prstGeom>
          <a:ln w="31750">
            <a:solidFill>
              <a:schemeClr val="tx1">
                <a:lumMod val="50000"/>
                <a:lumOff val="50000"/>
              </a:schemeClr>
            </a:solidFill>
          </a:ln>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8063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16/10/2018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20" name="Picture Placeholder 7"/>
          <p:cNvSpPr>
            <a:spLocks noGrp="1"/>
          </p:cNvSpPr>
          <p:nvPr>
            <p:ph type="pic" sz="quarter" idx="14"/>
          </p:nvPr>
        </p:nvSpPr>
        <p:spPr>
          <a:xfrm>
            <a:off x="6472345" y="2415540"/>
            <a:ext cx="4686724" cy="2133601"/>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6896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16/10/2018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6" name="Media Placeholder 5"/>
          <p:cNvSpPr>
            <a:spLocks noGrp="1"/>
          </p:cNvSpPr>
          <p:nvPr>
            <p:ph type="media" sz="quarter" idx="12"/>
          </p:nvPr>
        </p:nvSpPr>
        <p:spPr>
          <a:xfrm>
            <a:off x="6007100" y="2101932"/>
            <a:ext cx="5029200" cy="2856017"/>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4229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16/10/2018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12" name="Picture Placeholder 7"/>
          <p:cNvSpPr>
            <a:spLocks noGrp="1"/>
          </p:cNvSpPr>
          <p:nvPr>
            <p:ph type="pic" sz="quarter" idx="14"/>
          </p:nvPr>
        </p:nvSpPr>
        <p:spPr>
          <a:xfrm>
            <a:off x="6935895" y="1971040"/>
            <a:ext cx="3820160" cy="3789680"/>
          </a:xfrm>
        </p:spPr>
        <p:txBody>
          <a:bodyPr/>
          <a:lstStyle/>
          <a:p>
            <a:endParaRPr lang="id-ID" dirty="0"/>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8102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59174956"/>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2" y="518583"/>
            <a:ext cx="11582401" cy="5746750"/>
          </a:xfrm>
        </p:spPr>
        <p:txBody>
          <a:bodyPr/>
          <a:lstStyle/>
          <a:p>
            <a:endParaRPr lang="en-US" dirty="0"/>
          </a:p>
        </p:txBody>
      </p:sp>
    </p:spTree>
    <p:extLst>
      <p:ext uri="{BB962C8B-B14F-4D97-AF65-F5344CB8AC3E}">
        <p14:creationId xmlns:p14="http://schemas.microsoft.com/office/powerpoint/2010/main" val="38990291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1582401" cy="5746750"/>
          </a:xfrm>
        </p:spPr>
        <p:txBody>
          <a:bodyPr/>
          <a:lstStyle/>
          <a:p>
            <a:endParaRPr lang="en-US" dirty="0"/>
          </a:p>
        </p:txBody>
      </p:sp>
    </p:spTree>
    <p:extLst>
      <p:ext uri="{BB962C8B-B14F-4D97-AF65-F5344CB8AC3E}">
        <p14:creationId xmlns:p14="http://schemas.microsoft.com/office/powerpoint/2010/main" val="10369784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16/10/2018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55866087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11849236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41163573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6110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6110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6110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6110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74785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74785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74785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74785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74785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88466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88466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88466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88466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88466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102147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102147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102147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102147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102147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6382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6382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6382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6382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2006325"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2006325"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2006325"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2006325"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2006325"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3374392"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3374392"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3374392"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3374392"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47424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47424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47424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47424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12748721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6" name="Picture Placeholder 7"/>
          <p:cNvSpPr>
            <a:spLocks noGrp="1"/>
          </p:cNvSpPr>
          <p:nvPr>
            <p:ph type="pic" sz="quarter" idx="22"/>
          </p:nvPr>
        </p:nvSpPr>
        <p:spPr>
          <a:xfrm>
            <a:off x="-65963" y="5162234"/>
            <a:ext cx="3072001" cy="1711897"/>
          </a:xfrm>
        </p:spPr>
        <p:txBody>
          <a:bodyPr/>
          <a:lstStyle/>
          <a:p>
            <a:endParaRPr lang="en-US" dirty="0"/>
          </a:p>
        </p:txBody>
      </p:sp>
      <p:sp>
        <p:nvSpPr>
          <p:cNvPr id="17" name="Picture Placeholder 7"/>
          <p:cNvSpPr>
            <a:spLocks noGrp="1"/>
          </p:cNvSpPr>
          <p:nvPr>
            <p:ph type="pic" sz="quarter" idx="23"/>
          </p:nvPr>
        </p:nvSpPr>
        <p:spPr>
          <a:xfrm>
            <a:off x="3015293" y="5162234"/>
            <a:ext cx="3072001" cy="1711897"/>
          </a:xfrm>
        </p:spPr>
        <p:txBody>
          <a:bodyPr/>
          <a:lstStyle/>
          <a:p>
            <a:endParaRPr lang="en-US" dirty="0"/>
          </a:p>
        </p:txBody>
      </p:sp>
      <p:sp>
        <p:nvSpPr>
          <p:cNvPr id="20" name="Picture Placeholder 7"/>
          <p:cNvSpPr>
            <a:spLocks noGrp="1"/>
          </p:cNvSpPr>
          <p:nvPr>
            <p:ph type="pic" sz="quarter" idx="24"/>
          </p:nvPr>
        </p:nvSpPr>
        <p:spPr>
          <a:xfrm>
            <a:off x="6096185" y="5162234"/>
            <a:ext cx="3072001" cy="1711897"/>
          </a:xfrm>
        </p:spPr>
        <p:txBody>
          <a:bodyPr/>
          <a:lstStyle/>
          <a:p>
            <a:endParaRPr lang="en-US" dirty="0"/>
          </a:p>
        </p:txBody>
      </p:sp>
      <p:sp>
        <p:nvSpPr>
          <p:cNvPr id="21" name="Picture Placeholder 7"/>
          <p:cNvSpPr>
            <a:spLocks noGrp="1"/>
          </p:cNvSpPr>
          <p:nvPr>
            <p:ph type="pic" sz="quarter" idx="25"/>
          </p:nvPr>
        </p:nvSpPr>
        <p:spPr>
          <a:xfrm>
            <a:off x="9177440" y="5162234"/>
            <a:ext cx="3072001" cy="1711897"/>
          </a:xfrm>
        </p:spPr>
        <p:txBody>
          <a:bodyPr/>
          <a:lstStyle/>
          <a:p>
            <a:endParaRPr lang="en-US" dirty="0"/>
          </a:p>
        </p:txBody>
      </p:sp>
    </p:spTree>
    <p:extLst>
      <p:ext uri="{BB962C8B-B14F-4D97-AF65-F5344CB8AC3E}">
        <p14:creationId xmlns:p14="http://schemas.microsoft.com/office/powerpoint/2010/main" val="555563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244049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1"/>
            <a:ext cx="6162509" cy="5155356"/>
          </a:xfrm>
        </p:spPr>
        <p:txBody>
          <a:bodyPr/>
          <a:lstStyle/>
          <a:p>
            <a:endParaRPr lang="en-US" dirty="0"/>
          </a:p>
        </p:txBody>
      </p:sp>
      <p:sp>
        <p:nvSpPr>
          <p:cNvPr id="20" name="Picture Placeholder 7"/>
          <p:cNvSpPr>
            <a:spLocks noGrp="1"/>
          </p:cNvSpPr>
          <p:nvPr>
            <p:ph type="pic" sz="quarter" idx="12"/>
          </p:nvPr>
        </p:nvSpPr>
        <p:spPr>
          <a:xfrm>
            <a:off x="6097374" y="3"/>
            <a:ext cx="3072001" cy="1711897"/>
          </a:xfrm>
        </p:spPr>
        <p:txBody>
          <a:bodyPr/>
          <a:lstStyle/>
          <a:p>
            <a:endParaRPr lang="en-US" dirty="0"/>
          </a:p>
        </p:txBody>
      </p:sp>
      <p:sp>
        <p:nvSpPr>
          <p:cNvPr id="21" name="Picture Placeholder 7"/>
          <p:cNvSpPr>
            <a:spLocks noGrp="1"/>
          </p:cNvSpPr>
          <p:nvPr>
            <p:ph type="pic" sz="quarter" idx="13"/>
          </p:nvPr>
        </p:nvSpPr>
        <p:spPr>
          <a:xfrm>
            <a:off x="9178629" y="3"/>
            <a:ext cx="3072001" cy="1711897"/>
          </a:xfrm>
        </p:spPr>
        <p:txBody>
          <a:bodyPr/>
          <a:lstStyle/>
          <a:p>
            <a:endParaRPr lang="en-US" dirty="0"/>
          </a:p>
        </p:txBody>
      </p:sp>
      <p:sp>
        <p:nvSpPr>
          <p:cNvPr id="24" name="Picture Placeholder 7"/>
          <p:cNvSpPr>
            <a:spLocks noGrp="1"/>
          </p:cNvSpPr>
          <p:nvPr>
            <p:ph type="pic" sz="quarter" idx="16"/>
          </p:nvPr>
        </p:nvSpPr>
        <p:spPr>
          <a:xfrm>
            <a:off x="6097010" y="1721153"/>
            <a:ext cx="3072001" cy="1711897"/>
          </a:xfrm>
        </p:spPr>
        <p:txBody>
          <a:bodyPr/>
          <a:lstStyle/>
          <a:p>
            <a:endParaRPr lang="en-US" dirty="0"/>
          </a:p>
        </p:txBody>
      </p:sp>
      <p:sp>
        <p:nvSpPr>
          <p:cNvPr id="25" name="Picture Placeholder 7"/>
          <p:cNvSpPr>
            <a:spLocks noGrp="1"/>
          </p:cNvSpPr>
          <p:nvPr>
            <p:ph type="pic" sz="quarter" idx="17"/>
          </p:nvPr>
        </p:nvSpPr>
        <p:spPr>
          <a:xfrm>
            <a:off x="9178265" y="1721153"/>
            <a:ext cx="3072001" cy="1711897"/>
          </a:xfrm>
        </p:spPr>
        <p:txBody>
          <a:bodyPr/>
          <a:lstStyle/>
          <a:p>
            <a:endParaRPr lang="en-US" dirty="0"/>
          </a:p>
        </p:txBody>
      </p:sp>
      <p:sp>
        <p:nvSpPr>
          <p:cNvPr id="28" name="Picture Placeholder 7"/>
          <p:cNvSpPr>
            <a:spLocks noGrp="1"/>
          </p:cNvSpPr>
          <p:nvPr>
            <p:ph type="pic" sz="quarter" idx="20"/>
          </p:nvPr>
        </p:nvSpPr>
        <p:spPr>
          <a:xfrm>
            <a:off x="6097738" y="3443462"/>
            <a:ext cx="3072001" cy="1711897"/>
          </a:xfrm>
        </p:spPr>
        <p:txBody>
          <a:bodyPr/>
          <a:lstStyle/>
          <a:p>
            <a:endParaRPr lang="en-US" dirty="0"/>
          </a:p>
        </p:txBody>
      </p:sp>
      <p:sp>
        <p:nvSpPr>
          <p:cNvPr id="29" name="Picture Placeholder 7"/>
          <p:cNvSpPr>
            <a:spLocks noGrp="1"/>
          </p:cNvSpPr>
          <p:nvPr>
            <p:ph type="pic" sz="quarter" idx="21"/>
          </p:nvPr>
        </p:nvSpPr>
        <p:spPr>
          <a:xfrm>
            <a:off x="9178993" y="3443462"/>
            <a:ext cx="3072001" cy="1711897"/>
          </a:xfrm>
        </p:spPr>
        <p:txBody>
          <a:bodyPr/>
          <a:lstStyle/>
          <a:p>
            <a:endParaRPr lang="en-US"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extBox 18"/>
          <p:cNvSpPr txBox="1"/>
          <p:nvPr userDrawn="1"/>
        </p:nvSpPr>
        <p:spPr>
          <a:xfrm>
            <a:off x="9794725" y="6584602"/>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1433637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a:lstStyle/>
          <a:p>
            <a:endParaRPr lang="en-US" dirty="0"/>
          </a:p>
        </p:txBody>
      </p:sp>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3" name="Picture Placeholder 7"/>
          <p:cNvSpPr>
            <a:spLocks noGrp="1"/>
          </p:cNvSpPr>
          <p:nvPr>
            <p:ph type="pic" sz="quarter" idx="15"/>
          </p:nvPr>
        </p:nvSpPr>
        <p:spPr>
          <a:xfrm>
            <a:off x="3016120" y="2"/>
            <a:ext cx="3072001" cy="3433048"/>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6" name="Picture Placeholder 7"/>
          <p:cNvSpPr>
            <a:spLocks noGrp="1"/>
          </p:cNvSpPr>
          <p:nvPr>
            <p:ph type="pic" sz="quarter" idx="18"/>
          </p:nvPr>
        </p:nvSpPr>
        <p:spPr>
          <a:xfrm>
            <a:off x="-64410" y="3443459"/>
            <a:ext cx="3072001" cy="3433048"/>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21" name="Picture Placeholder 7"/>
          <p:cNvSpPr>
            <a:spLocks noGrp="1"/>
          </p:cNvSpPr>
          <p:nvPr>
            <p:ph type="pic" sz="quarter" idx="23"/>
          </p:nvPr>
        </p:nvSpPr>
        <p:spPr>
          <a:xfrm>
            <a:off x="3016482" y="3443461"/>
            <a:ext cx="3072001" cy="3433046"/>
          </a:xfrm>
        </p:spPr>
        <p:txBody>
          <a:bodyPr/>
          <a:lstStyle/>
          <a:p>
            <a:endParaRPr lang="en-US" dirty="0"/>
          </a:p>
        </p:txBody>
      </p:sp>
    </p:spTree>
    <p:extLst>
      <p:ext uri="{BB962C8B-B14F-4D97-AF65-F5344CB8AC3E}">
        <p14:creationId xmlns:p14="http://schemas.microsoft.com/office/powerpoint/2010/main" val="24966301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a:lstStyle/>
          <a:p>
            <a:endParaRPr lang="en-US" dirty="0"/>
          </a:p>
        </p:txBody>
      </p:sp>
      <p:sp>
        <p:nvSpPr>
          <p:cNvPr id="10" name="Picture Placeholder 7"/>
          <p:cNvSpPr>
            <a:spLocks noGrp="1"/>
          </p:cNvSpPr>
          <p:nvPr>
            <p:ph type="pic" sz="quarter" idx="12"/>
          </p:nvPr>
        </p:nvSpPr>
        <p:spPr>
          <a:xfrm>
            <a:off x="6097374" y="-29176"/>
            <a:ext cx="3072001" cy="6941957"/>
          </a:xfrm>
        </p:spPr>
        <p:txBody>
          <a:bodyPr/>
          <a:lstStyle/>
          <a:p>
            <a:endParaRPr lang="en-US" dirty="0"/>
          </a:p>
        </p:txBody>
      </p:sp>
      <p:sp>
        <p:nvSpPr>
          <p:cNvPr id="13" name="Picture Placeholder 7"/>
          <p:cNvSpPr>
            <a:spLocks noGrp="1"/>
          </p:cNvSpPr>
          <p:nvPr>
            <p:ph type="pic" sz="quarter" idx="15"/>
          </p:nvPr>
        </p:nvSpPr>
        <p:spPr>
          <a:xfrm>
            <a:off x="3016120" y="-19921"/>
            <a:ext cx="3072001" cy="6932704"/>
          </a:xfrm>
        </p:spPr>
        <p:txBody>
          <a:bodyPr/>
          <a:lstStyle/>
          <a:p>
            <a:endParaRPr lang="en-US" dirty="0"/>
          </a:p>
        </p:txBody>
      </p:sp>
      <p:sp>
        <p:nvSpPr>
          <p:cNvPr id="15" name="Picture Placeholder 7"/>
          <p:cNvSpPr>
            <a:spLocks noGrp="1"/>
          </p:cNvSpPr>
          <p:nvPr>
            <p:ph type="pic" sz="quarter" idx="17"/>
          </p:nvPr>
        </p:nvSpPr>
        <p:spPr>
          <a:xfrm>
            <a:off x="9178265" y="-19920"/>
            <a:ext cx="3072001" cy="6932702"/>
          </a:xfrm>
        </p:spPr>
        <p:txBody>
          <a:bodyPr/>
          <a:lstStyle/>
          <a:p>
            <a:endParaRPr lang="en-US" dirty="0"/>
          </a:p>
        </p:txBody>
      </p:sp>
    </p:spTree>
    <p:extLst>
      <p:ext uri="{BB962C8B-B14F-4D97-AF65-F5344CB8AC3E}">
        <p14:creationId xmlns:p14="http://schemas.microsoft.com/office/powerpoint/2010/main" val="15182170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a:lstStyle/>
          <a:p>
            <a:endParaRPr lang="en-US" dirty="0"/>
          </a:p>
        </p:txBody>
      </p:sp>
      <p:sp>
        <p:nvSpPr>
          <p:cNvPr id="13" name="Picture Placeholder 7"/>
          <p:cNvSpPr>
            <a:spLocks noGrp="1"/>
          </p:cNvSpPr>
          <p:nvPr>
            <p:ph type="pic" sz="quarter" idx="15"/>
          </p:nvPr>
        </p:nvSpPr>
        <p:spPr>
          <a:xfrm>
            <a:off x="2" y="1"/>
            <a:ext cx="6088117" cy="6932705"/>
          </a:xfrm>
        </p:spPr>
        <p:txBody>
          <a:bodyPr/>
          <a:lstStyle/>
          <a:p>
            <a:endParaRPr lang="en-US" dirty="0"/>
          </a:p>
        </p:txBody>
      </p:sp>
    </p:spTree>
    <p:extLst>
      <p:ext uri="{BB962C8B-B14F-4D97-AF65-F5344CB8AC3E}">
        <p14:creationId xmlns:p14="http://schemas.microsoft.com/office/powerpoint/2010/main" val="2046714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7"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TextBox 13"/>
          <p:cNvSpPr txBox="1"/>
          <p:nvPr userDrawn="1"/>
        </p:nvSpPr>
        <p:spPr>
          <a:xfrm>
            <a:off x="1361526" y="6584602"/>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8546291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16/10/2018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4060156881"/>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22" name="Picture Placeholder 7"/>
          <p:cNvSpPr>
            <a:spLocks noGrp="1"/>
          </p:cNvSpPr>
          <p:nvPr>
            <p:ph type="pic" sz="quarter" idx="22"/>
          </p:nvPr>
        </p:nvSpPr>
        <p:spPr>
          <a:xfrm>
            <a:off x="-8889" y="5164612"/>
            <a:ext cx="6096279" cy="1711897"/>
          </a:xfrm>
        </p:spPr>
        <p:txBody>
          <a:bodyPr/>
          <a:lstStyle/>
          <a:p>
            <a:endParaRPr lang="en-US" dirty="0"/>
          </a:p>
        </p:txBody>
      </p:sp>
      <p:sp>
        <p:nvSpPr>
          <p:cNvPr id="24" name="Picture Placeholder 7"/>
          <p:cNvSpPr>
            <a:spLocks noGrp="1"/>
          </p:cNvSpPr>
          <p:nvPr>
            <p:ph type="pic" sz="quarter" idx="24"/>
          </p:nvPr>
        </p:nvSpPr>
        <p:spPr>
          <a:xfrm>
            <a:off x="6097374" y="5164612"/>
            <a:ext cx="6094993" cy="1711897"/>
          </a:xfrm>
        </p:spPr>
        <p:txBody>
          <a:bodyPr/>
          <a:lstStyle/>
          <a:p>
            <a:endParaRPr lang="en-US" dirty="0"/>
          </a:p>
        </p:txBody>
      </p:sp>
    </p:spTree>
    <p:extLst>
      <p:ext uri="{BB962C8B-B14F-4D97-AF65-F5344CB8AC3E}">
        <p14:creationId xmlns:p14="http://schemas.microsoft.com/office/powerpoint/2010/main" val="19034401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2"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extBox 16"/>
          <p:cNvSpPr txBox="1"/>
          <p:nvPr userDrawn="1"/>
        </p:nvSpPr>
        <p:spPr>
          <a:xfrm>
            <a:off x="9794725" y="6590604"/>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9109775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4" y="0"/>
            <a:ext cx="3072001" cy="3433048"/>
          </a:xfrm>
        </p:spPr>
        <p:txBody>
          <a:bodyPr/>
          <a:lstStyle/>
          <a:p>
            <a:endParaRPr lang="en-US" dirty="0"/>
          </a:p>
        </p:txBody>
      </p:sp>
      <p:sp>
        <p:nvSpPr>
          <p:cNvPr id="6" name="Picture Placeholder 7"/>
          <p:cNvSpPr>
            <a:spLocks noGrp="1"/>
          </p:cNvSpPr>
          <p:nvPr>
            <p:ph type="pic" sz="quarter" idx="15"/>
          </p:nvPr>
        </p:nvSpPr>
        <p:spPr>
          <a:xfrm>
            <a:off x="3016120" y="2"/>
            <a:ext cx="3072001" cy="3433048"/>
          </a:xfrm>
        </p:spPr>
        <p:txBody>
          <a:bodyPr/>
          <a:lstStyle/>
          <a:p>
            <a:endParaRPr lang="en-US" dirty="0"/>
          </a:p>
        </p:txBody>
      </p:sp>
      <p:sp>
        <p:nvSpPr>
          <p:cNvPr id="7" name="Picture Placeholder 7"/>
          <p:cNvSpPr>
            <a:spLocks noGrp="1"/>
          </p:cNvSpPr>
          <p:nvPr>
            <p:ph type="pic" sz="quarter" idx="18"/>
          </p:nvPr>
        </p:nvSpPr>
        <p:spPr>
          <a:xfrm>
            <a:off x="-64410" y="3443459"/>
            <a:ext cx="3072001" cy="3433048"/>
          </a:xfrm>
        </p:spPr>
        <p:txBody>
          <a:bodyPr/>
          <a:lstStyle/>
          <a:p>
            <a:endParaRPr lang="en-US" dirty="0"/>
          </a:p>
        </p:txBody>
      </p:sp>
      <p:sp>
        <p:nvSpPr>
          <p:cNvPr id="8" name="Picture Placeholder 7"/>
          <p:cNvSpPr>
            <a:spLocks noGrp="1"/>
          </p:cNvSpPr>
          <p:nvPr>
            <p:ph type="pic" sz="quarter" idx="23"/>
          </p:nvPr>
        </p:nvSpPr>
        <p:spPr>
          <a:xfrm>
            <a:off x="3016482" y="3443461"/>
            <a:ext cx="3072001" cy="3433046"/>
          </a:xfrm>
        </p:spPr>
        <p:txBody>
          <a:bodyPr/>
          <a:lstStyle/>
          <a:p>
            <a:endParaRPr lang="en-US"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5"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9794725" y="6590604"/>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6274265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0"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25445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Picture Placeholder 2"/>
          <p:cNvSpPr>
            <a:spLocks noGrp="1"/>
          </p:cNvSpPr>
          <p:nvPr>
            <p:ph type="pic" sz="quarter" idx="22"/>
          </p:nvPr>
        </p:nvSpPr>
        <p:spPr>
          <a:xfrm>
            <a:off x="423334" y="1625601"/>
            <a:ext cx="2912533" cy="5242984"/>
          </a:xfrm>
        </p:spPr>
        <p:txBody>
          <a:bodyPr/>
          <a:lstStyle/>
          <a:p>
            <a:endParaRPr lang="en-US"/>
          </a:p>
        </p:txBody>
      </p:sp>
      <p:sp>
        <p:nvSpPr>
          <p:cNvPr id="10" name="TextBox 9"/>
          <p:cNvSpPr txBox="1"/>
          <p:nvPr userDrawn="1"/>
        </p:nvSpPr>
        <p:spPr>
          <a:xfrm>
            <a:off x="9794725" y="6590604"/>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9072836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Picture Placeholder 2"/>
          <p:cNvSpPr>
            <a:spLocks noGrp="1"/>
          </p:cNvSpPr>
          <p:nvPr>
            <p:ph type="pic" sz="quarter" idx="23"/>
          </p:nvPr>
        </p:nvSpPr>
        <p:spPr>
          <a:xfrm>
            <a:off x="8064503" y="4472896"/>
            <a:ext cx="4127500" cy="1892300"/>
          </a:xfrm>
        </p:spPr>
        <p:txBody>
          <a:bodyPr/>
          <a:lstStyle/>
          <a:p>
            <a:endParaRPr lang="en-US"/>
          </a:p>
        </p:txBody>
      </p:sp>
      <p:sp>
        <p:nvSpPr>
          <p:cNvPr id="23" name="Picture Placeholder 2"/>
          <p:cNvSpPr>
            <a:spLocks noGrp="1"/>
          </p:cNvSpPr>
          <p:nvPr>
            <p:ph type="pic" sz="quarter" idx="24"/>
          </p:nvPr>
        </p:nvSpPr>
        <p:spPr>
          <a:xfrm>
            <a:off x="9257" y="4472518"/>
            <a:ext cx="4127500" cy="1892300"/>
          </a:xfrm>
        </p:spPr>
        <p:txBody>
          <a:bodyPr/>
          <a:lstStyle/>
          <a:p>
            <a:endParaRPr lang="en-US"/>
          </a:p>
        </p:txBody>
      </p:sp>
      <p:sp>
        <p:nvSpPr>
          <p:cNvPr id="24" name="Picture Placeholder 2"/>
          <p:cNvSpPr>
            <a:spLocks noGrp="1"/>
          </p:cNvSpPr>
          <p:nvPr>
            <p:ph type="pic" sz="quarter" idx="25"/>
          </p:nvPr>
        </p:nvSpPr>
        <p:spPr>
          <a:xfrm>
            <a:off x="4146007" y="4472140"/>
            <a:ext cx="3914560" cy="1892300"/>
          </a:xfrm>
        </p:spPr>
        <p:txBody>
          <a:bodyPr/>
          <a:lstStyle/>
          <a:p>
            <a:endParaRPr lang="en-US"/>
          </a:p>
        </p:txBody>
      </p:sp>
      <p:sp>
        <p:nvSpPr>
          <p:cNvPr id="13" name="TextBox 12"/>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184548623"/>
      </p:ext>
    </p:extLst>
  </p:cSld>
  <p:clrMapOvr>
    <a:masterClrMapping/>
  </p:clrMapOvr>
  <p:transition spd="slow">
    <p:push/>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 name="Picture Placeholder 2"/>
          <p:cNvSpPr>
            <a:spLocks noGrp="1"/>
          </p:cNvSpPr>
          <p:nvPr>
            <p:ph type="pic" sz="quarter" idx="21"/>
          </p:nvPr>
        </p:nvSpPr>
        <p:spPr>
          <a:xfrm>
            <a:off x="0" y="1"/>
            <a:ext cx="12192000" cy="2868084"/>
          </a:xfrm>
        </p:spPr>
        <p:txBody>
          <a:bodyPr/>
          <a:lstStyle/>
          <a:p>
            <a:endParaRPr lang="en-US"/>
          </a:p>
        </p:txBody>
      </p:sp>
      <p:sp>
        <p:nvSpPr>
          <p:cNvPr id="11" name="TextBox 10"/>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6630076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Picture Placeholder 2"/>
          <p:cNvSpPr>
            <a:spLocks noGrp="1"/>
          </p:cNvSpPr>
          <p:nvPr>
            <p:ph type="pic" sz="quarter" idx="23"/>
          </p:nvPr>
        </p:nvSpPr>
        <p:spPr>
          <a:xfrm>
            <a:off x="8055250" y="1961365"/>
            <a:ext cx="4127500" cy="1892300"/>
          </a:xfrm>
        </p:spPr>
        <p:txBody>
          <a:bodyPr/>
          <a:lstStyle/>
          <a:p>
            <a:endParaRPr lang="en-US"/>
          </a:p>
        </p:txBody>
      </p:sp>
      <p:sp>
        <p:nvSpPr>
          <p:cNvPr id="20" name="Picture Placeholder 2"/>
          <p:cNvSpPr>
            <a:spLocks noGrp="1"/>
          </p:cNvSpPr>
          <p:nvPr>
            <p:ph type="pic" sz="quarter" idx="24"/>
          </p:nvPr>
        </p:nvSpPr>
        <p:spPr>
          <a:xfrm>
            <a:off x="3" y="1960988"/>
            <a:ext cx="4127500" cy="1892300"/>
          </a:xfrm>
        </p:spPr>
        <p:txBody>
          <a:bodyPr/>
          <a:lstStyle/>
          <a:p>
            <a:endParaRPr lang="en-US"/>
          </a:p>
        </p:txBody>
      </p:sp>
      <p:sp>
        <p:nvSpPr>
          <p:cNvPr id="21" name="Picture Placeholder 2"/>
          <p:cNvSpPr>
            <a:spLocks noGrp="1"/>
          </p:cNvSpPr>
          <p:nvPr>
            <p:ph type="pic" sz="quarter" idx="25"/>
          </p:nvPr>
        </p:nvSpPr>
        <p:spPr>
          <a:xfrm>
            <a:off x="4136753" y="1960609"/>
            <a:ext cx="3914560" cy="1892300"/>
          </a:xfrm>
        </p:spPr>
        <p:txBody>
          <a:bodyPr/>
          <a:lstStyle/>
          <a:p>
            <a:endParaRPr lang="en-US"/>
          </a:p>
        </p:txBody>
      </p:sp>
      <p:sp>
        <p:nvSpPr>
          <p:cNvPr id="13" name="TextBox 12"/>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6422025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extBox 16"/>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869554879"/>
      </p:ext>
    </p:extLst>
  </p:cSld>
  <p:clrMapOvr>
    <a:masterClrMapping/>
  </p:clrMapOvr>
  <p:transition spd="slow">
    <p:push/>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extBox 17"/>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553927053"/>
      </p:ext>
    </p:extLst>
  </p:cSld>
  <p:clrMapOvr>
    <a:masterClrMapping/>
  </p:clrMapOvr>
  <p:transition spd="slow">
    <p:pu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16/10/2018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508807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3045202"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6108830"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9172458"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1"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extBox 14"/>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211499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67153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67153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67153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67153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80833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80833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80833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80833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80833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94514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94514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94514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94514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94514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10819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10819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10819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10819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10819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9" name="TextBox 2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8798747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129312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2665207"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4037288"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5409369"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6781451"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8153532"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9525613"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1089769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74942"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1297140"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669221"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4041303"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5413384"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678546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8157547"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9529628"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1089769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5"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6" name="TextBox 35"/>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576230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452955282"/>
      </p:ext>
    </p:extLst>
  </p:cSld>
  <p:clrMapOvr>
    <a:masterClrMapping/>
  </p:clrMapOvr>
  <p:transition spd="slow">
    <p:push/>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5"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110795783"/>
      </p:ext>
    </p:extLst>
  </p:cSld>
  <p:clrMapOvr>
    <a:masterClrMapping/>
  </p:clrMapOvr>
  <p:transition spd="slow">
    <p:push/>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7" name="Slide Number Placeholder 5"/>
          <p:cNvSpPr txBox="1">
            <a:spLocks/>
          </p:cNvSpPr>
          <p:nvPr userDrawn="1"/>
        </p:nvSpPr>
        <p:spPr>
          <a:xfrm>
            <a:off x="8857578" y="6482331"/>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p:nvPr userDrawn="1"/>
        </p:nvSpPr>
        <p:spPr>
          <a:xfrm>
            <a:off x="9795938" y="658662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4114916248"/>
      </p:ext>
    </p:extLst>
  </p:cSld>
  <p:clrMapOvr>
    <a:masterClrMapping/>
  </p:clrMapOvr>
  <p:transition spd="slow">
    <p:push/>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9" name="Slide Number Placeholder 5"/>
          <p:cNvSpPr txBox="1">
            <a:spLocks/>
          </p:cNvSpPr>
          <p:nvPr userDrawn="1"/>
        </p:nvSpPr>
        <p:spPr>
          <a:xfrm>
            <a:off x="4641986" y="6478964"/>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TextBox 6"/>
          <p:cNvSpPr txBox="1"/>
          <p:nvPr userDrawn="1"/>
        </p:nvSpPr>
        <p:spPr>
          <a:xfrm>
            <a:off x="5580346" y="6583258"/>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4256255829"/>
      </p:ext>
    </p:extLst>
  </p:cSld>
  <p:clrMapOvr>
    <a:masterClrMapping/>
  </p:clrMapOvr>
  <p:transition spd="slow">
    <p:push/>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a:lstStyle>
            <a:lvl1pPr marL="0" indent="0">
              <a:buNone/>
              <a:defRPr/>
            </a:lvl1pPr>
          </a:lstStyle>
          <a:p>
            <a:endParaRPr lang="en-US" dirty="0"/>
          </a:p>
        </p:txBody>
      </p:sp>
      <p:sp>
        <p:nvSpPr>
          <p:cNvPr id="1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867042121"/>
      </p:ext>
    </p:extLst>
  </p:cSld>
  <p:clrMapOvr>
    <a:masterClrMapping/>
  </p:clrMapOvr>
  <p:transition spd="slow">
    <p:push/>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59" y="15947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p:nvPr userDrawn="1"/>
        </p:nvSpPr>
        <p:spPr>
          <a:xfrm>
            <a:off x="1225976" y="6589532"/>
            <a:ext cx="1689180" cy="221599"/>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Open Sans"/>
                <a:ea typeface="+mn-ea"/>
                <a:cs typeface="Open Sans"/>
              </a:rPr>
              <a:t>SRVSOP 2017   |   </a:t>
            </a:r>
            <a:fld id="{386B4344-649F-C745-A86B-93613093FF3C}"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71006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7" y="35370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433394" y="1594720"/>
            <a:ext cx="2902245"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1714398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A23F2-FD17-47C5-BA17-FC90E60246D6}" type="datetime1">
              <a:rPr lang="id-ID" smtClean="0"/>
              <a:t>16/10/2018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83064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1"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5844620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Slide Number Placeholder 5"/>
          <p:cNvSpPr txBox="1">
            <a:spLocks/>
          </p:cNvSpPr>
          <p:nvPr userDrawn="1"/>
        </p:nvSpPr>
        <p:spPr>
          <a:xfrm>
            <a:off x="423958"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3" name="TextBox 12"/>
          <p:cNvSpPr txBox="1"/>
          <p:nvPr userDrawn="1"/>
        </p:nvSpPr>
        <p:spPr>
          <a:xfrm>
            <a:off x="1139414" y="6589532"/>
            <a:ext cx="1775743" cy="221599"/>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Open Sans"/>
                <a:ea typeface="+mn-ea"/>
                <a:cs typeface="Open Sans"/>
              </a:rPr>
              <a:t>SRVSOP   2017   |   </a:t>
            </a:r>
            <a:fld id="{386B4344-649F-C745-A86B-93613093FF3C}" type="slidenum">
              <a:rPr kumimoji="0" lang="en-US" sz="1200" b="1"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4286494283"/>
      </p:ext>
    </p:extLst>
  </p:cSld>
  <p:clrMapOvr>
    <a:masterClrMapping/>
  </p:clrMapOvr>
  <p:transition spd="slow">
    <p:push/>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p:nvPr userDrawn="1"/>
        </p:nvSpPr>
        <p:spPr>
          <a:xfrm>
            <a:off x="1229182" y="6589532"/>
            <a:ext cx="1685974" cy="221599"/>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Open Sans"/>
                <a:ea typeface="+mn-ea"/>
                <a:cs typeface="Open Sans"/>
              </a:rPr>
              <a:t>SRVSOP 2017   |   </a:t>
            </a:r>
            <a:fld id="{386B4344-649F-C745-A86B-93613093FF3C}"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60505240"/>
      </p:ext>
    </p:extLst>
  </p:cSld>
  <p:clrMapOvr>
    <a:masterClrMapping/>
  </p:clrMapOvr>
  <p:transition spd="slow">
    <p:push/>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564640"/>
            <a:ext cx="7168808" cy="4767685"/>
          </a:xfrm>
          <a:prstGeom prst="rect">
            <a:avLst/>
          </a:prstGeom>
        </p:spPr>
      </p:pic>
      <p:sp>
        <p:nvSpPr>
          <p:cNvPr id="7" name="Picture Placeholder 6"/>
          <p:cNvSpPr>
            <a:spLocks noGrp="1"/>
          </p:cNvSpPr>
          <p:nvPr>
            <p:ph type="pic" sz="quarter" idx="10"/>
          </p:nvPr>
        </p:nvSpPr>
        <p:spPr>
          <a:xfrm>
            <a:off x="5058059" y="2087029"/>
            <a:ext cx="6199221" cy="28029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6953357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1" y="2153921"/>
            <a:ext cx="7934059" cy="3846403"/>
          </a:xfrm>
          <a:prstGeom prst="rect">
            <a:avLst/>
          </a:prstGeom>
        </p:spPr>
      </p:pic>
      <p:sp>
        <p:nvSpPr>
          <p:cNvPr id="6" name="Picture Placeholder 5"/>
          <p:cNvSpPr>
            <a:spLocks noGrp="1"/>
          </p:cNvSpPr>
          <p:nvPr>
            <p:ph type="pic" sz="quarter" idx="10"/>
          </p:nvPr>
        </p:nvSpPr>
        <p:spPr>
          <a:xfrm>
            <a:off x="5118386" y="2599513"/>
            <a:ext cx="5817913" cy="2849634"/>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4797294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1409443"/>
            <a:ext cx="4428555" cy="5082552"/>
          </a:xfrm>
          <a:prstGeom prst="rect">
            <a:avLst/>
          </a:prstGeom>
        </p:spPr>
      </p:pic>
      <p:sp>
        <p:nvSpPr>
          <p:cNvPr id="6" name="Picture Placeholder 5"/>
          <p:cNvSpPr>
            <a:spLocks noGrp="1"/>
          </p:cNvSpPr>
          <p:nvPr>
            <p:ph type="pic" sz="quarter" idx="10"/>
          </p:nvPr>
        </p:nvSpPr>
        <p:spPr>
          <a:xfrm>
            <a:off x="4432300" y="2026450"/>
            <a:ext cx="3347072" cy="391178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1523131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2" y="1409443"/>
            <a:ext cx="8715879" cy="5457965"/>
          </a:xfrm>
          <a:prstGeom prst="rect">
            <a:avLst/>
          </a:prstGeom>
        </p:spPr>
      </p:pic>
      <p:sp>
        <p:nvSpPr>
          <p:cNvPr id="6" name="Picture Placeholder 5"/>
          <p:cNvSpPr>
            <a:spLocks noGrp="1"/>
          </p:cNvSpPr>
          <p:nvPr>
            <p:ph type="pic" sz="quarter" idx="10"/>
          </p:nvPr>
        </p:nvSpPr>
        <p:spPr>
          <a:xfrm>
            <a:off x="4276050" y="2336800"/>
            <a:ext cx="2045729" cy="31902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a:lstStyle/>
          <a:p>
            <a:endParaRPr lang="en-US"/>
          </a:p>
        </p:txBody>
      </p:sp>
      <p:sp>
        <p:nvSpPr>
          <p:cNvPr id="10"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40636468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814609"/>
            <a:ext cx="5067048" cy="4428171"/>
          </a:xfrm>
          <a:prstGeom prst="rect">
            <a:avLst/>
          </a:prstGeom>
        </p:spPr>
      </p:pic>
      <p:sp>
        <p:nvSpPr>
          <p:cNvPr id="6" name="Picture Placeholder 5"/>
          <p:cNvSpPr>
            <a:spLocks noGrp="1"/>
          </p:cNvSpPr>
          <p:nvPr>
            <p:ph type="pic" sz="quarter" idx="10"/>
          </p:nvPr>
        </p:nvSpPr>
        <p:spPr>
          <a:xfrm>
            <a:off x="3993824" y="2479040"/>
            <a:ext cx="2130397" cy="308374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a:lstStyle/>
          <a:p>
            <a:endParaRPr lang="en-US"/>
          </a:p>
        </p:txBody>
      </p:sp>
      <p:sp>
        <p:nvSpPr>
          <p:cNvPr id="9"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6909727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45" y="1116160"/>
            <a:ext cx="9906969" cy="5152516"/>
          </a:xfrm>
          <a:prstGeom prst="rect">
            <a:avLst/>
          </a:prstGeom>
        </p:spPr>
      </p:pic>
      <p:sp>
        <p:nvSpPr>
          <p:cNvPr id="6" name="Picture Placeholder 5"/>
          <p:cNvSpPr>
            <a:spLocks noGrp="1"/>
          </p:cNvSpPr>
          <p:nvPr>
            <p:ph type="pic" sz="quarter" idx="10"/>
          </p:nvPr>
        </p:nvSpPr>
        <p:spPr>
          <a:xfrm>
            <a:off x="4003204" y="1541789"/>
            <a:ext cx="9614129" cy="4648286"/>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8375444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B9360B-7322-4A70-8384-B854D0EB8158}" type="datetime1">
              <a:rPr lang="id-ID" smtClean="0"/>
              <a:t>16/10/2018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5177085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B9360B-7322-4A70-8384-B854D0EB8158}" type="datetime1">
              <a:rPr lang="id-ID" smtClean="0"/>
              <a:t>16/10/2018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83633190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16/10/2018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21534474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7" r:id="rId12"/>
    <p:sldLayoutId id="2147483910" r:id="rId13"/>
    <p:sldLayoutId id="2147483911" r:id="rId14"/>
    <p:sldLayoutId id="2147483912" r:id="rId15"/>
    <p:sldLayoutId id="2147483913" r:id="rId16"/>
    <p:sldLayoutId id="2147483914" r:id="rId17"/>
    <p:sldLayoutId id="2147483915" r:id="rId18"/>
    <p:sldLayoutId id="2147483916"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74068200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69" r:id="rId12"/>
    <p:sldLayoutId id="2147483870" r:id="rId13"/>
    <p:sldLayoutId id="2147483872" r:id="rId14"/>
    <p:sldLayoutId id="2147483886" r:id="rId15"/>
    <p:sldLayoutId id="2147483893" r:id="rId16"/>
    <p:sldLayoutId id="214748389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1830265306"/>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 id="2147483958" r:id="rId41"/>
    <p:sldLayoutId id="2147483959" r:id="rId42"/>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dirty="0" smtClean="0">
                <a:solidFill>
                  <a:schemeClr val="bg2"/>
                </a:solidFill>
              </a:rPr>
              <a:t>2</a:t>
            </a:r>
            <a:endParaRPr lang="id-ID" sz="6600" dirty="0">
              <a:solidFill>
                <a:schemeClr val="bg2"/>
              </a:solidFill>
            </a:endParaRPr>
          </a:p>
        </p:txBody>
      </p:sp>
      <p:sp>
        <p:nvSpPr>
          <p:cNvPr id="22" name="TextBox 21"/>
          <p:cNvSpPr txBox="1"/>
          <p:nvPr/>
        </p:nvSpPr>
        <p:spPr>
          <a:xfrm>
            <a:off x="6742278" y="554036"/>
            <a:ext cx="5349204" cy="584775"/>
          </a:xfrm>
          <a:prstGeom prst="rect">
            <a:avLst/>
          </a:prstGeom>
          <a:noFill/>
        </p:spPr>
        <p:txBody>
          <a:bodyPr wrap="square" rtlCol="0">
            <a:spAutoFit/>
          </a:bodyPr>
          <a:lstStyle/>
          <a:p>
            <a:r>
              <a:rPr lang="es-PE" sz="3200" b="1" dirty="0" smtClean="0">
                <a:solidFill>
                  <a:schemeClr val="bg1"/>
                </a:solidFill>
                <a:latin typeface="+mj-lt"/>
              </a:rPr>
              <a:t>Doc. De la OACI</a:t>
            </a:r>
            <a:endParaRPr lang="id-ID" sz="3200" b="1" dirty="0">
              <a:solidFill>
                <a:schemeClr val="bg1"/>
              </a:solidFill>
              <a:latin typeface="+mj-lt"/>
            </a:endParaRPr>
          </a:p>
        </p:txBody>
      </p:sp>
      <p:sp>
        <p:nvSpPr>
          <p:cNvPr id="23" name="TextBox 22"/>
          <p:cNvSpPr txBox="1"/>
          <p:nvPr/>
        </p:nvSpPr>
        <p:spPr>
          <a:xfrm>
            <a:off x="6732550" y="1067242"/>
            <a:ext cx="5368659" cy="646331"/>
          </a:xfrm>
          <a:prstGeom prst="rect">
            <a:avLst/>
          </a:prstGeom>
          <a:noFill/>
        </p:spPr>
        <p:txBody>
          <a:bodyPr wrap="square" rtlCol="0">
            <a:spAutoFit/>
          </a:bodyPr>
          <a:lstStyle/>
          <a:p>
            <a:r>
              <a:rPr lang="es-PE" sz="3600" b="1" dirty="0" smtClean="0">
                <a:solidFill>
                  <a:schemeClr val="bg1"/>
                </a:solidFill>
              </a:rPr>
              <a:t>Anexo 19 y doc. 9859</a:t>
            </a:r>
            <a:endParaRPr lang="id-ID" sz="36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a:p>
          </p:txBody>
        </p:sp>
      </p:grpSp>
    </p:spTree>
    <p:extLst>
      <p:ext uri="{BB962C8B-B14F-4D97-AF65-F5344CB8AC3E}">
        <p14:creationId xmlns:p14="http://schemas.microsoft.com/office/powerpoint/2010/main" val="1512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721815" y="1767513"/>
            <a:ext cx="6128164" cy="2739211"/>
          </a:xfrm>
          <a:prstGeom prst="rect">
            <a:avLst/>
          </a:prstGeom>
          <a:noFill/>
        </p:spPr>
        <p:txBody>
          <a:bodyPr wrap="square" rtlCol="0">
            <a:spAutoFit/>
          </a:bodyPr>
          <a:lstStyle/>
          <a:p>
            <a:pPr algn="just"/>
            <a:r>
              <a:rPr lang="es-PE" sz="2800" b="1" dirty="0">
                <a:latin typeface="+mj-lt"/>
              </a:rPr>
              <a:t>Nuevas definiciones</a:t>
            </a:r>
          </a:p>
          <a:p>
            <a:pPr marL="342900" indent="-342900" algn="just">
              <a:buFont typeface="Arial" panose="020B0604020202020204" pitchFamily="34" charset="0"/>
              <a:buChar char="•"/>
            </a:pPr>
            <a:r>
              <a:rPr lang="es-PE" sz="2400" b="1" dirty="0">
                <a:latin typeface="+mj-lt"/>
              </a:rPr>
              <a:t>Supervisión de la seguridad operacional </a:t>
            </a:r>
            <a:r>
              <a:rPr lang="es-PE" sz="2400" b="1" dirty="0">
                <a:solidFill>
                  <a:schemeClr val="tx1">
                    <a:lumMod val="65000"/>
                    <a:lumOff val="35000"/>
                  </a:schemeClr>
                </a:solidFill>
                <a:latin typeface="+mj-lt"/>
              </a:rPr>
              <a:t>(</a:t>
            </a:r>
            <a:r>
              <a:rPr lang="es-PE" sz="2400" b="1" dirty="0">
                <a:solidFill>
                  <a:srgbClr val="C00000"/>
                </a:solidFill>
                <a:latin typeface="+mj-lt"/>
              </a:rPr>
              <a:t>Oversight</a:t>
            </a:r>
            <a:r>
              <a:rPr lang="es-PE" sz="2400" b="1" dirty="0">
                <a:solidFill>
                  <a:schemeClr val="tx1">
                    <a:lumMod val="65000"/>
                    <a:lumOff val="35000"/>
                  </a:schemeClr>
                </a:solidFill>
                <a:latin typeface="+mj-lt"/>
              </a:rPr>
              <a:t>)</a:t>
            </a:r>
            <a:r>
              <a:rPr lang="es-PE" sz="2400" dirty="0">
                <a:solidFill>
                  <a:schemeClr val="tx1">
                    <a:lumMod val="65000"/>
                    <a:lumOff val="35000"/>
                  </a:schemeClr>
                </a:solidFill>
                <a:latin typeface="+mj-lt"/>
              </a:rPr>
              <a:t>. </a:t>
            </a:r>
            <a:r>
              <a:rPr lang="es-PE" sz="2400" dirty="0">
                <a:latin typeface="+mj-lt"/>
              </a:rPr>
              <a:t>Corresponde a los 8 elementos críticos.</a:t>
            </a:r>
          </a:p>
          <a:p>
            <a:pPr marL="342900" indent="-342900" algn="just">
              <a:buFont typeface="Arial" panose="020B0604020202020204" pitchFamily="34" charset="0"/>
              <a:buChar char="•"/>
            </a:pPr>
            <a:endParaRPr lang="es-PE" sz="2400" dirty="0">
              <a:latin typeface="+mj-lt"/>
            </a:endParaRPr>
          </a:p>
          <a:p>
            <a:pPr marL="342900" indent="-342900" algn="just">
              <a:buFont typeface="Arial" panose="020B0604020202020204" pitchFamily="34" charset="0"/>
              <a:buChar char="•"/>
            </a:pPr>
            <a:r>
              <a:rPr lang="es-PE" sz="2400" b="1" dirty="0">
                <a:latin typeface="+mj-lt"/>
              </a:rPr>
              <a:t>Vigilancia </a:t>
            </a:r>
            <a:r>
              <a:rPr lang="es-PE" sz="2400" b="1" dirty="0">
                <a:solidFill>
                  <a:schemeClr val="tx1">
                    <a:lumMod val="65000"/>
                    <a:lumOff val="35000"/>
                  </a:schemeClr>
                </a:solidFill>
                <a:latin typeface="+mj-lt"/>
              </a:rPr>
              <a:t>(</a:t>
            </a:r>
            <a:r>
              <a:rPr lang="es-PE" sz="2400" b="1" dirty="0">
                <a:solidFill>
                  <a:srgbClr val="C00000"/>
                </a:solidFill>
                <a:latin typeface="+mj-lt"/>
              </a:rPr>
              <a:t>Surveillance</a:t>
            </a:r>
            <a:r>
              <a:rPr lang="es-PE" sz="2400" b="1" dirty="0">
                <a:solidFill>
                  <a:schemeClr val="tx1">
                    <a:lumMod val="65000"/>
                    <a:lumOff val="35000"/>
                  </a:schemeClr>
                </a:solidFill>
                <a:latin typeface="+mj-lt"/>
              </a:rPr>
              <a:t>)</a:t>
            </a:r>
            <a:r>
              <a:rPr lang="es-PE" sz="2400" dirty="0">
                <a:solidFill>
                  <a:schemeClr val="tx1">
                    <a:lumMod val="65000"/>
                    <a:lumOff val="35000"/>
                  </a:schemeClr>
                </a:solidFill>
                <a:latin typeface="+mj-lt"/>
              </a:rPr>
              <a:t>. </a:t>
            </a:r>
            <a:r>
              <a:rPr lang="es-PE" sz="2400" dirty="0">
                <a:latin typeface="+mj-lt"/>
              </a:rPr>
              <a:t>Corresponde al elemento crítico CE-7.</a:t>
            </a:r>
          </a:p>
        </p:txBody>
      </p:sp>
      <p:sp>
        <p:nvSpPr>
          <p:cNvPr id="2" name="Title 1"/>
          <p:cNvSpPr>
            <a:spLocks noGrp="1"/>
          </p:cNvSpPr>
          <p:nvPr>
            <p:ph type="title"/>
          </p:nvPr>
        </p:nvSpPr>
        <p:spPr/>
        <p:txBody>
          <a:bodyPr>
            <a:normAutofit/>
          </a:bodyPr>
          <a:lstStyle/>
          <a:p>
            <a:r>
              <a:rPr lang="es-PE" sz="3600" dirty="0"/>
              <a:t>Anexo </a:t>
            </a:r>
            <a:r>
              <a:rPr lang="es-PE" sz="3600" dirty="0" smtClean="0"/>
              <a:t>19</a:t>
            </a:r>
            <a:endParaRPr lang="es-PE" sz="3600" dirty="0"/>
          </a:p>
        </p:txBody>
      </p:sp>
      <p:pic>
        <p:nvPicPr>
          <p:cNvPr id="13" name="Picture 2" descr="\\icaohq.icao.lan\fileroot\UsersFiles-AE\eyesilbas\Desktop\OPS\Images\Image 2_safety-management-cover-thumb.png"/>
          <p:cNvPicPr>
            <a:picLocks noGrp="1" noChangeAspect="1" noChangeArrowheads="1"/>
          </p:cNvPicPr>
          <p:nvPr>
            <p:ph type="pic" sz="quarter" idx="14"/>
          </p:nvPr>
        </p:nvPicPr>
        <p:blipFill>
          <a:blip r:embed="rId3" cstate="print">
            <a:extLst>
              <a:ext uri="{28A0092B-C50C-407E-A947-70E740481C1C}">
                <a14:useLocalDpi xmlns:a14="http://schemas.microsoft.com/office/drawing/2010/main" val="0"/>
              </a:ext>
            </a:extLst>
          </a:blip>
          <a:srcRect l="2272" r="2272"/>
          <a:stretch>
            <a:fillRect/>
          </a:stretch>
        </p:blipFill>
        <p:spPr bwMode="auto">
          <a:xfrm>
            <a:off x="7466013" y="619125"/>
            <a:ext cx="4340225" cy="58293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69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9"/>
          <p:cNvSpPr txBox="1">
            <a:spLocks/>
          </p:cNvSpPr>
          <p:nvPr/>
        </p:nvSpPr>
        <p:spPr>
          <a:xfrm>
            <a:off x="641684" y="1090864"/>
            <a:ext cx="6448927" cy="5574631"/>
          </a:xfrm>
          <a:prstGeom prst="rect">
            <a:avLst/>
          </a:prstGeom>
        </p:spPr>
        <p:txBody>
          <a:bodyPr vert="horz" lIns="91440" tIns="45720" rIns="91440" bIns="45720" rtlCol="0">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defRPr/>
            </a:pPr>
            <a:r>
              <a:rPr lang="es-PE" sz="2400" b="1" dirty="0">
                <a:latin typeface="+mj-lt"/>
              </a:rPr>
              <a:t>Aplicación</a:t>
            </a:r>
          </a:p>
          <a:p>
            <a:pPr lvl="0" algn="just">
              <a:defRPr/>
            </a:pPr>
            <a:r>
              <a:rPr lang="es-PE" sz="2400" dirty="0">
                <a:latin typeface="+mj-lt"/>
              </a:rPr>
              <a:t>Las normas y métodos recomendados de este Anexo se aplicarán a las funciones de gestión de la seguridad operacional que atañen, o sirven de apoyo directo, a la operación segura de las </a:t>
            </a:r>
            <a:r>
              <a:rPr lang="es-PE" sz="2400" dirty="0" smtClean="0">
                <a:latin typeface="+mj-lt"/>
              </a:rPr>
              <a:t>aeronaves.</a:t>
            </a:r>
            <a:endParaRPr lang="es-PE" sz="2400" dirty="0">
              <a:latin typeface="+mj-lt"/>
            </a:endParaRPr>
          </a:p>
          <a:p>
            <a:pPr lvl="0" algn="just">
              <a:defRPr/>
            </a:pPr>
            <a:r>
              <a:rPr lang="es-PE" sz="2400" i="1" dirty="0">
                <a:latin typeface="+mj-lt"/>
              </a:rPr>
              <a:t>Nota 3.— En el </a:t>
            </a:r>
            <a:r>
              <a:rPr lang="es-PE" sz="2400" b="1" i="1" dirty="0">
                <a:solidFill>
                  <a:srgbClr val="C00000"/>
                </a:solidFill>
                <a:latin typeface="+mj-lt"/>
              </a:rPr>
              <a:t>Capítulo 4</a:t>
            </a:r>
            <a:r>
              <a:rPr lang="es-PE" sz="2400" b="1" i="1" dirty="0">
                <a:solidFill>
                  <a:srgbClr val="474747"/>
                </a:solidFill>
                <a:latin typeface="+mj-lt"/>
              </a:rPr>
              <a:t> </a:t>
            </a:r>
            <a:r>
              <a:rPr lang="es-PE" sz="2400" i="1" dirty="0">
                <a:latin typeface="+mj-lt"/>
              </a:rPr>
              <a:t>figuran disposiciones sobre gestión de la seguridad operacional para los </a:t>
            </a:r>
            <a:r>
              <a:rPr lang="es-PE" sz="2400" b="1" i="1" dirty="0">
                <a:solidFill>
                  <a:srgbClr val="C00000"/>
                </a:solidFill>
                <a:latin typeface="+mj-lt"/>
              </a:rPr>
              <a:t>proveedores y explotadores </a:t>
            </a:r>
            <a:r>
              <a:rPr lang="es-PE" sz="2400" b="1" i="1" dirty="0">
                <a:latin typeface="+mj-lt"/>
              </a:rPr>
              <a:t>de servicios aeronáuticos </a:t>
            </a:r>
            <a:r>
              <a:rPr lang="es-PE" sz="2400" i="1" dirty="0">
                <a:latin typeface="+mj-lt"/>
              </a:rPr>
              <a:t>que se especifican, las cuales se relacionan con sistemas de gestión de la seguridad operacional (SMS).</a:t>
            </a:r>
          </a:p>
          <a:p>
            <a:pPr lvl="0" algn="just">
              <a:defRPr/>
            </a:pPr>
            <a:endParaRPr lang="es-PE" sz="2400" dirty="0">
              <a:solidFill>
                <a:srgbClr val="474747"/>
              </a:solidFill>
              <a:latin typeface="+mj-lt"/>
            </a:endParaRPr>
          </a:p>
        </p:txBody>
      </p:sp>
      <p:sp>
        <p:nvSpPr>
          <p:cNvPr id="2" name="Title 1"/>
          <p:cNvSpPr>
            <a:spLocks noGrp="1"/>
          </p:cNvSpPr>
          <p:nvPr>
            <p:ph type="title"/>
          </p:nvPr>
        </p:nvSpPr>
        <p:spPr/>
        <p:txBody>
          <a:bodyPr>
            <a:normAutofit/>
          </a:bodyPr>
          <a:lstStyle/>
          <a:p>
            <a:r>
              <a:rPr lang="es-PE" sz="3600" dirty="0"/>
              <a:t>Anexo 19, Capítulo </a:t>
            </a:r>
            <a:r>
              <a:rPr lang="es-PE" sz="3600" dirty="0" smtClean="0"/>
              <a:t>2</a:t>
            </a:r>
            <a:endParaRPr lang="es-PE" sz="3600" dirty="0"/>
          </a:p>
        </p:txBody>
      </p:sp>
      <p:pic>
        <p:nvPicPr>
          <p:cNvPr id="13" name="Picture Placeholder 2"/>
          <p:cNvPicPr>
            <a:picLocks noGrp="1" noChangeAspect="1"/>
          </p:cNvPicPr>
          <p:nvPr>
            <p:ph type="media" sz="quarter" idx="12"/>
          </p:nvPr>
        </p:nvPicPr>
        <p:blipFill>
          <a:blip r:embed="rId3" cstate="print">
            <a:extLst>
              <a:ext uri="{28A0092B-C50C-407E-A947-70E740481C1C}">
                <a14:useLocalDpi xmlns:a14="http://schemas.microsoft.com/office/drawing/2010/main" val="0"/>
              </a:ext>
            </a:extLst>
          </a:blip>
          <a:srcRect l="23596" r="23596"/>
          <a:stretch>
            <a:fillRect/>
          </a:stretch>
        </p:blipFill>
        <p:spPr>
          <a:xfrm>
            <a:off x="7462932" y="1315911"/>
            <a:ext cx="4035237" cy="5099304"/>
          </a:xfrm>
        </p:spPr>
      </p:pic>
    </p:spTree>
    <p:extLst>
      <p:ext uri="{BB962C8B-B14F-4D97-AF65-F5344CB8AC3E}">
        <p14:creationId xmlns:p14="http://schemas.microsoft.com/office/powerpoint/2010/main" val="2317036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694394" y="1302633"/>
            <a:ext cx="5626195" cy="5047536"/>
          </a:xfrm>
          <a:prstGeom prst="rect">
            <a:avLst/>
          </a:prstGeom>
          <a:noFill/>
        </p:spPr>
        <p:txBody>
          <a:bodyPr wrap="square" rtlCol="0">
            <a:spAutoFit/>
          </a:bodyPr>
          <a:lstStyle/>
          <a:p>
            <a:pPr algn="just">
              <a:spcBef>
                <a:spcPts val="600"/>
              </a:spcBef>
              <a:spcAft>
                <a:spcPts val="600"/>
              </a:spcAft>
            </a:pPr>
            <a:r>
              <a:rPr lang="es-PE" sz="2400" b="1" dirty="0">
                <a:latin typeface="+mj-lt"/>
              </a:rPr>
              <a:t>Responsabilidades funcionales estatales en material de gestión de la seguridad operacional.</a:t>
            </a:r>
          </a:p>
          <a:p>
            <a:pPr algn="just">
              <a:spcBef>
                <a:spcPts val="600"/>
              </a:spcBef>
              <a:spcAft>
                <a:spcPts val="600"/>
              </a:spcAft>
            </a:pPr>
            <a:r>
              <a:rPr lang="es-PE" sz="2400" dirty="0">
                <a:latin typeface="+mj-lt"/>
              </a:rPr>
              <a:t>Reconociendo la necesidad de </a:t>
            </a:r>
            <a:r>
              <a:rPr lang="es-PE" sz="2400" u="sng" dirty="0">
                <a:latin typeface="+mj-lt"/>
              </a:rPr>
              <a:t>aclarar la relación</a:t>
            </a:r>
            <a:r>
              <a:rPr lang="es-PE" sz="2400" dirty="0">
                <a:latin typeface="+mj-lt"/>
              </a:rPr>
              <a:t> entre los ocho elementos críticos (CE) de un sistema de vigilancia de la seguridad operacional (SSO) del Estado y los elementos detallados del marco SSP el Anexo 19 en el</a:t>
            </a:r>
            <a:r>
              <a:rPr lang="es-PE" sz="2400" dirty="0">
                <a:solidFill>
                  <a:schemeClr val="tx1">
                    <a:lumMod val="65000"/>
                    <a:lumOff val="35000"/>
                  </a:schemeClr>
                </a:solidFill>
                <a:latin typeface="+mj-lt"/>
              </a:rPr>
              <a:t> </a:t>
            </a:r>
            <a:r>
              <a:rPr lang="es-PE" sz="2400" b="1" dirty="0">
                <a:solidFill>
                  <a:srgbClr val="C00000"/>
                </a:solidFill>
                <a:latin typeface="+mj-lt"/>
              </a:rPr>
              <a:t>Capítulo 3</a:t>
            </a:r>
            <a:r>
              <a:rPr lang="es-PE" sz="2400" dirty="0">
                <a:solidFill>
                  <a:schemeClr val="tx1">
                    <a:lumMod val="65000"/>
                    <a:lumOff val="35000"/>
                  </a:schemeClr>
                </a:solidFill>
                <a:latin typeface="+mj-lt"/>
              </a:rPr>
              <a:t>, </a:t>
            </a:r>
            <a:r>
              <a:rPr lang="es-PE" sz="2400" b="1" dirty="0">
                <a:solidFill>
                  <a:srgbClr val="C00000"/>
                </a:solidFill>
                <a:latin typeface="+mj-lt"/>
              </a:rPr>
              <a:t>integra los ocho CE del sistema SSO con los elementos del marco SSP</a:t>
            </a:r>
            <a:r>
              <a:rPr lang="es-PE" sz="2400" dirty="0">
                <a:solidFill>
                  <a:schemeClr val="tx1">
                    <a:lumMod val="65000"/>
                    <a:lumOff val="35000"/>
                  </a:schemeClr>
                </a:solidFill>
                <a:latin typeface="+mj-lt"/>
              </a:rPr>
              <a:t> </a:t>
            </a:r>
            <a:r>
              <a:rPr lang="es-PE" sz="2400" dirty="0">
                <a:latin typeface="+mj-lt"/>
              </a:rPr>
              <a:t>en un conjunto simplificado de SARPs para facilitar la implementación. Los CE se encuentran visibles en el Apéndice 1.</a:t>
            </a:r>
          </a:p>
        </p:txBody>
      </p:sp>
      <p:sp>
        <p:nvSpPr>
          <p:cNvPr id="2" name="Title 1"/>
          <p:cNvSpPr>
            <a:spLocks noGrp="1"/>
          </p:cNvSpPr>
          <p:nvPr>
            <p:ph type="title"/>
          </p:nvPr>
        </p:nvSpPr>
        <p:spPr/>
        <p:txBody>
          <a:bodyPr>
            <a:normAutofit/>
          </a:bodyPr>
          <a:lstStyle/>
          <a:p>
            <a:r>
              <a:rPr lang="es-PE" sz="3200" dirty="0"/>
              <a:t>Anexo 19 – Capítulo </a:t>
            </a:r>
            <a:r>
              <a:rPr lang="es-PE" sz="3200" dirty="0" smtClean="0"/>
              <a:t>3</a:t>
            </a:r>
            <a:endParaRPr lang="es-PE" sz="3200" dirty="0"/>
          </a:p>
        </p:txBody>
      </p:sp>
      <p:pic>
        <p:nvPicPr>
          <p:cNvPr id="13" name="Picture Placeholder 2"/>
          <p:cNvPicPr>
            <a:picLocks noGrp="1" noChangeAspect="1"/>
          </p:cNvPicPr>
          <p:nvPr>
            <p:ph type="pic" sz="quarter" idx="14"/>
          </p:nvPr>
        </p:nvPicPr>
        <p:blipFill>
          <a:blip r:embed="rId3"/>
          <a:srcRect t="117" b="117"/>
          <a:stretch>
            <a:fillRect/>
          </a:stretch>
        </p:blipFill>
        <p:spPr>
          <a:xfrm>
            <a:off x="6808788" y="538163"/>
            <a:ext cx="4687887" cy="5926137"/>
          </a:xfrm>
          <a:prstGeom prst="rect">
            <a:avLst/>
          </a:prstGeom>
          <a:ln>
            <a:solidFill>
              <a:schemeClr val="tx1"/>
            </a:solidFill>
          </a:ln>
        </p:spPr>
      </p:pic>
    </p:spTree>
    <p:extLst>
      <p:ext uri="{BB962C8B-B14F-4D97-AF65-F5344CB8AC3E}">
        <p14:creationId xmlns:p14="http://schemas.microsoft.com/office/powerpoint/2010/main" val="3000830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689811" y="1113780"/>
            <a:ext cx="10988842" cy="830997"/>
          </a:xfrm>
          <a:prstGeom prst="rect">
            <a:avLst/>
          </a:prstGeom>
          <a:noFill/>
        </p:spPr>
        <p:txBody>
          <a:bodyPr wrap="square" rtlCol="0">
            <a:spAutoFit/>
          </a:bodyPr>
          <a:lstStyle/>
          <a:p>
            <a:pPr algn="just"/>
            <a:r>
              <a:rPr lang="es-PE" sz="2400" i="1" dirty="0">
                <a:solidFill>
                  <a:schemeClr val="tx1">
                    <a:lumMod val="65000"/>
                    <a:lumOff val="35000"/>
                  </a:schemeClr>
                </a:solidFill>
                <a:latin typeface="+mj-lt"/>
              </a:rPr>
              <a:t>Los elementos críticos (CE) del sistema estatal de supervisión de la seguridad operacional (SSO) del Apéndice 1 constituyen el </a:t>
            </a:r>
            <a:r>
              <a:rPr lang="es-PE" sz="2400" b="1" i="1" dirty="0">
                <a:solidFill>
                  <a:srgbClr val="C00000"/>
                </a:solidFill>
                <a:latin typeface="+mj-lt"/>
              </a:rPr>
              <a:t>fundamento</a:t>
            </a:r>
            <a:r>
              <a:rPr lang="es-PE" sz="2400" b="1" i="1" dirty="0">
                <a:solidFill>
                  <a:schemeClr val="tx1">
                    <a:lumMod val="65000"/>
                    <a:lumOff val="35000"/>
                  </a:schemeClr>
                </a:solidFill>
                <a:latin typeface="+mj-lt"/>
              </a:rPr>
              <a:t> </a:t>
            </a:r>
            <a:r>
              <a:rPr lang="es-PE" sz="2400" b="1" i="1" dirty="0">
                <a:latin typeface="+mj-lt"/>
              </a:rPr>
              <a:t>de un SSP</a:t>
            </a:r>
            <a:endParaRPr lang="es-PE" sz="2400" dirty="0">
              <a:latin typeface="+mj-lt"/>
            </a:endParaRPr>
          </a:p>
        </p:txBody>
      </p:sp>
      <p:sp>
        <p:nvSpPr>
          <p:cNvPr id="13" name="Oval 12"/>
          <p:cNvSpPr/>
          <p:nvPr/>
        </p:nvSpPr>
        <p:spPr>
          <a:xfrm>
            <a:off x="5241457" y="3543138"/>
            <a:ext cx="1498332" cy="1466312"/>
          </a:xfrm>
          <a:prstGeom prst="ellipse">
            <a:avLst/>
          </a:prstGeom>
          <a:solidFill>
            <a:schemeClr val="accent5">
              <a:lumMod val="50000"/>
            </a:schemeClr>
          </a:solidFill>
          <a:ln w="25400" cap="flat" cmpd="sng" algn="ctr">
            <a:solidFill>
              <a:srgbClr val="1F497D"/>
            </a:solidFill>
            <a:prstDash val="solid"/>
          </a:ln>
          <a:effectLst/>
        </p:spPr>
        <p:txBody>
          <a:bodyPr rtlCol="0" anchor="ctr"/>
          <a:lstStyle/>
          <a:p>
            <a:pPr algn="ctr" defTabSz="914400">
              <a:defRPr/>
            </a:pPr>
            <a:r>
              <a:rPr lang="es-PE" b="1" kern="0" dirty="0">
                <a:solidFill>
                  <a:prstClr val="white"/>
                </a:solidFill>
                <a:latin typeface="Calibri"/>
              </a:rPr>
              <a:t>USOAP</a:t>
            </a:r>
          </a:p>
        </p:txBody>
      </p:sp>
      <p:sp>
        <p:nvSpPr>
          <p:cNvPr id="14" name="Rounded Rectangle 13"/>
          <p:cNvSpPr/>
          <p:nvPr/>
        </p:nvSpPr>
        <p:spPr>
          <a:xfrm>
            <a:off x="5327107" y="2234012"/>
            <a:ext cx="1331850" cy="879788"/>
          </a:xfrm>
          <a:prstGeom prst="roundRect">
            <a:avLst/>
          </a:prstGeom>
          <a:solidFill>
            <a:srgbClr val="1F497D">
              <a:lumMod val="60000"/>
              <a:lumOff val="40000"/>
            </a:srgbClr>
          </a:solidFill>
          <a:ln w="25400" cap="flat" cmpd="sng" algn="ctr">
            <a:solidFill>
              <a:srgbClr val="1F497D">
                <a:lumMod val="60000"/>
                <a:lumOff val="40000"/>
              </a:srgbClr>
            </a:solidFill>
            <a:prstDash val="solid"/>
          </a:ln>
          <a:effectLst/>
        </p:spPr>
        <p:txBody>
          <a:bodyPr rtlCol="0" anchor="ctr"/>
          <a:lstStyle/>
          <a:p>
            <a:pPr algn="ctr" defTabSz="914400">
              <a:defRPr/>
            </a:pPr>
            <a:r>
              <a:rPr lang="es-PE" sz="1200" b="1" kern="0" dirty="0">
                <a:solidFill>
                  <a:prstClr val="white"/>
                </a:solidFill>
                <a:latin typeface="Calibri"/>
              </a:rPr>
              <a:t>1</a:t>
            </a:r>
          </a:p>
          <a:p>
            <a:pPr algn="ctr" defTabSz="914400">
              <a:defRPr/>
            </a:pPr>
            <a:endParaRPr lang="es-PE" sz="1200" b="1" kern="0" dirty="0">
              <a:solidFill>
                <a:prstClr val="white"/>
              </a:solidFill>
              <a:latin typeface="Calibri"/>
            </a:endParaRPr>
          </a:p>
          <a:p>
            <a:pPr algn="ctr" defTabSz="914400">
              <a:defRPr/>
            </a:pPr>
            <a:r>
              <a:rPr lang="es-PE" sz="1200" b="1" kern="0" dirty="0">
                <a:solidFill>
                  <a:prstClr val="white"/>
                </a:solidFill>
                <a:latin typeface="Calibri"/>
              </a:rPr>
              <a:t>LEGISLACIÓN</a:t>
            </a:r>
          </a:p>
        </p:txBody>
      </p:sp>
      <p:sp>
        <p:nvSpPr>
          <p:cNvPr id="15" name="Rounded Rectangle 14"/>
          <p:cNvSpPr/>
          <p:nvPr/>
        </p:nvSpPr>
        <p:spPr>
          <a:xfrm>
            <a:off x="6749134" y="2746945"/>
            <a:ext cx="1331850" cy="879788"/>
          </a:xfrm>
          <a:prstGeom prst="roundRect">
            <a:avLst/>
          </a:prstGeom>
          <a:solidFill>
            <a:srgbClr val="1F497D">
              <a:lumMod val="60000"/>
              <a:lumOff val="40000"/>
            </a:srgbClr>
          </a:solidFill>
          <a:ln w="25400" cap="flat" cmpd="sng" algn="ctr">
            <a:solidFill>
              <a:srgbClr val="1F497D">
                <a:lumMod val="60000"/>
                <a:lumOff val="40000"/>
              </a:srgbClr>
            </a:solidFill>
            <a:prstDash val="solid"/>
          </a:ln>
          <a:effectLst/>
        </p:spPr>
        <p:txBody>
          <a:bodyPr rtlCol="0" anchor="ctr"/>
          <a:lstStyle/>
          <a:p>
            <a:pPr algn="ctr" defTabSz="914400">
              <a:defRPr/>
            </a:pPr>
            <a:r>
              <a:rPr lang="es-PE" sz="1200" b="1" kern="0" dirty="0">
                <a:solidFill>
                  <a:prstClr val="white"/>
                </a:solidFill>
                <a:latin typeface="Calibri"/>
              </a:rPr>
              <a:t>3</a:t>
            </a:r>
          </a:p>
          <a:p>
            <a:pPr algn="ctr" defTabSz="914400">
              <a:defRPr/>
            </a:pPr>
            <a:endParaRPr lang="es-PE" sz="1200" b="1" kern="0" dirty="0">
              <a:solidFill>
                <a:prstClr val="white"/>
              </a:solidFill>
              <a:latin typeface="Calibri"/>
            </a:endParaRPr>
          </a:p>
          <a:p>
            <a:pPr algn="ctr" defTabSz="914400">
              <a:defRPr/>
            </a:pPr>
            <a:r>
              <a:rPr lang="es-PE" sz="1200" b="1" kern="0" dirty="0">
                <a:solidFill>
                  <a:prstClr val="white"/>
                </a:solidFill>
                <a:latin typeface="Calibri"/>
              </a:rPr>
              <a:t>SISTEMA DE AVIACIÓN CIVIL</a:t>
            </a:r>
          </a:p>
        </p:txBody>
      </p:sp>
      <p:sp>
        <p:nvSpPr>
          <p:cNvPr id="16" name="Rounded Rectangle 15"/>
          <p:cNvSpPr/>
          <p:nvPr/>
        </p:nvSpPr>
        <p:spPr>
          <a:xfrm>
            <a:off x="7137591" y="3744037"/>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1200" b="1" kern="0" dirty="0">
                <a:solidFill>
                  <a:prstClr val="white"/>
                </a:solidFill>
                <a:latin typeface="Calibri"/>
              </a:rPr>
              <a:t>5</a:t>
            </a:r>
          </a:p>
          <a:p>
            <a:pPr algn="ctr" defTabSz="914400">
              <a:defRPr/>
            </a:pPr>
            <a:endParaRPr lang="es-PE" sz="1200" b="1" kern="0" dirty="0">
              <a:solidFill>
                <a:prstClr val="white"/>
              </a:solidFill>
              <a:latin typeface="Calibri"/>
            </a:endParaRPr>
          </a:p>
          <a:p>
            <a:pPr algn="ctr" defTabSz="914400">
              <a:defRPr/>
            </a:pPr>
            <a:r>
              <a:rPr lang="es-PE" sz="1200" b="1" kern="0" dirty="0">
                <a:solidFill>
                  <a:prstClr val="white"/>
                </a:solidFill>
                <a:latin typeface="Calibri"/>
              </a:rPr>
              <a:t>ORIENTACIÓN TÉCNICA</a:t>
            </a:r>
          </a:p>
        </p:txBody>
      </p:sp>
      <p:sp>
        <p:nvSpPr>
          <p:cNvPr id="17" name="Rounded Rectangle 16"/>
          <p:cNvSpPr/>
          <p:nvPr/>
        </p:nvSpPr>
        <p:spPr>
          <a:xfrm>
            <a:off x="3863459" y="2746945"/>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1200" b="1" kern="0" dirty="0">
                <a:solidFill>
                  <a:prstClr val="white"/>
                </a:solidFill>
                <a:latin typeface="Calibri"/>
              </a:rPr>
              <a:t>2</a:t>
            </a:r>
          </a:p>
          <a:p>
            <a:pPr algn="ctr" defTabSz="914400">
              <a:defRPr/>
            </a:pPr>
            <a:endParaRPr lang="es-PE" sz="1200" b="1" kern="0" dirty="0">
              <a:solidFill>
                <a:prstClr val="white"/>
              </a:solidFill>
              <a:latin typeface="Calibri"/>
            </a:endParaRPr>
          </a:p>
          <a:p>
            <a:pPr algn="ctr" defTabSz="914400">
              <a:defRPr/>
            </a:pPr>
            <a:r>
              <a:rPr lang="es-PE" sz="1200" b="1" kern="0" dirty="0">
                <a:solidFill>
                  <a:prstClr val="white"/>
                </a:solidFill>
                <a:latin typeface="Calibri"/>
              </a:rPr>
              <a:t>REGLAMENTOS ESPECÍFICOS</a:t>
            </a:r>
          </a:p>
        </p:txBody>
      </p:sp>
      <p:sp>
        <p:nvSpPr>
          <p:cNvPr id="18" name="Rounded Rectangle 17"/>
          <p:cNvSpPr/>
          <p:nvPr/>
        </p:nvSpPr>
        <p:spPr>
          <a:xfrm>
            <a:off x="3475002" y="3744037"/>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1200" b="1" kern="0" dirty="0">
                <a:solidFill>
                  <a:prstClr val="white"/>
                </a:solidFill>
                <a:latin typeface="Calibri"/>
              </a:rPr>
              <a:t>4</a:t>
            </a:r>
          </a:p>
          <a:p>
            <a:pPr algn="ctr" defTabSz="914400">
              <a:defRPr/>
            </a:pPr>
            <a:r>
              <a:rPr lang="es-PE" sz="1200" b="1" kern="0" dirty="0">
                <a:solidFill>
                  <a:prstClr val="white"/>
                </a:solidFill>
                <a:latin typeface="Calibri"/>
              </a:rPr>
              <a:t>CALIFICACIONES DEL PERSONAL TÉCNICO</a:t>
            </a:r>
          </a:p>
        </p:txBody>
      </p:sp>
      <p:sp>
        <p:nvSpPr>
          <p:cNvPr id="20" name="Rounded Rectangle 19"/>
          <p:cNvSpPr/>
          <p:nvPr/>
        </p:nvSpPr>
        <p:spPr>
          <a:xfrm>
            <a:off x="6860122" y="4741129"/>
            <a:ext cx="1331850" cy="879788"/>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12700" cap="flat" cmpd="sng" algn="ctr">
            <a:solidFill>
              <a:schemeClr val="accent2">
                <a:lumMod val="75000"/>
              </a:schemeClr>
            </a:solidFill>
            <a:prstDash val="solid"/>
          </a:ln>
          <a:effectLst/>
        </p:spPr>
        <p:txBody>
          <a:bodyPr rtlCol="0" anchor="ctr"/>
          <a:lstStyle/>
          <a:p>
            <a:pPr algn="ctr" defTabSz="914400">
              <a:defRPr/>
            </a:pPr>
            <a:r>
              <a:rPr lang="es-PE" sz="1200" b="1" kern="0" dirty="0">
                <a:solidFill>
                  <a:prstClr val="white"/>
                </a:solidFill>
                <a:latin typeface="Calibri"/>
              </a:rPr>
              <a:t>7</a:t>
            </a:r>
          </a:p>
          <a:p>
            <a:pPr algn="ctr" defTabSz="914400">
              <a:defRPr/>
            </a:pPr>
            <a:r>
              <a:rPr lang="es-PE" sz="1200" b="1" kern="0" dirty="0">
                <a:solidFill>
                  <a:prstClr val="white"/>
                </a:solidFill>
                <a:latin typeface="Calibri"/>
              </a:rPr>
              <a:t>OBLIGACIONES DE LA VIGILANCIA CONTINUA</a:t>
            </a:r>
          </a:p>
        </p:txBody>
      </p:sp>
      <p:sp>
        <p:nvSpPr>
          <p:cNvPr id="21" name="Rounded Rectangle 20"/>
          <p:cNvSpPr/>
          <p:nvPr/>
        </p:nvSpPr>
        <p:spPr>
          <a:xfrm>
            <a:off x="3717786" y="4807807"/>
            <a:ext cx="1331850" cy="879788"/>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12700" cap="flat" cmpd="sng" algn="ctr">
            <a:solidFill>
              <a:schemeClr val="accent2">
                <a:lumMod val="75000"/>
              </a:schemeClr>
            </a:solidFill>
            <a:prstDash val="solid"/>
          </a:ln>
          <a:effectLst/>
        </p:spPr>
        <p:txBody>
          <a:bodyPr rtlCol="0" anchor="ctr"/>
          <a:lstStyle/>
          <a:p>
            <a:pPr algn="ctr" defTabSz="914400">
              <a:defRPr/>
            </a:pPr>
            <a:r>
              <a:rPr lang="es-PE" sz="1100" b="1" kern="0" dirty="0">
                <a:solidFill>
                  <a:prstClr val="white"/>
                </a:solidFill>
                <a:latin typeface="Calibri"/>
              </a:rPr>
              <a:t>6</a:t>
            </a:r>
          </a:p>
          <a:p>
            <a:pPr algn="ctr" defTabSz="914400">
              <a:defRPr/>
            </a:pPr>
            <a:r>
              <a:rPr lang="es-PE" sz="1100" b="1" kern="0" dirty="0">
                <a:solidFill>
                  <a:prstClr val="white"/>
                </a:solidFill>
                <a:latin typeface="Calibri"/>
              </a:rPr>
              <a:t>LICENCIAS, CERTIFICACIONES Y APROBACIONES</a:t>
            </a:r>
          </a:p>
        </p:txBody>
      </p:sp>
      <p:sp>
        <p:nvSpPr>
          <p:cNvPr id="22" name="Rounded Rectangle 21"/>
          <p:cNvSpPr/>
          <p:nvPr/>
        </p:nvSpPr>
        <p:spPr>
          <a:xfrm>
            <a:off x="6860123" y="5708896"/>
            <a:ext cx="1997775" cy="439893"/>
          </a:xfrm>
          <a:prstGeom prst="roundRect">
            <a:avLst/>
          </a:prstGeom>
          <a:noFill/>
          <a:ln w="19050" cap="flat" cmpd="sng" algn="ctr">
            <a:solidFill>
              <a:schemeClr val="accent2">
                <a:lumMod val="75000"/>
              </a:schemeClr>
            </a:solidFill>
            <a:prstDash val="solid"/>
          </a:ln>
          <a:effectLst/>
        </p:spPr>
        <p:txBody>
          <a:bodyPr rtlCol="0" anchor="ctr"/>
          <a:lstStyle/>
          <a:p>
            <a:pPr algn="ctr" defTabSz="914400">
              <a:defRPr/>
            </a:pPr>
            <a:r>
              <a:rPr lang="es-PE" sz="1200" b="1" kern="0" dirty="0">
                <a:solidFill>
                  <a:schemeClr val="accent2"/>
                </a:solidFill>
                <a:latin typeface="Calibri"/>
              </a:rPr>
              <a:t>IMPLEMENTACIÓN</a:t>
            </a:r>
          </a:p>
        </p:txBody>
      </p:sp>
      <p:sp>
        <p:nvSpPr>
          <p:cNvPr id="23" name="Rounded Rectangle 22"/>
          <p:cNvSpPr/>
          <p:nvPr/>
        </p:nvSpPr>
        <p:spPr>
          <a:xfrm>
            <a:off x="3253027" y="2234013"/>
            <a:ext cx="1937046" cy="439893"/>
          </a:xfrm>
          <a:prstGeom prst="roundRect">
            <a:avLst/>
          </a:prstGeom>
          <a:noFill/>
          <a:ln w="19050" cap="flat" cmpd="sng" algn="ctr">
            <a:solidFill>
              <a:schemeClr val="accent5">
                <a:lumMod val="50000"/>
              </a:schemeClr>
            </a:solidFill>
            <a:prstDash val="solid"/>
          </a:ln>
          <a:effectLst/>
        </p:spPr>
        <p:txBody>
          <a:bodyPr rtlCol="0" anchor="ctr"/>
          <a:lstStyle/>
          <a:p>
            <a:pPr algn="ctr" defTabSz="914400">
              <a:defRPr/>
            </a:pPr>
            <a:r>
              <a:rPr lang="es-PE" sz="1200" b="1" kern="0" dirty="0">
                <a:solidFill>
                  <a:schemeClr val="accent5">
                    <a:lumMod val="50000"/>
                  </a:schemeClr>
                </a:solidFill>
                <a:latin typeface="Calibri"/>
              </a:rPr>
              <a:t>ESTABLECIMIENTO</a:t>
            </a:r>
          </a:p>
        </p:txBody>
      </p:sp>
      <p:sp>
        <p:nvSpPr>
          <p:cNvPr id="24" name="Rounded Rectangle 23"/>
          <p:cNvSpPr/>
          <p:nvPr/>
        </p:nvSpPr>
        <p:spPr>
          <a:xfrm>
            <a:off x="5327107" y="2237340"/>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1200" b="1" kern="0" dirty="0">
                <a:solidFill>
                  <a:prstClr val="white"/>
                </a:solidFill>
                <a:latin typeface="Calibri"/>
              </a:rPr>
              <a:t>1</a:t>
            </a:r>
          </a:p>
          <a:p>
            <a:pPr algn="ctr" defTabSz="914400">
              <a:defRPr/>
            </a:pPr>
            <a:endParaRPr lang="es-PE" sz="1200" b="1" kern="0" dirty="0">
              <a:solidFill>
                <a:prstClr val="white"/>
              </a:solidFill>
              <a:latin typeface="Calibri"/>
            </a:endParaRPr>
          </a:p>
          <a:p>
            <a:pPr algn="ctr" defTabSz="914400">
              <a:defRPr/>
            </a:pPr>
            <a:r>
              <a:rPr lang="es-PE" sz="1200" b="1" kern="0" dirty="0">
                <a:solidFill>
                  <a:prstClr val="white"/>
                </a:solidFill>
                <a:latin typeface="Calibri"/>
              </a:rPr>
              <a:t>LEGISLACIÓN</a:t>
            </a:r>
          </a:p>
        </p:txBody>
      </p:sp>
      <p:sp>
        <p:nvSpPr>
          <p:cNvPr id="25" name="Rounded Rectangle 24"/>
          <p:cNvSpPr/>
          <p:nvPr/>
        </p:nvSpPr>
        <p:spPr>
          <a:xfrm>
            <a:off x="6749134" y="2736865"/>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1200" b="1" kern="0" dirty="0">
                <a:solidFill>
                  <a:prstClr val="white"/>
                </a:solidFill>
                <a:latin typeface="Calibri"/>
              </a:rPr>
              <a:t>3</a:t>
            </a:r>
          </a:p>
          <a:p>
            <a:pPr algn="ctr" defTabSz="914400">
              <a:defRPr/>
            </a:pPr>
            <a:endParaRPr lang="es-PE" sz="1200" b="1" kern="0" dirty="0">
              <a:solidFill>
                <a:prstClr val="white"/>
              </a:solidFill>
              <a:latin typeface="Calibri"/>
            </a:endParaRPr>
          </a:p>
          <a:p>
            <a:pPr algn="ctr" defTabSz="914400">
              <a:defRPr/>
            </a:pPr>
            <a:r>
              <a:rPr lang="es-PE" sz="1200" b="1" kern="0" dirty="0">
                <a:solidFill>
                  <a:prstClr val="white"/>
                </a:solidFill>
                <a:latin typeface="Calibri"/>
              </a:rPr>
              <a:t>SISTEMA DE AVIACIÓN CIVIL</a:t>
            </a:r>
          </a:p>
        </p:txBody>
      </p:sp>
      <p:sp>
        <p:nvSpPr>
          <p:cNvPr id="26" name="Rounded Rectangle 25"/>
          <p:cNvSpPr/>
          <p:nvPr/>
        </p:nvSpPr>
        <p:spPr>
          <a:xfrm>
            <a:off x="5288954" y="5264120"/>
            <a:ext cx="1331850" cy="899225"/>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12700" cap="flat" cmpd="sng" algn="ctr">
            <a:solidFill>
              <a:schemeClr val="accent2">
                <a:lumMod val="75000"/>
              </a:schemeClr>
            </a:solidFill>
            <a:prstDash val="solid"/>
          </a:ln>
          <a:effectLst/>
        </p:spPr>
        <p:txBody>
          <a:bodyPr rtlCol="0" anchor="ctr"/>
          <a:lstStyle/>
          <a:p>
            <a:pPr algn="ctr" defTabSz="914400">
              <a:defRPr/>
            </a:pPr>
            <a:r>
              <a:rPr lang="es-PE" sz="1200" b="1" kern="0" dirty="0">
                <a:solidFill>
                  <a:prstClr val="white"/>
                </a:solidFill>
                <a:latin typeface="Calibri"/>
              </a:rPr>
              <a:t>8</a:t>
            </a:r>
          </a:p>
          <a:p>
            <a:pPr algn="ctr" defTabSz="914400">
              <a:defRPr/>
            </a:pPr>
            <a:endParaRPr lang="es-PE" sz="1200" b="1" kern="0" dirty="0">
              <a:solidFill>
                <a:prstClr val="white"/>
              </a:solidFill>
              <a:latin typeface="Calibri"/>
            </a:endParaRPr>
          </a:p>
          <a:p>
            <a:pPr algn="ctr" defTabSz="914400">
              <a:defRPr/>
            </a:pPr>
            <a:r>
              <a:rPr lang="es-PE" sz="1200" b="1" kern="0" dirty="0">
                <a:solidFill>
                  <a:prstClr val="white"/>
                </a:solidFill>
                <a:latin typeface="Calibri"/>
              </a:rPr>
              <a:t>RESOLUCIÓN DE PROBLEMAS</a:t>
            </a:r>
          </a:p>
        </p:txBody>
      </p:sp>
      <p:sp>
        <p:nvSpPr>
          <p:cNvPr id="2" name="Title 1"/>
          <p:cNvSpPr>
            <a:spLocks noGrp="1"/>
          </p:cNvSpPr>
          <p:nvPr>
            <p:ph type="title"/>
          </p:nvPr>
        </p:nvSpPr>
        <p:spPr/>
        <p:txBody>
          <a:bodyPr>
            <a:normAutofit/>
          </a:bodyPr>
          <a:lstStyle/>
          <a:p>
            <a:r>
              <a:rPr lang="es-PE" sz="3200" dirty="0"/>
              <a:t>Anexo 19 – Capítulo </a:t>
            </a:r>
            <a:r>
              <a:rPr lang="es-PE" sz="3200" dirty="0" smtClean="0"/>
              <a:t>3</a:t>
            </a:r>
            <a:endParaRPr lang="es-PE" sz="3200" dirty="0"/>
          </a:p>
        </p:txBody>
      </p:sp>
    </p:spTree>
    <p:extLst>
      <p:ext uri="{BB962C8B-B14F-4D97-AF65-F5344CB8AC3E}">
        <p14:creationId xmlns:p14="http://schemas.microsoft.com/office/powerpoint/2010/main" val="326887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676773" y="1274202"/>
            <a:ext cx="5611732" cy="3570208"/>
          </a:xfrm>
          <a:prstGeom prst="rect">
            <a:avLst/>
          </a:prstGeom>
          <a:noFill/>
        </p:spPr>
        <p:txBody>
          <a:bodyPr wrap="square" rtlCol="0">
            <a:spAutoFit/>
          </a:bodyPr>
          <a:lstStyle/>
          <a:p>
            <a:pPr algn="just">
              <a:spcBef>
                <a:spcPts val="600"/>
              </a:spcBef>
              <a:spcAft>
                <a:spcPts val="600"/>
              </a:spcAft>
            </a:pPr>
            <a:r>
              <a:rPr lang="es-PE" sz="2400" b="1" dirty="0">
                <a:latin typeface="+mj-lt"/>
              </a:rPr>
              <a:t>3.1 Programa estatal de seguridad operacional (SSP)</a:t>
            </a:r>
          </a:p>
          <a:p>
            <a:pPr algn="just">
              <a:spcBef>
                <a:spcPts val="600"/>
              </a:spcBef>
              <a:spcAft>
                <a:spcPts val="600"/>
              </a:spcAft>
            </a:pPr>
            <a:r>
              <a:rPr lang="es-PE" sz="2400" dirty="0">
                <a:latin typeface="+mj-lt"/>
              </a:rPr>
              <a:t>Los </a:t>
            </a:r>
            <a:r>
              <a:rPr lang="es-PE" sz="2400" b="1" u="sng" dirty="0">
                <a:latin typeface="+mj-lt"/>
              </a:rPr>
              <a:t>Estados</a:t>
            </a:r>
            <a:r>
              <a:rPr lang="es-PE" sz="2400" dirty="0">
                <a:latin typeface="+mj-lt"/>
              </a:rPr>
              <a:t> </a:t>
            </a:r>
            <a:r>
              <a:rPr lang="es-PE" sz="2400" b="1" dirty="0">
                <a:solidFill>
                  <a:srgbClr val="C00000"/>
                </a:solidFill>
                <a:latin typeface="+mj-lt"/>
              </a:rPr>
              <a:t>establecerán y mantendrán</a:t>
            </a:r>
            <a:r>
              <a:rPr lang="es-PE" sz="2400" b="1" dirty="0">
                <a:solidFill>
                  <a:schemeClr val="tx1">
                    <a:lumMod val="75000"/>
                    <a:lumOff val="25000"/>
                  </a:schemeClr>
                </a:solidFill>
                <a:latin typeface="+mj-lt"/>
              </a:rPr>
              <a:t> </a:t>
            </a:r>
            <a:r>
              <a:rPr lang="es-PE" sz="2400" dirty="0">
                <a:latin typeface="+mj-lt"/>
              </a:rPr>
              <a:t>un SSP que se ajuste a la</a:t>
            </a:r>
            <a:r>
              <a:rPr lang="es-PE" sz="2400" dirty="0">
                <a:solidFill>
                  <a:schemeClr val="tx1">
                    <a:lumMod val="75000"/>
                    <a:lumOff val="25000"/>
                  </a:schemeClr>
                </a:solidFill>
                <a:latin typeface="+mj-lt"/>
              </a:rPr>
              <a:t> </a:t>
            </a:r>
            <a:r>
              <a:rPr lang="es-PE" sz="2400" b="1" dirty="0">
                <a:solidFill>
                  <a:srgbClr val="C00000"/>
                </a:solidFill>
                <a:latin typeface="+mj-lt"/>
              </a:rPr>
              <a:t>dimensión y complejidad </a:t>
            </a:r>
            <a:r>
              <a:rPr lang="es-PE" sz="2400" dirty="0">
                <a:latin typeface="+mj-lt"/>
              </a:rPr>
              <a:t>del sistema de aviación civil del Estado, pero pueden delegar las funciones y actividades relacionadas con la gestión de la seguridad operacional a otro Estado, RSOO o RAIO.</a:t>
            </a:r>
          </a:p>
        </p:txBody>
      </p:sp>
      <p:sp>
        <p:nvSpPr>
          <p:cNvPr id="2" name="Title 1"/>
          <p:cNvSpPr>
            <a:spLocks noGrp="1"/>
          </p:cNvSpPr>
          <p:nvPr>
            <p:ph type="title"/>
          </p:nvPr>
        </p:nvSpPr>
        <p:spPr/>
        <p:txBody>
          <a:bodyPr>
            <a:normAutofit/>
          </a:bodyPr>
          <a:lstStyle/>
          <a:p>
            <a:r>
              <a:rPr lang="es-PE" sz="3200" dirty="0"/>
              <a:t>Anexo 19 – Capítulo </a:t>
            </a:r>
            <a:r>
              <a:rPr lang="es-PE" sz="3200" dirty="0" smtClean="0"/>
              <a:t>3</a:t>
            </a:r>
            <a:endParaRPr lang="es-PE" sz="3200" dirty="0"/>
          </a:p>
        </p:txBody>
      </p:sp>
      <p:pic>
        <p:nvPicPr>
          <p:cNvPr id="13"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753" r="10753"/>
          <a:stretch>
            <a:fillRect/>
          </a:stretch>
        </p:blipFill>
        <p:spPr>
          <a:xfrm>
            <a:off x="6935788" y="722313"/>
            <a:ext cx="4583112" cy="5838825"/>
          </a:xfrm>
        </p:spPr>
      </p:pic>
    </p:spTree>
    <p:extLst>
      <p:ext uri="{BB962C8B-B14F-4D97-AF65-F5344CB8AC3E}">
        <p14:creationId xmlns:p14="http://schemas.microsoft.com/office/powerpoint/2010/main" val="2930134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9"/>
          <p:cNvSpPr txBox="1">
            <a:spLocks/>
          </p:cNvSpPr>
          <p:nvPr/>
        </p:nvSpPr>
        <p:spPr>
          <a:xfrm>
            <a:off x="700343" y="1182174"/>
            <a:ext cx="5203152" cy="5377543"/>
          </a:xfrm>
          <a:prstGeom prst="rect">
            <a:avLst/>
          </a:prstGeom>
        </p:spPr>
        <p:txBody>
          <a:bodyPr vert="horz" lIns="91440" tIns="45720" rIns="91440" bIns="45720" rtlCol="0">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defRPr/>
            </a:pPr>
            <a:r>
              <a:rPr lang="es-PE" sz="2400" b="1" dirty="0">
                <a:latin typeface="+mj-lt"/>
              </a:rPr>
              <a:t>Sistema de gestión de la seguridad operacional (SMS)</a:t>
            </a:r>
          </a:p>
          <a:p>
            <a:pPr algn="just">
              <a:defRPr/>
            </a:pPr>
            <a:r>
              <a:rPr lang="es-PE" sz="2400" dirty="0">
                <a:latin typeface="+mj-lt"/>
              </a:rPr>
              <a:t>Nota 1. — En el Manual de gestión de la seguridad operacional (SMS) (Doc. 9859) figura orientación sobre la implantación de un SMS.</a:t>
            </a:r>
          </a:p>
          <a:p>
            <a:pPr algn="just">
              <a:defRPr/>
            </a:pPr>
            <a:r>
              <a:rPr lang="es-PE" sz="2400" dirty="0">
                <a:latin typeface="+mj-lt"/>
              </a:rPr>
              <a:t>Nota 2.— Una organización puede optar por ampliar un SMS para que abarque múltiples actividades de proveedores de servicios.</a:t>
            </a:r>
          </a:p>
        </p:txBody>
      </p:sp>
      <p:sp>
        <p:nvSpPr>
          <p:cNvPr id="2" name="Title 1"/>
          <p:cNvSpPr>
            <a:spLocks noGrp="1"/>
          </p:cNvSpPr>
          <p:nvPr>
            <p:ph type="title"/>
          </p:nvPr>
        </p:nvSpPr>
        <p:spPr/>
        <p:txBody>
          <a:bodyPr>
            <a:normAutofit/>
          </a:bodyPr>
          <a:lstStyle/>
          <a:p>
            <a:r>
              <a:rPr lang="es-PE" sz="3200" dirty="0"/>
              <a:t>Anexo 19, Capítulo </a:t>
            </a:r>
            <a:r>
              <a:rPr lang="es-PE" sz="3200" dirty="0" smtClean="0"/>
              <a:t>4</a:t>
            </a:r>
            <a:endParaRPr lang="es-PE" sz="3200" dirty="0"/>
          </a:p>
        </p:txBody>
      </p:sp>
      <p:pic>
        <p:nvPicPr>
          <p:cNvPr id="13" name="Picture Placeholder 9"/>
          <p:cNvPicPr>
            <a:picLocks noGrp="1" noChangeAspect="1"/>
          </p:cNvPicPr>
          <p:nvPr>
            <p:ph type="media" sz="quarter" idx="12"/>
          </p:nvPr>
        </p:nvPicPr>
        <p:blipFill rotWithShape="1">
          <a:blip r:embed="rId3" cstate="print">
            <a:extLst>
              <a:ext uri="{28A0092B-C50C-407E-A947-70E740481C1C}">
                <a14:useLocalDpi xmlns:a14="http://schemas.microsoft.com/office/drawing/2010/main" val="0"/>
              </a:ext>
            </a:extLst>
          </a:blip>
          <a:srcRect t="-204" r="166"/>
          <a:stretch/>
        </p:blipFill>
        <p:spPr>
          <a:xfrm>
            <a:off x="6572345" y="611026"/>
            <a:ext cx="5062347" cy="5772472"/>
          </a:xfrm>
          <a:prstGeom prst="rect">
            <a:avLst/>
          </a:prstGeom>
          <a:ln>
            <a:solidFill>
              <a:srgbClr val="FFFFFF"/>
            </a:solidFill>
          </a:ln>
        </p:spPr>
      </p:pic>
    </p:spTree>
    <p:extLst>
      <p:ext uri="{BB962C8B-B14F-4D97-AF65-F5344CB8AC3E}">
        <p14:creationId xmlns:p14="http://schemas.microsoft.com/office/powerpoint/2010/main" val="240057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animEffect transition="in" filter="fade">
                                      <p:cBhvr>
                                        <p:cTn id="11" dur="500"/>
                                        <p:tgtEl>
                                          <p:spTgt spid="4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animEffect transition="in" filter="fade">
                                      <p:cBhvr>
                                        <p:cTn id="15"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9"/>
          <p:cNvSpPr txBox="1">
            <a:spLocks/>
          </p:cNvSpPr>
          <p:nvPr/>
        </p:nvSpPr>
        <p:spPr>
          <a:xfrm>
            <a:off x="687508" y="1316600"/>
            <a:ext cx="4766808" cy="5003989"/>
          </a:xfrm>
          <a:prstGeom prst="rect">
            <a:avLst/>
          </a:prstGeom>
        </p:spPr>
        <p:txBody>
          <a:bodyPr vert="horz" lIns="91440" tIns="45720" rIns="91440" bIns="45720" rtlCol="0">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just">
              <a:defRPr/>
            </a:pPr>
            <a:r>
              <a:rPr lang="es-PE" sz="2400" b="1" dirty="0">
                <a:latin typeface="+mj-lt"/>
              </a:rPr>
              <a:t>Aviación general internacional ― aviones</a:t>
            </a:r>
          </a:p>
          <a:p>
            <a:pPr lvl="0" algn="just">
              <a:defRPr/>
            </a:pPr>
            <a:r>
              <a:rPr lang="es-PE" sz="2400" dirty="0">
                <a:latin typeface="+mj-lt"/>
              </a:rPr>
              <a:t>El SMS de un explotador de la aviación general internacional que realice operaciones con aviones grandes o de turborreactor de conformidad con el Anexo 6, Parte II, Sección 3, </a:t>
            </a:r>
            <a:r>
              <a:rPr lang="es-PE" sz="2400" b="1" dirty="0">
                <a:solidFill>
                  <a:srgbClr val="C00000"/>
                </a:solidFill>
                <a:latin typeface="+mj-lt"/>
              </a:rPr>
              <a:t>se ajustará a la dimensión y complejidad </a:t>
            </a:r>
            <a:r>
              <a:rPr lang="es-PE" sz="2400" dirty="0">
                <a:latin typeface="+mj-lt"/>
              </a:rPr>
              <a:t>de la operación y cumplirá los criterios establecidos por el </a:t>
            </a:r>
            <a:r>
              <a:rPr lang="es-PE" sz="2400" b="1" dirty="0">
                <a:solidFill>
                  <a:srgbClr val="C00000"/>
                </a:solidFill>
                <a:latin typeface="+mj-lt"/>
              </a:rPr>
              <a:t>Estado de matrícula.</a:t>
            </a:r>
          </a:p>
        </p:txBody>
      </p:sp>
      <p:sp>
        <p:nvSpPr>
          <p:cNvPr id="2" name="Title 1"/>
          <p:cNvSpPr>
            <a:spLocks noGrp="1"/>
          </p:cNvSpPr>
          <p:nvPr>
            <p:ph type="title"/>
          </p:nvPr>
        </p:nvSpPr>
        <p:spPr/>
        <p:txBody>
          <a:bodyPr>
            <a:normAutofit/>
          </a:bodyPr>
          <a:lstStyle/>
          <a:p>
            <a:r>
              <a:rPr lang="es-PE" sz="3200" dirty="0"/>
              <a:t>Anexo 19, Capítulo </a:t>
            </a:r>
            <a:r>
              <a:rPr lang="es-PE" sz="3200" dirty="0" smtClean="0"/>
              <a:t>4</a:t>
            </a:r>
            <a:endParaRPr lang="es-PE" sz="3200" dirty="0"/>
          </a:p>
        </p:txBody>
      </p:sp>
      <p:pic>
        <p:nvPicPr>
          <p:cNvPr id="1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600" r="14600"/>
          <a:stretch>
            <a:fillRect/>
          </a:stretch>
        </p:blipFill>
        <p:spPr>
          <a:xfrm>
            <a:off x="5967413" y="1555750"/>
            <a:ext cx="5935662" cy="4652963"/>
          </a:xfrm>
        </p:spPr>
      </p:pic>
    </p:spTree>
    <p:extLst>
      <p:ext uri="{BB962C8B-B14F-4D97-AF65-F5344CB8AC3E}">
        <p14:creationId xmlns:p14="http://schemas.microsoft.com/office/powerpoint/2010/main" val="184213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59046EE-F81A-486E-A92C-9E93EBFA8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354" y="1280615"/>
            <a:ext cx="7741920" cy="4354830"/>
          </a:xfrm>
          <a:prstGeom prst="rect">
            <a:avLst/>
          </a:prstGeom>
        </p:spPr>
      </p:pic>
      <p:sp>
        <p:nvSpPr>
          <p:cNvPr id="34" name="Oval 33">
            <a:extLst>
              <a:ext uri="{FF2B5EF4-FFF2-40B4-BE49-F238E27FC236}">
                <a16:creationId xmlns:a16="http://schemas.microsoft.com/office/drawing/2014/main" id="{7E23A8A3-B2AB-4197-9A9C-9943DB877B61}"/>
              </a:ext>
            </a:extLst>
          </p:cNvPr>
          <p:cNvSpPr/>
          <p:nvPr/>
        </p:nvSpPr>
        <p:spPr>
          <a:xfrm>
            <a:off x="751518" y="1435180"/>
            <a:ext cx="523352" cy="5233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s-PE" sz="1800" dirty="0">
              <a:solidFill>
                <a:prstClr val="white"/>
              </a:solidFill>
              <a:latin typeface="+mj-lt"/>
            </a:endParaRPr>
          </a:p>
        </p:txBody>
      </p:sp>
      <p:sp>
        <p:nvSpPr>
          <p:cNvPr id="36" name="Oval 35">
            <a:extLst>
              <a:ext uri="{FF2B5EF4-FFF2-40B4-BE49-F238E27FC236}">
                <a16:creationId xmlns:a16="http://schemas.microsoft.com/office/drawing/2014/main" id="{B408163D-985F-41CF-9356-E2EA68F133F8}"/>
              </a:ext>
            </a:extLst>
          </p:cNvPr>
          <p:cNvSpPr/>
          <p:nvPr/>
        </p:nvSpPr>
        <p:spPr>
          <a:xfrm>
            <a:off x="751514" y="2382370"/>
            <a:ext cx="523352" cy="523355"/>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s-PE" sz="1800" dirty="0">
              <a:solidFill>
                <a:prstClr val="white"/>
              </a:solidFill>
              <a:latin typeface="+mj-lt"/>
            </a:endParaRPr>
          </a:p>
        </p:txBody>
      </p:sp>
      <p:sp>
        <p:nvSpPr>
          <p:cNvPr id="56" name="Rectangle 55">
            <a:extLst>
              <a:ext uri="{FF2B5EF4-FFF2-40B4-BE49-F238E27FC236}">
                <a16:creationId xmlns:a16="http://schemas.microsoft.com/office/drawing/2014/main" id="{95E74066-7238-4B48-9CA4-B3794F3ECC55}"/>
              </a:ext>
            </a:extLst>
          </p:cNvPr>
          <p:cNvSpPr/>
          <p:nvPr/>
        </p:nvSpPr>
        <p:spPr>
          <a:xfrm>
            <a:off x="1433325" y="1339145"/>
            <a:ext cx="4589173" cy="830997"/>
          </a:xfrm>
          <a:prstGeom prst="rect">
            <a:avLst/>
          </a:prstGeom>
        </p:spPr>
        <p:txBody>
          <a:bodyPr wrap="square">
            <a:spAutoFit/>
          </a:bodyPr>
          <a:lstStyle/>
          <a:p>
            <a:pPr lvl="0"/>
            <a:r>
              <a:rPr lang="es-PE" sz="2400" dirty="0">
                <a:latin typeface="+mj-lt"/>
              </a:rPr>
              <a:t>Se establecerá de conformidad con los elementos del Apéndice 2</a:t>
            </a:r>
          </a:p>
        </p:txBody>
      </p:sp>
      <p:sp>
        <p:nvSpPr>
          <p:cNvPr id="58" name="Rectangle 57">
            <a:extLst>
              <a:ext uri="{FF2B5EF4-FFF2-40B4-BE49-F238E27FC236}">
                <a16:creationId xmlns:a16="http://schemas.microsoft.com/office/drawing/2014/main" id="{181FF7D8-3D8A-4E2D-BD36-D5AE1D7AE101}"/>
              </a:ext>
            </a:extLst>
          </p:cNvPr>
          <p:cNvSpPr/>
          <p:nvPr/>
        </p:nvSpPr>
        <p:spPr>
          <a:xfrm>
            <a:off x="1432813" y="2293721"/>
            <a:ext cx="4596779" cy="1569660"/>
          </a:xfrm>
          <a:prstGeom prst="rect">
            <a:avLst/>
          </a:prstGeom>
        </p:spPr>
        <p:txBody>
          <a:bodyPr wrap="square">
            <a:spAutoFit/>
          </a:bodyPr>
          <a:lstStyle/>
          <a:p>
            <a:pPr lvl="0"/>
            <a:r>
              <a:rPr lang="es-PE" sz="2400" dirty="0">
                <a:latin typeface="+mj-lt"/>
              </a:rPr>
              <a:t>Se ajustará a la dimensión del proveedor de servicios y a la complejidad de sus productos o servicios</a:t>
            </a:r>
          </a:p>
        </p:txBody>
      </p:sp>
      <p:sp>
        <p:nvSpPr>
          <p:cNvPr id="73" name="Oval 72">
            <a:extLst>
              <a:ext uri="{FF2B5EF4-FFF2-40B4-BE49-F238E27FC236}">
                <a16:creationId xmlns:a16="http://schemas.microsoft.com/office/drawing/2014/main" id="{B408163D-985F-41CF-9356-E2EA68F133F8}"/>
              </a:ext>
            </a:extLst>
          </p:cNvPr>
          <p:cNvSpPr/>
          <p:nvPr/>
        </p:nvSpPr>
        <p:spPr>
          <a:xfrm>
            <a:off x="744419" y="4094951"/>
            <a:ext cx="523352" cy="523355"/>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s-PE" sz="1800" dirty="0">
              <a:solidFill>
                <a:prstClr val="white"/>
              </a:solidFill>
              <a:latin typeface="+mj-lt"/>
            </a:endParaRPr>
          </a:p>
        </p:txBody>
      </p:sp>
      <p:sp>
        <p:nvSpPr>
          <p:cNvPr id="80" name="Rectangle 79">
            <a:extLst>
              <a:ext uri="{FF2B5EF4-FFF2-40B4-BE49-F238E27FC236}">
                <a16:creationId xmlns:a16="http://schemas.microsoft.com/office/drawing/2014/main" id="{181FF7D8-3D8A-4E2D-BD36-D5AE1D7AE101}"/>
              </a:ext>
            </a:extLst>
          </p:cNvPr>
          <p:cNvSpPr/>
          <p:nvPr/>
        </p:nvSpPr>
        <p:spPr>
          <a:xfrm>
            <a:off x="1425718" y="4006302"/>
            <a:ext cx="4596779" cy="1569660"/>
          </a:xfrm>
          <a:prstGeom prst="rect">
            <a:avLst/>
          </a:prstGeom>
        </p:spPr>
        <p:txBody>
          <a:bodyPr wrap="square">
            <a:spAutoFit/>
          </a:bodyPr>
          <a:lstStyle/>
          <a:p>
            <a:pPr lvl="0"/>
            <a:r>
              <a:rPr lang="es-PE" sz="2400" dirty="0">
                <a:latin typeface="+mj-lt"/>
              </a:rPr>
              <a:t>El Estado se asegurará de que el proveedor de servicios elabore un plan para facilitar la implantación del SMS</a:t>
            </a:r>
          </a:p>
        </p:txBody>
      </p:sp>
      <p:sp>
        <p:nvSpPr>
          <p:cNvPr id="2" name="Title 1"/>
          <p:cNvSpPr>
            <a:spLocks noGrp="1"/>
          </p:cNvSpPr>
          <p:nvPr>
            <p:ph type="title"/>
          </p:nvPr>
        </p:nvSpPr>
        <p:spPr/>
        <p:txBody>
          <a:bodyPr>
            <a:normAutofit/>
          </a:bodyPr>
          <a:lstStyle/>
          <a:p>
            <a:r>
              <a:rPr lang="es-PE" sz="3200" dirty="0"/>
              <a:t>SMS del proveedor de </a:t>
            </a:r>
            <a:r>
              <a:rPr lang="es-PE" sz="3200" dirty="0" smtClean="0"/>
              <a:t>servicios</a:t>
            </a:r>
            <a:endParaRPr lang="es-PE" sz="3200" dirty="0"/>
          </a:p>
        </p:txBody>
      </p:sp>
      <p:grpSp>
        <p:nvGrpSpPr>
          <p:cNvPr id="47" name="Group 1057"/>
          <p:cNvGrpSpPr>
            <a:grpSpLocks noChangeAspect="1"/>
          </p:cNvGrpSpPr>
          <p:nvPr/>
        </p:nvGrpSpPr>
        <p:grpSpPr bwMode="auto">
          <a:xfrm>
            <a:off x="897389" y="1592936"/>
            <a:ext cx="268155" cy="205176"/>
            <a:chOff x="2889" y="1431"/>
            <a:chExt cx="1899" cy="1453"/>
          </a:xfrm>
          <a:solidFill>
            <a:schemeClr val="bg1"/>
          </a:solidFill>
        </p:grpSpPr>
        <p:sp>
          <p:nvSpPr>
            <p:cNvPr id="48" name="Freeform 1059"/>
            <p:cNvSpPr>
              <a:spLocks/>
            </p:cNvSpPr>
            <p:nvPr/>
          </p:nvSpPr>
          <p:spPr bwMode="auto">
            <a:xfrm>
              <a:off x="3111" y="1431"/>
              <a:ext cx="675" cy="1381"/>
            </a:xfrm>
            <a:custGeom>
              <a:avLst/>
              <a:gdLst>
                <a:gd name="T0" fmla="*/ 136 w 1349"/>
                <a:gd name="T1" fmla="*/ 0 h 2762"/>
                <a:gd name="T2" fmla="*/ 136 w 1349"/>
                <a:gd name="T3" fmla="*/ 0 h 2762"/>
                <a:gd name="T4" fmla="*/ 181 w 1349"/>
                <a:gd name="T5" fmla="*/ 0 h 2762"/>
                <a:gd name="T6" fmla="*/ 228 w 1349"/>
                <a:gd name="T7" fmla="*/ 2 h 2762"/>
                <a:gd name="T8" fmla="*/ 279 w 1349"/>
                <a:gd name="T9" fmla="*/ 5 h 2762"/>
                <a:gd name="T10" fmla="*/ 331 w 1349"/>
                <a:gd name="T11" fmla="*/ 9 h 2762"/>
                <a:gd name="T12" fmla="*/ 386 w 1349"/>
                <a:gd name="T13" fmla="*/ 16 h 2762"/>
                <a:gd name="T14" fmla="*/ 443 w 1349"/>
                <a:gd name="T15" fmla="*/ 23 h 2762"/>
                <a:gd name="T16" fmla="*/ 500 w 1349"/>
                <a:gd name="T17" fmla="*/ 33 h 2762"/>
                <a:gd name="T18" fmla="*/ 559 w 1349"/>
                <a:gd name="T19" fmla="*/ 46 h 2762"/>
                <a:gd name="T20" fmla="*/ 619 w 1349"/>
                <a:gd name="T21" fmla="*/ 60 h 2762"/>
                <a:gd name="T22" fmla="*/ 679 w 1349"/>
                <a:gd name="T23" fmla="*/ 77 h 2762"/>
                <a:gd name="T24" fmla="*/ 739 w 1349"/>
                <a:gd name="T25" fmla="*/ 98 h 2762"/>
                <a:gd name="T26" fmla="*/ 800 w 1349"/>
                <a:gd name="T27" fmla="*/ 121 h 2762"/>
                <a:gd name="T28" fmla="*/ 859 w 1349"/>
                <a:gd name="T29" fmla="*/ 146 h 2762"/>
                <a:gd name="T30" fmla="*/ 919 w 1349"/>
                <a:gd name="T31" fmla="*/ 177 h 2762"/>
                <a:gd name="T32" fmla="*/ 976 w 1349"/>
                <a:gd name="T33" fmla="*/ 210 h 2762"/>
                <a:gd name="T34" fmla="*/ 1033 w 1349"/>
                <a:gd name="T35" fmla="*/ 247 h 2762"/>
                <a:gd name="T36" fmla="*/ 1088 w 1349"/>
                <a:gd name="T37" fmla="*/ 287 h 2762"/>
                <a:gd name="T38" fmla="*/ 1142 w 1349"/>
                <a:gd name="T39" fmla="*/ 332 h 2762"/>
                <a:gd name="T40" fmla="*/ 1193 w 1349"/>
                <a:gd name="T41" fmla="*/ 382 h 2762"/>
                <a:gd name="T42" fmla="*/ 1241 w 1349"/>
                <a:gd name="T43" fmla="*/ 436 h 2762"/>
                <a:gd name="T44" fmla="*/ 1288 w 1349"/>
                <a:gd name="T45" fmla="*/ 494 h 2762"/>
                <a:gd name="T46" fmla="*/ 1330 w 1349"/>
                <a:gd name="T47" fmla="*/ 557 h 2762"/>
                <a:gd name="T48" fmla="*/ 1339 w 1349"/>
                <a:gd name="T49" fmla="*/ 579 h 2762"/>
                <a:gd name="T50" fmla="*/ 1346 w 1349"/>
                <a:gd name="T51" fmla="*/ 602 h 2762"/>
                <a:gd name="T52" fmla="*/ 1349 w 1349"/>
                <a:gd name="T53" fmla="*/ 627 h 2762"/>
                <a:gd name="T54" fmla="*/ 1349 w 1349"/>
                <a:gd name="T55" fmla="*/ 2762 h 2762"/>
                <a:gd name="T56" fmla="*/ 1286 w 1349"/>
                <a:gd name="T57" fmla="*/ 2701 h 2762"/>
                <a:gd name="T58" fmla="*/ 1221 w 1349"/>
                <a:gd name="T59" fmla="*/ 2645 h 2762"/>
                <a:gd name="T60" fmla="*/ 1154 w 1349"/>
                <a:gd name="T61" fmla="*/ 2596 h 2762"/>
                <a:gd name="T62" fmla="*/ 1085 w 1349"/>
                <a:gd name="T63" fmla="*/ 2551 h 2762"/>
                <a:gd name="T64" fmla="*/ 1013 w 1349"/>
                <a:gd name="T65" fmla="*/ 2511 h 2762"/>
                <a:gd name="T66" fmla="*/ 942 w 1349"/>
                <a:gd name="T67" fmla="*/ 2476 h 2762"/>
                <a:gd name="T68" fmla="*/ 869 w 1349"/>
                <a:gd name="T69" fmla="*/ 2444 h 2762"/>
                <a:gd name="T70" fmla="*/ 796 w 1349"/>
                <a:gd name="T71" fmla="*/ 2417 h 2762"/>
                <a:gd name="T72" fmla="*/ 724 w 1349"/>
                <a:gd name="T73" fmla="*/ 2394 h 2762"/>
                <a:gd name="T74" fmla="*/ 651 w 1349"/>
                <a:gd name="T75" fmla="*/ 2374 h 2762"/>
                <a:gd name="T76" fmla="*/ 580 w 1349"/>
                <a:gd name="T77" fmla="*/ 2358 h 2762"/>
                <a:gd name="T78" fmla="*/ 509 w 1349"/>
                <a:gd name="T79" fmla="*/ 2344 h 2762"/>
                <a:gd name="T80" fmla="*/ 441 w 1349"/>
                <a:gd name="T81" fmla="*/ 2334 h 2762"/>
                <a:gd name="T82" fmla="*/ 375 w 1349"/>
                <a:gd name="T83" fmla="*/ 2325 h 2762"/>
                <a:gd name="T84" fmla="*/ 311 w 1349"/>
                <a:gd name="T85" fmla="*/ 2319 h 2762"/>
                <a:gd name="T86" fmla="*/ 249 w 1349"/>
                <a:gd name="T87" fmla="*/ 2315 h 2762"/>
                <a:gd name="T88" fmla="*/ 191 w 1349"/>
                <a:gd name="T89" fmla="*/ 2313 h 2762"/>
                <a:gd name="T90" fmla="*/ 136 w 1349"/>
                <a:gd name="T91" fmla="*/ 2312 h 2762"/>
                <a:gd name="T92" fmla="*/ 105 w 1349"/>
                <a:gd name="T93" fmla="*/ 2308 h 2762"/>
                <a:gd name="T94" fmla="*/ 77 w 1349"/>
                <a:gd name="T95" fmla="*/ 2298 h 2762"/>
                <a:gd name="T96" fmla="*/ 52 w 1349"/>
                <a:gd name="T97" fmla="*/ 2282 h 2762"/>
                <a:gd name="T98" fmla="*/ 30 w 1349"/>
                <a:gd name="T99" fmla="*/ 2261 h 2762"/>
                <a:gd name="T100" fmla="*/ 14 w 1349"/>
                <a:gd name="T101" fmla="*/ 2235 h 2762"/>
                <a:gd name="T102" fmla="*/ 5 w 1349"/>
                <a:gd name="T103" fmla="*/ 2208 h 2762"/>
                <a:gd name="T104" fmla="*/ 0 w 1349"/>
                <a:gd name="T105" fmla="*/ 2177 h 2762"/>
                <a:gd name="T106" fmla="*/ 0 w 1349"/>
                <a:gd name="T107" fmla="*/ 136 h 2762"/>
                <a:gd name="T108" fmla="*/ 3 w 1349"/>
                <a:gd name="T109" fmla="*/ 110 h 2762"/>
                <a:gd name="T110" fmla="*/ 10 w 1349"/>
                <a:gd name="T111" fmla="*/ 83 h 2762"/>
                <a:gd name="T112" fmla="*/ 23 w 1349"/>
                <a:gd name="T113" fmla="*/ 60 h 2762"/>
                <a:gd name="T114" fmla="*/ 40 w 1349"/>
                <a:gd name="T115" fmla="*/ 39 h 2762"/>
                <a:gd name="T116" fmla="*/ 61 w 1349"/>
                <a:gd name="T117" fmla="*/ 22 h 2762"/>
                <a:gd name="T118" fmla="*/ 84 w 1349"/>
                <a:gd name="T119" fmla="*/ 10 h 2762"/>
                <a:gd name="T120" fmla="*/ 109 w 1349"/>
                <a:gd name="T121" fmla="*/ 2 h 2762"/>
                <a:gd name="T122" fmla="*/ 136 w 1349"/>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9" h="2762">
                  <a:moveTo>
                    <a:pt x="136" y="0"/>
                  </a:moveTo>
                  <a:lnTo>
                    <a:pt x="136" y="0"/>
                  </a:lnTo>
                  <a:lnTo>
                    <a:pt x="181" y="0"/>
                  </a:lnTo>
                  <a:lnTo>
                    <a:pt x="228" y="2"/>
                  </a:lnTo>
                  <a:lnTo>
                    <a:pt x="279" y="5"/>
                  </a:lnTo>
                  <a:lnTo>
                    <a:pt x="331" y="9"/>
                  </a:lnTo>
                  <a:lnTo>
                    <a:pt x="386" y="16"/>
                  </a:lnTo>
                  <a:lnTo>
                    <a:pt x="443" y="23"/>
                  </a:lnTo>
                  <a:lnTo>
                    <a:pt x="500" y="33"/>
                  </a:lnTo>
                  <a:lnTo>
                    <a:pt x="559" y="46"/>
                  </a:lnTo>
                  <a:lnTo>
                    <a:pt x="619" y="60"/>
                  </a:lnTo>
                  <a:lnTo>
                    <a:pt x="679" y="77"/>
                  </a:lnTo>
                  <a:lnTo>
                    <a:pt x="739" y="98"/>
                  </a:lnTo>
                  <a:lnTo>
                    <a:pt x="800" y="121"/>
                  </a:lnTo>
                  <a:lnTo>
                    <a:pt x="859" y="146"/>
                  </a:lnTo>
                  <a:lnTo>
                    <a:pt x="919" y="177"/>
                  </a:lnTo>
                  <a:lnTo>
                    <a:pt x="976" y="210"/>
                  </a:lnTo>
                  <a:lnTo>
                    <a:pt x="1033" y="247"/>
                  </a:lnTo>
                  <a:lnTo>
                    <a:pt x="1088" y="287"/>
                  </a:lnTo>
                  <a:lnTo>
                    <a:pt x="1142" y="332"/>
                  </a:lnTo>
                  <a:lnTo>
                    <a:pt x="1193" y="382"/>
                  </a:lnTo>
                  <a:lnTo>
                    <a:pt x="1241" y="436"/>
                  </a:lnTo>
                  <a:lnTo>
                    <a:pt x="1288" y="494"/>
                  </a:lnTo>
                  <a:lnTo>
                    <a:pt x="1330" y="557"/>
                  </a:lnTo>
                  <a:lnTo>
                    <a:pt x="1339" y="579"/>
                  </a:lnTo>
                  <a:lnTo>
                    <a:pt x="1346" y="602"/>
                  </a:lnTo>
                  <a:lnTo>
                    <a:pt x="1349" y="627"/>
                  </a:lnTo>
                  <a:lnTo>
                    <a:pt x="1349" y="2762"/>
                  </a:lnTo>
                  <a:lnTo>
                    <a:pt x="1286" y="2701"/>
                  </a:lnTo>
                  <a:lnTo>
                    <a:pt x="1221" y="2645"/>
                  </a:lnTo>
                  <a:lnTo>
                    <a:pt x="1154" y="2596"/>
                  </a:lnTo>
                  <a:lnTo>
                    <a:pt x="1085" y="2551"/>
                  </a:lnTo>
                  <a:lnTo>
                    <a:pt x="1013" y="2511"/>
                  </a:lnTo>
                  <a:lnTo>
                    <a:pt x="942" y="2476"/>
                  </a:lnTo>
                  <a:lnTo>
                    <a:pt x="869" y="2444"/>
                  </a:lnTo>
                  <a:lnTo>
                    <a:pt x="796" y="2417"/>
                  </a:lnTo>
                  <a:lnTo>
                    <a:pt x="724" y="2394"/>
                  </a:lnTo>
                  <a:lnTo>
                    <a:pt x="651" y="2374"/>
                  </a:lnTo>
                  <a:lnTo>
                    <a:pt x="580" y="2358"/>
                  </a:lnTo>
                  <a:lnTo>
                    <a:pt x="509" y="2344"/>
                  </a:lnTo>
                  <a:lnTo>
                    <a:pt x="441" y="2334"/>
                  </a:lnTo>
                  <a:lnTo>
                    <a:pt x="375" y="2325"/>
                  </a:lnTo>
                  <a:lnTo>
                    <a:pt x="311" y="2319"/>
                  </a:lnTo>
                  <a:lnTo>
                    <a:pt x="249" y="2315"/>
                  </a:lnTo>
                  <a:lnTo>
                    <a:pt x="191" y="2313"/>
                  </a:lnTo>
                  <a:lnTo>
                    <a:pt x="136" y="2312"/>
                  </a:lnTo>
                  <a:lnTo>
                    <a:pt x="105" y="2308"/>
                  </a:lnTo>
                  <a:lnTo>
                    <a:pt x="77" y="2298"/>
                  </a:lnTo>
                  <a:lnTo>
                    <a:pt x="52" y="2282"/>
                  </a:lnTo>
                  <a:lnTo>
                    <a:pt x="30" y="2261"/>
                  </a:lnTo>
                  <a:lnTo>
                    <a:pt x="14" y="2235"/>
                  </a:lnTo>
                  <a:lnTo>
                    <a:pt x="5" y="2208"/>
                  </a:lnTo>
                  <a:lnTo>
                    <a:pt x="0" y="2177"/>
                  </a:lnTo>
                  <a:lnTo>
                    <a:pt x="0" y="136"/>
                  </a:lnTo>
                  <a:lnTo>
                    <a:pt x="3" y="110"/>
                  </a:lnTo>
                  <a:lnTo>
                    <a:pt x="10" y="83"/>
                  </a:lnTo>
                  <a:lnTo>
                    <a:pt x="23" y="60"/>
                  </a:lnTo>
                  <a:lnTo>
                    <a:pt x="40" y="39"/>
                  </a:lnTo>
                  <a:lnTo>
                    <a:pt x="61" y="22"/>
                  </a:lnTo>
                  <a:lnTo>
                    <a:pt x="84"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sp>
          <p:nvSpPr>
            <p:cNvPr id="49" name="Freeform 1060"/>
            <p:cNvSpPr>
              <a:spLocks/>
            </p:cNvSpPr>
            <p:nvPr/>
          </p:nvSpPr>
          <p:spPr bwMode="auto">
            <a:xfrm>
              <a:off x="3891" y="1431"/>
              <a:ext cx="674" cy="1381"/>
            </a:xfrm>
            <a:custGeom>
              <a:avLst/>
              <a:gdLst>
                <a:gd name="T0" fmla="*/ 1211 w 1347"/>
                <a:gd name="T1" fmla="*/ 0 h 2762"/>
                <a:gd name="T2" fmla="*/ 1212 w 1347"/>
                <a:gd name="T3" fmla="*/ 0 h 2762"/>
                <a:gd name="T4" fmla="*/ 1239 w 1347"/>
                <a:gd name="T5" fmla="*/ 2 h 2762"/>
                <a:gd name="T6" fmla="*/ 1263 w 1347"/>
                <a:gd name="T7" fmla="*/ 10 h 2762"/>
                <a:gd name="T8" fmla="*/ 1287 w 1347"/>
                <a:gd name="T9" fmla="*/ 22 h 2762"/>
                <a:gd name="T10" fmla="*/ 1307 w 1347"/>
                <a:gd name="T11" fmla="*/ 39 h 2762"/>
                <a:gd name="T12" fmla="*/ 1324 w 1347"/>
                <a:gd name="T13" fmla="*/ 60 h 2762"/>
                <a:gd name="T14" fmla="*/ 1337 w 1347"/>
                <a:gd name="T15" fmla="*/ 83 h 2762"/>
                <a:gd name="T16" fmla="*/ 1345 w 1347"/>
                <a:gd name="T17" fmla="*/ 110 h 2762"/>
                <a:gd name="T18" fmla="*/ 1347 w 1347"/>
                <a:gd name="T19" fmla="*/ 136 h 2762"/>
                <a:gd name="T20" fmla="*/ 1347 w 1347"/>
                <a:gd name="T21" fmla="*/ 2177 h 2762"/>
                <a:gd name="T22" fmla="*/ 1344 w 1347"/>
                <a:gd name="T23" fmla="*/ 2207 h 2762"/>
                <a:gd name="T24" fmla="*/ 1333 w 1347"/>
                <a:gd name="T25" fmla="*/ 2235 h 2762"/>
                <a:gd name="T26" fmla="*/ 1317 w 1347"/>
                <a:gd name="T27" fmla="*/ 2261 h 2762"/>
                <a:gd name="T28" fmla="*/ 1296 w 1347"/>
                <a:gd name="T29" fmla="*/ 2282 h 2762"/>
                <a:gd name="T30" fmla="*/ 1271 w 1347"/>
                <a:gd name="T31" fmla="*/ 2298 h 2762"/>
                <a:gd name="T32" fmla="*/ 1242 w 1347"/>
                <a:gd name="T33" fmla="*/ 2308 h 2762"/>
                <a:gd name="T34" fmla="*/ 1211 w 1347"/>
                <a:gd name="T35" fmla="*/ 2312 h 2762"/>
                <a:gd name="T36" fmla="*/ 1157 w 1347"/>
                <a:gd name="T37" fmla="*/ 2313 h 2762"/>
                <a:gd name="T38" fmla="*/ 1098 w 1347"/>
                <a:gd name="T39" fmla="*/ 2315 h 2762"/>
                <a:gd name="T40" fmla="*/ 1037 w 1347"/>
                <a:gd name="T41" fmla="*/ 2319 h 2762"/>
                <a:gd name="T42" fmla="*/ 972 w 1347"/>
                <a:gd name="T43" fmla="*/ 2325 h 2762"/>
                <a:gd name="T44" fmla="*/ 907 w 1347"/>
                <a:gd name="T45" fmla="*/ 2334 h 2762"/>
                <a:gd name="T46" fmla="*/ 838 w 1347"/>
                <a:gd name="T47" fmla="*/ 2344 h 2762"/>
                <a:gd name="T48" fmla="*/ 767 w 1347"/>
                <a:gd name="T49" fmla="*/ 2358 h 2762"/>
                <a:gd name="T50" fmla="*/ 696 w 1347"/>
                <a:gd name="T51" fmla="*/ 2374 h 2762"/>
                <a:gd name="T52" fmla="*/ 623 w 1347"/>
                <a:gd name="T53" fmla="*/ 2394 h 2762"/>
                <a:gd name="T54" fmla="*/ 551 w 1347"/>
                <a:gd name="T55" fmla="*/ 2417 h 2762"/>
                <a:gd name="T56" fmla="*/ 478 w 1347"/>
                <a:gd name="T57" fmla="*/ 2444 h 2762"/>
                <a:gd name="T58" fmla="*/ 405 w 1347"/>
                <a:gd name="T59" fmla="*/ 2476 h 2762"/>
                <a:gd name="T60" fmla="*/ 334 w 1347"/>
                <a:gd name="T61" fmla="*/ 2510 h 2762"/>
                <a:gd name="T62" fmla="*/ 264 w 1347"/>
                <a:gd name="T63" fmla="*/ 2551 h 2762"/>
                <a:gd name="T64" fmla="*/ 194 w 1347"/>
                <a:gd name="T65" fmla="*/ 2596 h 2762"/>
                <a:gd name="T66" fmla="*/ 126 w 1347"/>
                <a:gd name="T67" fmla="*/ 2645 h 2762"/>
                <a:gd name="T68" fmla="*/ 62 w 1347"/>
                <a:gd name="T69" fmla="*/ 2701 h 2762"/>
                <a:gd name="T70" fmla="*/ 0 w 1347"/>
                <a:gd name="T71" fmla="*/ 2762 h 2762"/>
                <a:gd name="T72" fmla="*/ 0 w 1347"/>
                <a:gd name="T73" fmla="*/ 627 h 2762"/>
                <a:gd name="T74" fmla="*/ 2 w 1347"/>
                <a:gd name="T75" fmla="*/ 602 h 2762"/>
                <a:gd name="T76" fmla="*/ 8 w 1347"/>
                <a:gd name="T77" fmla="*/ 579 h 2762"/>
                <a:gd name="T78" fmla="*/ 18 w 1347"/>
                <a:gd name="T79" fmla="*/ 557 h 2762"/>
                <a:gd name="T80" fmla="*/ 61 w 1347"/>
                <a:gd name="T81" fmla="*/ 494 h 2762"/>
                <a:gd name="T82" fmla="*/ 107 w 1347"/>
                <a:gd name="T83" fmla="*/ 436 h 2762"/>
                <a:gd name="T84" fmla="*/ 155 w 1347"/>
                <a:gd name="T85" fmla="*/ 382 h 2762"/>
                <a:gd name="T86" fmla="*/ 206 w 1347"/>
                <a:gd name="T87" fmla="*/ 332 h 2762"/>
                <a:gd name="T88" fmla="*/ 259 w 1347"/>
                <a:gd name="T89" fmla="*/ 287 h 2762"/>
                <a:gd name="T90" fmla="*/ 314 w 1347"/>
                <a:gd name="T91" fmla="*/ 247 h 2762"/>
                <a:gd name="T92" fmla="*/ 371 w 1347"/>
                <a:gd name="T93" fmla="*/ 210 h 2762"/>
                <a:gd name="T94" fmla="*/ 430 w 1347"/>
                <a:gd name="T95" fmla="*/ 177 h 2762"/>
                <a:gd name="T96" fmla="*/ 488 w 1347"/>
                <a:gd name="T97" fmla="*/ 146 h 2762"/>
                <a:gd name="T98" fmla="*/ 548 w 1347"/>
                <a:gd name="T99" fmla="*/ 121 h 2762"/>
                <a:gd name="T100" fmla="*/ 608 w 1347"/>
                <a:gd name="T101" fmla="*/ 98 h 2762"/>
                <a:gd name="T102" fmla="*/ 669 w 1347"/>
                <a:gd name="T103" fmla="*/ 77 h 2762"/>
                <a:gd name="T104" fmla="*/ 729 w 1347"/>
                <a:gd name="T105" fmla="*/ 60 h 2762"/>
                <a:gd name="T106" fmla="*/ 789 w 1347"/>
                <a:gd name="T107" fmla="*/ 46 h 2762"/>
                <a:gd name="T108" fmla="*/ 848 w 1347"/>
                <a:gd name="T109" fmla="*/ 33 h 2762"/>
                <a:gd name="T110" fmla="*/ 906 w 1347"/>
                <a:gd name="T111" fmla="*/ 23 h 2762"/>
                <a:gd name="T112" fmla="*/ 962 w 1347"/>
                <a:gd name="T113" fmla="*/ 16 h 2762"/>
                <a:gd name="T114" fmla="*/ 1016 w 1347"/>
                <a:gd name="T115" fmla="*/ 9 h 2762"/>
                <a:gd name="T116" fmla="*/ 1069 w 1347"/>
                <a:gd name="T117" fmla="*/ 5 h 2762"/>
                <a:gd name="T118" fmla="*/ 1119 w 1347"/>
                <a:gd name="T119" fmla="*/ 2 h 2762"/>
                <a:gd name="T120" fmla="*/ 1167 w 1347"/>
                <a:gd name="T121" fmla="*/ 0 h 2762"/>
                <a:gd name="T122" fmla="*/ 1211 w 1347"/>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2762">
                  <a:moveTo>
                    <a:pt x="1211" y="0"/>
                  </a:moveTo>
                  <a:lnTo>
                    <a:pt x="1212" y="0"/>
                  </a:lnTo>
                  <a:lnTo>
                    <a:pt x="1239" y="2"/>
                  </a:lnTo>
                  <a:lnTo>
                    <a:pt x="1263" y="10"/>
                  </a:lnTo>
                  <a:lnTo>
                    <a:pt x="1287" y="22"/>
                  </a:lnTo>
                  <a:lnTo>
                    <a:pt x="1307" y="39"/>
                  </a:lnTo>
                  <a:lnTo>
                    <a:pt x="1324" y="60"/>
                  </a:lnTo>
                  <a:lnTo>
                    <a:pt x="1337" y="83"/>
                  </a:lnTo>
                  <a:lnTo>
                    <a:pt x="1345" y="110"/>
                  </a:lnTo>
                  <a:lnTo>
                    <a:pt x="1347" y="136"/>
                  </a:lnTo>
                  <a:lnTo>
                    <a:pt x="1347" y="2177"/>
                  </a:lnTo>
                  <a:lnTo>
                    <a:pt x="1344" y="2207"/>
                  </a:lnTo>
                  <a:lnTo>
                    <a:pt x="1333" y="2235"/>
                  </a:lnTo>
                  <a:lnTo>
                    <a:pt x="1317" y="2261"/>
                  </a:lnTo>
                  <a:lnTo>
                    <a:pt x="1296" y="2282"/>
                  </a:lnTo>
                  <a:lnTo>
                    <a:pt x="1271" y="2298"/>
                  </a:lnTo>
                  <a:lnTo>
                    <a:pt x="1242" y="2308"/>
                  </a:lnTo>
                  <a:lnTo>
                    <a:pt x="1211" y="2312"/>
                  </a:lnTo>
                  <a:lnTo>
                    <a:pt x="1157" y="2313"/>
                  </a:lnTo>
                  <a:lnTo>
                    <a:pt x="1098" y="2315"/>
                  </a:lnTo>
                  <a:lnTo>
                    <a:pt x="1037" y="2319"/>
                  </a:lnTo>
                  <a:lnTo>
                    <a:pt x="972" y="2325"/>
                  </a:lnTo>
                  <a:lnTo>
                    <a:pt x="907" y="2334"/>
                  </a:lnTo>
                  <a:lnTo>
                    <a:pt x="838" y="2344"/>
                  </a:lnTo>
                  <a:lnTo>
                    <a:pt x="767" y="2358"/>
                  </a:lnTo>
                  <a:lnTo>
                    <a:pt x="696" y="2374"/>
                  </a:lnTo>
                  <a:lnTo>
                    <a:pt x="623" y="2394"/>
                  </a:lnTo>
                  <a:lnTo>
                    <a:pt x="551" y="2417"/>
                  </a:lnTo>
                  <a:lnTo>
                    <a:pt x="478" y="2444"/>
                  </a:lnTo>
                  <a:lnTo>
                    <a:pt x="405" y="2476"/>
                  </a:lnTo>
                  <a:lnTo>
                    <a:pt x="334" y="2510"/>
                  </a:lnTo>
                  <a:lnTo>
                    <a:pt x="264" y="2551"/>
                  </a:lnTo>
                  <a:lnTo>
                    <a:pt x="194" y="2596"/>
                  </a:lnTo>
                  <a:lnTo>
                    <a:pt x="126" y="2645"/>
                  </a:lnTo>
                  <a:lnTo>
                    <a:pt x="62" y="2701"/>
                  </a:lnTo>
                  <a:lnTo>
                    <a:pt x="0" y="2762"/>
                  </a:lnTo>
                  <a:lnTo>
                    <a:pt x="0" y="627"/>
                  </a:lnTo>
                  <a:lnTo>
                    <a:pt x="2" y="602"/>
                  </a:lnTo>
                  <a:lnTo>
                    <a:pt x="8" y="579"/>
                  </a:lnTo>
                  <a:lnTo>
                    <a:pt x="18" y="557"/>
                  </a:lnTo>
                  <a:lnTo>
                    <a:pt x="61" y="494"/>
                  </a:lnTo>
                  <a:lnTo>
                    <a:pt x="107" y="436"/>
                  </a:lnTo>
                  <a:lnTo>
                    <a:pt x="155" y="382"/>
                  </a:lnTo>
                  <a:lnTo>
                    <a:pt x="206" y="332"/>
                  </a:lnTo>
                  <a:lnTo>
                    <a:pt x="259" y="287"/>
                  </a:lnTo>
                  <a:lnTo>
                    <a:pt x="314" y="247"/>
                  </a:lnTo>
                  <a:lnTo>
                    <a:pt x="371" y="210"/>
                  </a:lnTo>
                  <a:lnTo>
                    <a:pt x="430" y="177"/>
                  </a:lnTo>
                  <a:lnTo>
                    <a:pt x="488" y="146"/>
                  </a:lnTo>
                  <a:lnTo>
                    <a:pt x="548" y="121"/>
                  </a:lnTo>
                  <a:lnTo>
                    <a:pt x="608" y="98"/>
                  </a:lnTo>
                  <a:lnTo>
                    <a:pt x="669" y="77"/>
                  </a:lnTo>
                  <a:lnTo>
                    <a:pt x="729" y="60"/>
                  </a:lnTo>
                  <a:lnTo>
                    <a:pt x="789" y="46"/>
                  </a:lnTo>
                  <a:lnTo>
                    <a:pt x="848" y="33"/>
                  </a:lnTo>
                  <a:lnTo>
                    <a:pt x="906" y="23"/>
                  </a:lnTo>
                  <a:lnTo>
                    <a:pt x="962" y="16"/>
                  </a:lnTo>
                  <a:lnTo>
                    <a:pt x="1016" y="9"/>
                  </a:lnTo>
                  <a:lnTo>
                    <a:pt x="1069" y="5"/>
                  </a:lnTo>
                  <a:lnTo>
                    <a:pt x="1119" y="2"/>
                  </a:lnTo>
                  <a:lnTo>
                    <a:pt x="1167" y="0"/>
                  </a:lnTo>
                  <a:lnTo>
                    <a:pt x="1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sp>
          <p:nvSpPr>
            <p:cNvPr id="50" name="Freeform 1061"/>
            <p:cNvSpPr>
              <a:spLocks/>
            </p:cNvSpPr>
            <p:nvPr/>
          </p:nvSpPr>
          <p:spPr bwMode="auto">
            <a:xfrm>
              <a:off x="3985" y="1667"/>
              <a:ext cx="803" cy="1217"/>
            </a:xfrm>
            <a:custGeom>
              <a:avLst/>
              <a:gdLst>
                <a:gd name="T0" fmla="*/ 1371 w 1605"/>
                <a:gd name="T1" fmla="*/ 0 h 2434"/>
                <a:gd name="T2" fmla="*/ 1470 w 1605"/>
                <a:gd name="T3" fmla="*/ 0 h 2434"/>
                <a:gd name="T4" fmla="*/ 1501 w 1605"/>
                <a:gd name="T5" fmla="*/ 3 h 2434"/>
                <a:gd name="T6" fmla="*/ 1529 w 1605"/>
                <a:gd name="T7" fmla="*/ 14 h 2434"/>
                <a:gd name="T8" fmla="*/ 1554 w 1605"/>
                <a:gd name="T9" fmla="*/ 30 h 2434"/>
                <a:gd name="T10" fmla="*/ 1576 w 1605"/>
                <a:gd name="T11" fmla="*/ 51 h 2434"/>
                <a:gd name="T12" fmla="*/ 1591 w 1605"/>
                <a:gd name="T13" fmla="*/ 76 h 2434"/>
                <a:gd name="T14" fmla="*/ 1602 w 1605"/>
                <a:gd name="T15" fmla="*/ 104 h 2434"/>
                <a:gd name="T16" fmla="*/ 1605 w 1605"/>
                <a:gd name="T17" fmla="*/ 135 h 2434"/>
                <a:gd name="T18" fmla="*/ 1605 w 1605"/>
                <a:gd name="T19" fmla="*/ 2298 h 2434"/>
                <a:gd name="T20" fmla="*/ 1604 w 1605"/>
                <a:gd name="T21" fmla="*/ 2322 h 2434"/>
                <a:gd name="T22" fmla="*/ 1597 w 1605"/>
                <a:gd name="T23" fmla="*/ 2345 h 2434"/>
                <a:gd name="T24" fmla="*/ 1587 w 1605"/>
                <a:gd name="T25" fmla="*/ 2367 h 2434"/>
                <a:gd name="T26" fmla="*/ 1573 w 1605"/>
                <a:gd name="T27" fmla="*/ 2387 h 2434"/>
                <a:gd name="T28" fmla="*/ 1554 w 1605"/>
                <a:gd name="T29" fmla="*/ 2404 h 2434"/>
                <a:gd name="T30" fmla="*/ 1534 w 1605"/>
                <a:gd name="T31" fmla="*/ 2418 h 2434"/>
                <a:gd name="T32" fmla="*/ 1512 w 1605"/>
                <a:gd name="T33" fmla="*/ 2427 h 2434"/>
                <a:gd name="T34" fmla="*/ 1488 w 1605"/>
                <a:gd name="T35" fmla="*/ 2433 h 2434"/>
                <a:gd name="T36" fmla="*/ 1463 w 1605"/>
                <a:gd name="T37" fmla="*/ 2434 h 2434"/>
                <a:gd name="T38" fmla="*/ 1439 w 1605"/>
                <a:gd name="T39" fmla="*/ 2430 h 2434"/>
                <a:gd name="T40" fmla="*/ 1360 w 1605"/>
                <a:gd name="T41" fmla="*/ 2413 h 2434"/>
                <a:gd name="T42" fmla="*/ 1273 w 1605"/>
                <a:gd name="T43" fmla="*/ 2396 h 2434"/>
                <a:gd name="T44" fmla="*/ 1179 w 1605"/>
                <a:gd name="T45" fmla="*/ 2380 h 2434"/>
                <a:gd name="T46" fmla="*/ 1077 w 1605"/>
                <a:gd name="T47" fmla="*/ 2365 h 2434"/>
                <a:gd name="T48" fmla="*/ 970 w 1605"/>
                <a:gd name="T49" fmla="*/ 2352 h 2434"/>
                <a:gd name="T50" fmla="*/ 858 w 1605"/>
                <a:gd name="T51" fmla="*/ 2343 h 2434"/>
                <a:gd name="T52" fmla="*/ 743 w 1605"/>
                <a:gd name="T53" fmla="*/ 2336 h 2434"/>
                <a:gd name="T54" fmla="*/ 623 w 1605"/>
                <a:gd name="T55" fmla="*/ 2333 h 2434"/>
                <a:gd name="T56" fmla="*/ 501 w 1605"/>
                <a:gd name="T57" fmla="*/ 2336 h 2434"/>
                <a:gd name="T58" fmla="*/ 377 w 1605"/>
                <a:gd name="T59" fmla="*/ 2343 h 2434"/>
                <a:gd name="T60" fmla="*/ 252 w 1605"/>
                <a:gd name="T61" fmla="*/ 2355 h 2434"/>
                <a:gd name="T62" fmla="*/ 126 w 1605"/>
                <a:gd name="T63" fmla="*/ 2375 h 2434"/>
                <a:gd name="T64" fmla="*/ 0 w 1605"/>
                <a:gd name="T65" fmla="*/ 2403 h 2434"/>
                <a:gd name="T66" fmla="*/ 60 w 1605"/>
                <a:gd name="T67" fmla="*/ 2350 h 2434"/>
                <a:gd name="T68" fmla="*/ 124 w 1605"/>
                <a:gd name="T69" fmla="*/ 2302 h 2434"/>
                <a:gd name="T70" fmla="*/ 188 w 1605"/>
                <a:gd name="T71" fmla="*/ 2260 h 2434"/>
                <a:gd name="T72" fmla="*/ 255 w 1605"/>
                <a:gd name="T73" fmla="*/ 2223 h 2434"/>
                <a:gd name="T74" fmla="*/ 323 w 1605"/>
                <a:gd name="T75" fmla="*/ 2190 h 2434"/>
                <a:gd name="T76" fmla="*/ 391 w 1605"/>
                <a:gd name="T77" fmla="*/ 2161 h 2434"/>
                <a:gd name="T78" fmla="*/ 460 w 1605"/>
                <a:gd name="T79" fmla="*/ 2137 h 2434"/>
                <a:gd name="T80" fmla="*/ 530 w 1605"/>
                <a:gd name="T81" fmla="*/ 2116 h 2434"/>
                <a:gd name="T82" fmla="*/ 598 w 1605"/>
                <a:gd name="T83" fmla="*/ 2099 h 2434"/>
                <a:gd name="T84" fmla="*/ 666 w 1605"/>
                <a:gd name="T85" fmla="*/ 2085 h 2434"/>
                <a:gd name="T86" fmla="*/ 731 w 1605"/>
                <a:gd name="T87" fmla="*/ 2074 h 2434"/>
                <a:gd name="T88" fmla="*/ 796 w 1605"/>
                <a:gd name="T89" fmla="*/ 2066 h 2434"/>
                <a:gd name="T90" fmla="*/ 857 w 1605"/>
                <a:gd name="T91" fmla="*/ 2060 h 2434"/>
                <a:gd name="T92" fmla="*/ 917 w 1605"/>
                <a:gd name="T93" fmla="*/ 2055 h 2434"/>
                <a:gd name="T94" fmla="*/ 972 w 1605"/>
                <a:gd name="T95" fmla="*/ 2053 h 2434"/>
                <a:gd name="T96" fmla="*/ 1024 w 1605"/>
                <a:gd name="T97" fmla="*/ 2052 h 2434"/>
                <a:gd name="T98" fmla="*/ 1071 w 1605"/>
                <a:gd name="T99" fmla="*/ 2050 h 2434"/>
                <a:gd name="T100" fmla="*/ 1116 w 1605"/>
                <a:gd name="T101" fmla="*/ 2040 h 2434"/>
                <a:gd name="T102" fmla="*/ 1159 w 1605"/>
                <a:gd name="T103" fmla="*/ 2025 h 2434"/>
                <a:gd name="T104" fmla="*/ 1199 w 1605"/>
                <a:gd name="T105" fmla="*/ 2005 h 2434"/>
                <a:gd name="T106" fmla="*/ 1236 w 1605"/>
                <a:gd name="T107" fmla="*/ 1979 h 2434"/>
                <a:gd name="T108" fmla="*/ 1270 w 1605"/>
                <a:gd name="T109" fmla="*/ 1950 h 2434"/>
                <a:gd name="T110" fmla="*/ 1298 w 1605"/>
                <a:gd name="T111" fmla="*/ 1917 h 2434"/>
                <a:gd name="T112" fmla="*/ 1324 w 1605"/>
                <a:gd name="T113" fmla="*/ 1880 h 2434"/>
                <a:gd name="T114" fmla="*/ 1343 w 1605"/>
                <a:gd name="T115" fmla="*/ 1839 h 2434"/>
                <a:gd name="T116" fmla="*/ 1358 w 1605"/>
                <a:gd name="T117" fmla="*/ 1797 h 2434"/>
                <a:gd name="T118" fmla="*/ 1368 w 1605"/>
                <a:gd name="T119" fmla="*/ 1752 h 2434"/>
                <a:gd name="T120" fmla="*/ 1371 w 1605"/>
                <a:gd name="T121" fmla="*/ 1706 h 2434"/>
                <a:gd name="T122" fmla="*/ 1371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71" y="0"/>
                  </a:moveTo>
                  <a:lnTo>
                    <a:pt x="1470" y="0"/>
                  </a:lnTo>
                  <a:lnTo>
                    <a:pt x="1501" y="3"/>
                  </a:lnTo>
                  <a:lnTo>
                    <a:pt x="1529" y="14"/>
                  </a:lnTo>
                  <a:lnTo>
                    <a:pt x="1554" y="30"/>
                  </a:lnTo>
                  <a:lnTo>
                    <a:pt x="1576" y="51"/>
                  </a:lnTo>
                  <a:lnTo>
                    <a:pt x="1591" y="76"/>
                  </a:lnTo>
                  <a:lnTo>
                    <a:pt x="1602" y="104"/>
                  </a:lnTo>
                  <a:lnTo>
                    <a:pt x="1605" y="135"/>
                  </a:lnTo>
                  <a:lnTo>
                    <a:pt x="1605" y="2298"/>
                  </a:lnTo>
                  <a:lnTo>
                    <a:pt x="1604" y="2322"/>
                  </a:lnTo>
                  <a:lnTo>
                    <a:pt x="1597" y="2345"/>
                  </a:lnTo>
                  <a:lnTo>
                    <a:pt x="1587" y="2367"/>
                  </a:lnTo>
                  <a:lnTo>
                    <a:pt x="1573" y="2387"/>
                  </a:lnTo>
                  <a:lnTo>
                    <a:pt x="1554" y="2404"/>
                  </a:lnTo>
                  <a:lnTo>
                    <a:pt x="1534" y="2418"/>
                  </a:lnTo>
                  <a:lnTo>
                    <a:pt x="1512" y="2427"/>
                  </a:lnTo>
                  <a:lnTo>
                    <a:pt x="1488" y="2433"/>
                  </a:lnTo>
                  <a:lnTo>
                    <a:pt x="1463" y="2434"/>
                  </a:lnTo>
                  <a:lnTo>
                    <a:pt x="1439" y="2430"/>
                  </a:lnTo>
                  <a:lnTo>
                    <a:pt x="1360" y="2413"/>
                  </a:lnTo>
                  <a:lnTo>
                    <a:pt x="1273" y="2396"/>
                  </a:lnTo>
                  <a:lnTo>
                    <a:pt x="1179" y="2380"/>
                  </a:lnTo>
                  <a:lnTo>
                    <a:pt x="1077" y="2365"/>
                  </a:lnTo>
                  <a:lnTo>
                    <a:pt x="970" y="2352"/>
                  </a:lnTo>
                  <a:lnTo>
                    <a:pt x="858" y="2343"/>
                  </a:lnTo>
                  <a:lnTo>
                    <a:pt x="743" y="2336"/>
                  </a:lnTo>
                  <a:lnTo>
                    <a:pt x="623" y="2333"/>
                  </a:lnTo>
                  <a:lnTo>
                    <a:pt x="501" y="2336"/>
                  </a:lnTo>
                  <a:lnTo>
                    <a:pt x="377" y="2343"/>
                  </a:lnTo>
                  <a:lnTo>
                    <a:pt x="252" y="2355"/>
                  </a:lnTo>
                  <a:lnTo>
                    <a:pt x="126" y="2375"/>
                  </a:lnTo>
                  <a:lnTo>
                    <a:pt x="0" y="2403"/>
                  </a:lnTo>
                  <a:lnTo>
                    <a:pt x="60" y="2350"/>
                  </a:lnTo>
                  <a:lnTo>
                    <a:pt x="124" y="2302"/>
                  </a:lnTo>
                  <a:lnTo>
                    <a:pt x="188" y="2260"/>
                  </a:lnTo>
                  <a:lnTo>
                    <a:pt x="255" y="2223"/>
                  </a:lnTo>
                  <a:lnTo>
                    <a:pt x="323" y="2190"/>
                  </a:lnTo>
                  <a:lnTo>
                    <a:pt x="391" y="2161"/>
                  </a:lnTo>
                  <a:lnTo>
                    <a:pt x="460" y="2137"/>
                  </a:lnTo>
                  <a:lnTo>
                    <a:pt x="530" y="2116"/>
                  </a:lnTo>
                  <a:lnTo>
                    <a:pt x="598" y="2099"/>
                  </a:lnTo>
                  <a:lnTo>
                    <a:pt x="666" y="2085"/>
                  </a:lnTo>
                  <a:lnTo>
                    <a:pt x="731" y="2074"/>
                  </a:lnTo>
                  <a:lnTo>
                    <a:pt x="796" y="2066"/>
                  </a:lnTo>
                  <a:lnTo>
                    <a:pt x="857" y="2060"/>
                  </a:lnTo>
                  <a:lnTo>
                    <a:pt x="917" y="2055"/>
                  </a:lnTo>
                  <a:lnTo>
                    <a:pt x="972" y="2053"/>
                  </a:lnTo>
                  <a:lnTo>
                    <a:pt x="1024" y="2052"/>
                  </a:lnTo>
                  <a:lnTo>
                    <a:pt x="1071" y="2050"/>
                  </a:lnTo>
                  <a:lnTo>
                    <a:pt x="1116" y="2040"/>
                  </a:lnTo>
                  <a:lnTo>
                    <a:pt x="1159" y="2025"/>
                  </a:lnTo>
                  <a:lnTo>
                    <a:pt x="1199" y="2005"/>
                  </a:lnTo>
                  <a:lnTo>
                    <a:pt x="1236" y="1979"/>
                  </a:lnTo>
                  <a:lnTo>
                    <a:pt x="1270" y="1950"/>
                  </a:lnTo>
                  <a:lnTo>
                    <a:pt x="1298" y="1917"/>
                  </a:lnTo>
                  <a:lnTo>
                    <a:pt x="1324" y="1880"/>
                  </a:lnTo>
                  <a:lnTo>
                    <a:pt x="1343" y="1839"/>
                  </a:lnTo>
                  <a:lnTo>
                    <a:pt x="1358" y="1797"/>
                  </a:lnTo>
                  <a:lnTo>
                    <a:pt x="1368" y="1752"/>
                  </a:lnTo>
                  <a:lnTo>
                    <a:pt x="1371" y="1706"/>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sp>
          <p:nvSpPr>
            <p:cNvPr id="51" name="Freeform 1062"/>
            <p:cNvSpPr>
              <a:spLocks/>
            </p:cNvSpPr>
            <p:nvPr/>
          </p:nvSpPr>
          <p:spPr bwMode="auto">
            <a:xfrm>
              <a:off x="2889" y="1667"/>
              <a:ext cx="802" cy="1217"/>
            </a:xfrm>
            <a:custGeom>
              <a:avLst/>
              <a:gdLst>
                <a:gd name="T0" fmla="*/ 136 w 1605"/>
                <a:gd name="T1" fmla="*/ 0 h 2434"/>
                <a:gd name="T2" fmla="*/ 234 w 1605"/>
                <a:gd name="T3" fmla="*/ 0 h 2434"/>
                <a:gd name="T4" fmla="*/ 234 w 1605"/>
                <a:gd name="T5" fmla="*/ 1706 h 2434"/>
                <a:gd name="T6" fmla="*/ 237 w 1605"/>
                <a:gd name="T7" fmla="*/ 1752 h 2434"/>
                <a:gd name="T8" fmla="*/ 247 w 1605"/>
                <a:gd name="T9" fmla="*/ 1797 h 2434"/>
                <a:gd name="T10" fmla="*/ 262 w 1605"/>
                <a:gd name="T11" fmla="*/ 1839 h 2434"/>
                <a:gd name="T12" fmla="*/ 281 w 1605"/>
                <a:gd name="T13" fmla="*/ 1880 h 2434"/>
                <a:gd name="T14" fmla="*/ 307 w 1605"/>
                <a:gd name="T15" fmla="*/ 1917 h 2434"/>
                <a:gd name="T16" fmla="*/ 335 w 1605"/>
                <a:gd name="T17" fmla="*/ 1950 h 2434"/>
                <a:gd name="T18" fmla="*/ 369 w 1605"/>
                <a:gd name="T19" fmla="*/ 1979 h 2434"/>
                <a:gd name="T20" fmla="*/ 406 w 1605"/>
                <a:gd name="T21" fmla="*/ 2005 h 2434"/>
                <a:gd name="T22" fmla="*/ 446 w 1605"/>
                <a:gd name="T23" fmla="*/ 2025 h 2434"/>
                <a:gd name="T24" fmla="*/ 489 w 1605"/>
                <a:gd name="T25" fmla="*/ 2040 h 2434"/>
                <a:gd name="T26" fmla="*/ 534 w 1605"/>
                <a:gd name="T27" fmla="*/ 2050 h 2434"/>
                <a:gd name="T28" fmla="*/ 581 w 1605"/>
                <a:gd name="T29" fmla="*/ 2052 h 2434"/>
                <a:gd name="T30" fmla="*/ 633 w 1605"/>
                <a:gd name="T31" fmla="*/ 2053 h 2434"/>
                <a:gd name="T32" fmla="*/ 689 w 1605"/>
                <a:gd name="T33" fmla="*/ 2055 h 2434"/>
                <a:gd name="T34" fmla="*/ 748 w 1605"/>
                <a:gd name="T35" fmla="*/ 2060 h 2434"/>
                <a:gd name="T36" fmla="*/ 810 w 1605"/>
                <a:gd name="T37" fmla="*/ 2066 h 2434"/>
                <a:gd name="T38" fmla="*/ 874 w 1605"/>
                <a:gd name="T39" fmla="*/ 2074 h 2434"/>
                <a:gd name="T40" fmla="*/ 941 w 1605"/>
                <a:gd name="T41" fmla="*/ 2085 h 2434"/>
                <a:gd name="T42" fmla="*/ 1007 w 1605"/>
                <a:gd name="T43" fmla="*/ 2099 h 2434"/>
                <a:gd name="T44" fmla="*/ 1075 w 1605"/>
                <a:gd name="T45" fmla="*/ 2116 h 2434"/>
                <a:gd name="T46" fmla="*/ 1145 w 1605"/>
                <a:gd name="T47" fmla="*/ 2137 h 2434"/>
                <a:gd name="T48" fmla="*/ 1214 w 1605"/>
                <a:gd name="T49" fmla="*/ 2161 h 2434"/>
                <a:gd name="T50" fmla="*/ 1283 w 1605"/>
                <a:gd name="T51" fmla="*/ 2189 h 2434"/>
                <a:gd name="T52" fmla="*/ 1351 w 1605"/>
                <a:gd name="T53" fmla="*/ 2223 h 2434"/>
                <a:gd name="T54" fmla="*/ 1417 w 1605"/>
                <a:gd name="T55" fmla="*/ 2260 h 2434"/>
                <a:gd name="T56" fmla="*/ 1482 w 1605"/>
                <a:gd name="T57" fmla="*/ 2302 h 2434"/>
                <a:gd name="T58" fmla="*/ 1545 w 1605"/>
                <a:gd name="T59" fmla="*/ 2350 h 2434"/>
                <a:gd name="T60" fmla="*/ 1605 w 1605"/>
                <a:gd name="T61" fmla="*/ 2403 h 2434"/>
                <a:gd name="T62" fmla="*/ 1479 w 1605"/>
                <a:gd name="T63" fmla="*/ 2375 h 2434"/>
                <a:gd name="T64" fmla="*/ 1353 w 1605"/>
                <a:gd name="T65" fmla="*/ 2355 h 2434"/>
                <a:gd name="T66" fmla="*/ 1229 w 1605"/>
                <a:gd name="T67" fmla="*/ 2343 h 2434"/>
                <a:gd name="T68" fmla="*/ 1104 w 1605"/>
                <a:gd name="T69" fmla="*/ 2336 h 2434"/>
                <a:gd name="T70" fmla="*/ 982 w 1605"/>
                <a:gd name="T71" fmla="*/ 2333 h 2434"/>
                <a:gd name="T72" fmla="*/ 863 w 1605"/>
                <a:gd name="T73" fmla="*/ 2336 h 2434"/>
                <a:gd name="T74" fmla="*/ 747 w 1605"/>
                <a:gd name="T75" fmla="*/ 2343 h 2434"/>
                <a:gd name="T76" fmla="*/ 635 w 1605"/>
                <a:gd name="T77" fmla="*/ 2352 h 2434"/>
                <a:gd name="T78" fmla="*/ 529 w 1605"/>
                <a:gd name="T79" fmla="*/ 2365 h 2434"/>
                <a:gd name="T80" fmla="*/ 428 w 1605"/>
                <a:gd name="T81" fmla="*/ 2380 h 2434"/>
                <a:gd name="T82" fmla="*/ 333 w 1605"/>
                <a:gd name="T83" fmla="*/ 2396 h 2434"/>
                <a:gd name="T84" fmla="*/ 246 w 1605"/>
                <a:gd name="T85" fmla="*/ 2413 h 2434"/>
                <a:gd name="T86" fmla="*/ 166 w 1605"/>
                <a:gd name="T87" fmla="*/ 2430 h 2434"/>
                <a:gd name="T88" fmla="*/ 142 w 1605"/>
                <a:gd name="T89" fmla="*/ 2434 h 2434"/>
                <a:gd name="T90" fmla="*/ 118 w 1605"/>
                <a:gd name="T91" fmla="*/ 2433 h 2434"/>
                <a:gd name="T92" fmla="*/ 93 w 1605"/>
                <a:gd name="T93" fmla="*/ 2427 h 2434"/>
                <a:gd name="T94" fmla="*/ 71 w 1605"/>
                <a:gd name="T95" fmla="*/ 2418 h 2434"/>
                <a:gd name="T96" fmla="*/ 51 w 1605"/>
                <a:gd name="T97" fmla="*/ 2404 h 2434"/>
                <a:gd name="T98" fmla="*/ 33 w 1605"/>
                <a:gd name="T99" fmla="*/ 2387 h 2434"/>
                <a:gd name="T100" fmla="*/ 20 w 1605"/>
                <a:gd name="T101" fmla="*/ 2367 h 2434"/>
                <a:gd name="T102" fmla="*/ 8 w 1605"/>
                <a:gd name="T103" fmla="*/ 2345 h 2434"/>
                <a:gd name="T104" fmla="*/ 2 w 1605"/>
                <a:gd name="T105" fmla="*/ 2322 h 2434"/>
                <a:gd name="T106" fmla="*/ 0 w 1605"/>
                <a:gd name="T107" fmla="*/ 2298 h 2434"/>
                <a:gd name="T108" fmla="*/ 0 w 1605"/>
                <a:gd name="T109" fmla="*/ 135 h 2434"/>
                <a:gd name="T110" fmla="*/ 3 w 1605"/>
                <a:gd name="T111" fmla="*/ 104 h 2434"/>
                <a:gd name="T112" fmla="*/ 14 w 1605"/>
                <a:gd name="T113" fmla="*/ 76 h 2434"/>
                <a:gd name="T114" fmla="*/ 30 w 1605"/>
                <a:gd name="T115" fmla="*/ 51 h 2434"/>
                <a:gd name="T116" fmla="*/ 51 w 1605"/>
                <a:gd name="T117" fmla="*/ 30 h 2434"/>
                <a:gd name="T118" fmla="*/ 76 w 1605"/>
                <a:gd name="T119" fmla="*/ 14 h 2434"/>
                <a:gd name="T120" fmla="*/ 105 w 1605"/>
                <a:gd name="T121" fmla="*/ 3 h 2434"/>
                <a:gd name="T122" fmla="*/ 136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6" y="0"/>
                  </a:moveTo>
                  <a:lnTo>
                    <a:pt x="234" y="0"/>
                  </a:lnTo>
                  <a:lnTo>
                    <a:pt x="234" y="1706"/>
                  </a:lnTo>
                  <a:lnTo>
                    <a:pt x="237" y="1752"/>
                  </a:lnTo>
                  <a:lnTo>
                    <a:pt x="247" y="1797"/>
                  </a:lnTo>
                  <a:lnTo>
                    <a:pt x="262" y="1839"/>
                  </a:lnTo>
                  <a:lnTo>
                    <a:pt x="281" y="1880"/>
                  </a:lnTo>
                  <a:lnTo>
                    <a:pt x="307" y="1917"/>
                  </a:lnTo>
                  <a:lnTo>
                    <a:pt x="335" y="1950"/>
                  </a:lnTo>
                  <a:lnTo>
                    <a:pt x="369" y="1979"/>
                  </a:lnTo>
                  <a:lnTo>
                    <a:pt x="406" y="2005"/>
                  </a:lnTo>
                  <a:lnTo>
                    <a:pt x="446" y="2025"/>
                  </a:lnTo>
                  <a:lnTo>
                    <a:pt x="489" y="2040"/>
                  </a:lnTo>
                  <a:lnTo>
                    <a:pt x="534" y="2050"/>
                  </a:lnTo>
                  <a:lnTo>
                    <a:pt x="581" y="2052"/>
                  </a:lnTo>
                  <a:lnTo>
                    <a:pt x="633" y="2053"/>
                  </a:lnTo>
                  <a:lnTo>
                    <a:pt x="689" y="2055"/>
                  </a:lnTo>
                  <a:lnTo>
                    <a:pt x="748" y="2060"/>
                  </a:lnTo>
                  <a:lnTo>
                    <a:pt x="810" y="2066"/>
                  </a:lnTo>
                  <a:lnTo>
                    <a:pt x="874" y="2074"/>
                  </a:lnTo>
                  <a:lnTo>
                    <a:pt x="941" y="2085"/>
                  </a:lnTo>
                  <a:lnTo>
                    <a:pt x="1007" y="2099"/>
                  </a:lnTo>
                  <a:lnTo>
                    <a:pt x="1075" y="2116"/>
                  </a:lnTo>
                  <a:lnTo>
                    <a:pt x="1145" y="2137"/>
                  </a:lnTo>
                  <a:lnTo>
                    <a:pt x="1214" y="2161"/>
                  </a:lnTo>
                  <a:lnTo>
                    <a:pt x="1283" y="2189"/>
                  </a:lnTo>
                  <a:lnTo>
                    <a:pt x="1351" y="2223"/>
                  </a:lnTo>
                  <a:lnTo>
                    <a:pt x="1417" y="2260"/>
                  </a:lnTo>
                  <a:lnTo>
                    <a:pt x="1482" y="2302"/>
                  </a:lnTo>
                  <a:lnTo>
                    <a:pt x="1545" y="2350"/>
                  </a:lnTo>
                  <a:lnTo>
                    <a:pt x="1605" y="2403"/>
                  </a:lnTo>
                  <a:lnTo>
                    <a:pt x="1479" y="2375"/>
                  </a:lnTo>
                  <a:lnTo>
                    <a:pt x="1353" y="2355"/>
                  </a:lnTo>
                  <a:lnTo>
                    <a:pt x="1229" y="2343"/>
                  </a:lnTo>
                  <a:lnTo>
                    <a:pt x="1104" y="2336"/>
                  </a:lnTo>
                  <a:lnTo>
                    <a:pt x="982" y="2333"/>
                  </a:lnTo>
                  <a:lnTo>
                    <a:pt x="863" y="2336"/>
                  </a:lnTo>
                  <a:lnTo>
                    <a:pt x="747" y="2343"/>
                  </a:lnTo>
                  <a:lnTo>
                    <a:pt x="635" y="2352"/>
                  </a:lnTo>
                  <a:lnTo>
                    <a:pt x="529" y="2365"/>
                  </a:lnTo>
                  <a:lnTo>
                    <a:pt x="428" y="2380"/>
                  </a:lnTo>
                  <a:lnTo>
                    <a:pt x="333" y="2396"/>
                  </a:lnTo>
                  <a:lnTo>
                    <a:pt x="246" y="2413"/>
                  </a:lnTo>
                  <a:lnTo>
                    <a:pt x="166" y="2430"/>
                  </a:lnTo>
                  <a:lnTo>
                    <a:pt x="142" y="2434"/>
                  </a:lnTo>
                  <a:lnTo>
                    <a:pt x="118" y="2433"/>
                  </a:lnTo>
                  <a:lnTo>
                    <a:pt x="93" y="2427"/>
                  </a:lnTo>
                  <a:lnTo>
                    <a:pt x="71" y="2418"/>
                  </a:lnTo>
                  <a:lnTo>
                    <a:pt x="51" y="2404"/>
                  </a:lnTo>
                  <a:lnTo>
                    <a:pt x="33" y="2387"/>
                  </a:lnTo>
                  <a:lnTo>
                    <a:pt x="20" y="2367"/>
                  </a:lnTo>
                  <a:lnTo>
                    <a:pt x="8" y="2345"/>
                  </a:lnTo>
                  <a:lnTo>
                    <a:pt x="2" y="2322"/>
                  </a:lnTo>
                  <a:lnTo>
                    <a:pt x="0" y="2298"/>
                  </a:lnTo>
                  <a:lnTo>
                    <a:pt x="0" y="135"/>
                  </a:lnTo>
                  <a:lnTo>
                    <a:pt x="3" y="104"/>
                  </a:lnTo>
                  <a:lnTo>
                    <a:pt x="14" y="76"/>
                  </a:lnTo>
                  <a:lnTo>
                    <a:pt x="30" y="51"/>
                  </a:lnTo>
                  <a:lnTo>
                    <a:pt x="51" y="30"/>
                  </a:lnTo>
                  <a:lnTo>
                    <a:pt x="76" y="14"/>
                  </a:lnTo>
                  <a:lnTo>
                    <a:pt x="105" y="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grpSp>
      <p:grpSp>
        <p:nvGrpSpPr>
          <p:cNvPr id="52" name="Group 477"/>
          <p:cNvGrpSpPr>
            <a:grpSpLocks noChangeAspect="1"/>
          </p:cNvGrpSpPr>
          <p:nvPr/>
        </p:nvGrpSpPr>
        <p:grpSpPr bwMode="auto">
          <a:xfrm>
            <a:off x="884182" y="4218386"/>
            <a:ext cx="224667" cy="276482"/>
            <a:chOff x="1472" y="1404"/>
            <a:chExt cx="1678" cy="2065"/>
          </a:xfrm>
          <a:solidFill>
            <a:schemeClr val="bg1"/>
          </a:solidFill>
        </p:grpSpPr>
        <p:sp>
          <p:nvSpPr>
            <p:cNvPr id="53" name="Freeform 479"/>
            <p:cNvSpPr>
              <a:spLocks noEditPoints="1"/>
            </p:cNvSpPr>
            <p:nvPr/>
          </p:nvSpPr>
          <p:spPr bwMode="auto">
            <a:xfrm>
              <a:off x="1472" y="1404"/>
              <a:ext cx="1678" cy="2065"/>
            </a:xfrm>
            <a:custGeom>
              <a:avLst/>
              <a:gdLst>
                <a:gd name="T0" fmla="*/ 286 w 3355"/>
                <a:gd name="T1" fmla="*/ 1214 h 4129"/>
                <a:gd name="T2" fmla="*/ 276 w 3355"/>
                <a:gd name="T3" fmla="*/ 3809 h 4129"/>
                <a:gd name="T4" fmla="*/ 341 w 3355"/>
                <a:gd name="T5" fmla="*/ 3857 h 4129"/>
                <a:gd name="T6" fmla="*/ 2156 w 3355"/>
                <a:gd name="T7" fmla="*/ 3828 h 4129"/>
                <a:gd name="T8" fmla="*/ 2166 w 3355"/>
                <a:gd name="T9" fmla="*/ 1233 h 4129"/>
                <a:gd name="T10" fmla="*/ 2101 w 3355"/>
                <a:gd name="T11" fmla="*/ 1186 h 4129"/>
                <a:gd name="T12" fmla="*/ 756 w 3355"/>
                <a:gd name="T13" fmla="*/ 741 h 4129"/>
                <a:gd name="T14" fmla="*/ 729 w 3355"/>
                <a:gd name="T15" fmla="*/ 913 h 4129"/>
                <a:gd name="T16" fmla="*/ 2245 w 3355"/>
                <a:gd name="T17" fmla="*/ 946 h 4129"/>
                <a:gd name="T18" fmla="*/ 2387 w 3355"/>
                <a:gd name="T19" fmla="*/ 1069 h 4129"/>
                <a:gd name="T20" fmla="*/ 2442 w 3355"/>
                <a:gd name="T21" fmla="*/ 1255 h 4129"/>
                <a:gd name="T22" fmla="*/ 2597 w 3355"/>
                <a:gd name="T23" fmla="*/ 3386 h 4129"/>
                <a:gd name="T24" fmla="*/ 2626 w 3355"/>
                <a:gd name="T25" fmla="*/ 798 h 4129"/>
                <a:gd name="T26" fmla="*/ 2579 w 3355"/>
                <a:gd name="T27" fmla="*/ 733 h 4129"/>
                <a:gd name="T28" fmla="*/ 1233 w 3355"/>
                <a:gd name="T29" fmla="*/ 276 h 4129"/>
                <a:gd name="T30" fmla="*/ 1186 w 3355"/>
                <a:gd name="T31" fmla="*/ 341 h 4129"/>
                <a:gd name="T32" fmla="*/ 2656 w 3355"/>
                <a:gd name="T33" fmla="*/ 471 h 4129"/>
                <a:gd name="T34" fmla="*/ 2815 w 3355"/>
                <a:gd name="T35" fmla="*/ 574 h 4129"/>
                <a:gd name="T36" fmla="*/ 2895 w 3355"/>
                <a:gd name="T37" fmla="*/ 748 h 4129"/>
                <a:gd name="T38" fmla="*/ 3037 w 3355"/>
                <a:gd name="T39" fmla="*/ 2939 h 4129"/>
                <a:gd name="T40" fmla="*/ 3083 w 3355"/>
                <a:gd name="T41" fmla="*/ 2874 h 4129"/>
                <a:gd name="T42" fmla="*/ 3056 w 3355"/>
                <a:gd name="T43" fmla="*/ 284 h 4129"/>
                <a:gd name="T44" fmla="*/ 1255 w 3355"/>
                <a:gd name="T45" fmla="*/ 0 h 4129"/>
                <a:gd name="T46" fmla="*/ 3158 w 3355"/>
                <a:gd name="T47" fmla="*/ 31 h 4129"/>
                <a:gd name="T48" fmla="*/ 3300 w 3355"/>
                <a:gd name="T49" fmla="*/ 155 h 4129"/>
                <a:gd name="T50" fmla="*/ 3355 w 3355"/>
                <a:gd name="T51" fmla="*/ 341 h 4129"/>
                <a:gd name="T52" fmla="*/ 3324 w 3355"/>
                <a:gd name="T53" fmla="*/ 3017 h 4129"/>
                <a:gd name="T54" fmla="*/ 3200 w 3355"/>
                <a:gd name="T55" fmla="*/ 3160 h 4129"/>
                <a:gd name="T56" fmla="*/ 3014 w 3355"/>
                <a:gd name="T57" fmla="*/ 3215 h 4129"/>
                <a:gd name="T58" fmla="*/ 2884 w 3355"/>
                <a:gd name="T59" fmla="*/ 3429 h 4129"/>
                <a:gd name="T60" fmla="*/ 2781 w 3355"/>
                <a:gd name="T61" fmla="*/ 3588 h 4129"/>
                <a:gd name="T62" fmla="*/ 2608 w 3355"/>
                <a:gd name="T63" fmla="*/ 3668 h 4129"/>
                <a:gd name="T64" fmla="*/ 2438 w 3355"/>
                <a:gd name="T65" fmla="*/ 3838 h 4129"/>
                <a:gd name="T66" fmla="*/ 2358 w 3355"/>
                <a:gd name="T67" fmla="*/ 4011 h 4129"/>
                <a:gd name="T68" fmla="*/ 2198 w 3355"/>
                <a:gd name="T69" fmla="*/ 4114 h 4129"/>
                <a:gd name="T70" fmla="*/ 291 w 3355"/>
                <a:gd name="T71" fmla="*/ 4125 h 4129"/>
                <a:gd name="T72" fmla="*/ 118 w 3355"/>
                <a:gd name="T73" fmla="*/ 4045 h 4129"/>
                <a:gd name="T74" fmla="*/ 15 w 3355"/>
                <a:gd name="T75" fmla="*/ 3885 h 4129"/>
                <a:gd name="T76" fmla="*/ 4 w 3355"/>
                <a:gd name="T77" fmla="*/ 1204 h 4129"/>
                <a:gd name="T78" fmla="*/ 84 w 3355"/>
                <a:gd name="T79" fmla="*/ 1031 h 4129"/>
                <a:gd name="T80" fmla="*/ 242 w 3355"/>
                <a:gd name="T81" fmla="*/ 928 h 4129"/>
                <a:gd name="T82" fmla="*/ 457 w 3355"/>
                <a:gd name="T83" fmla="*/ 798 h 4129"/>
                <a:gd name="T84" fmla="*/ 512 w 3355"/>
                <a:gd name="T85" fmla="*/ 612 h 4129"/>
                <a:gd name="T86" fmla="*/ 654 w 3355"/>
                <a:gd name="T87" fmla="*/ 488 h 4129"/>
                <a:gd name="T88" fmla="*/ 913 w 3355"/>
                <a:gd name="T89" fmla="*/ 456 h 4129"/>
                <a:gd name="T90" fmla="*/ 946 w 3355"/>
                <a:gd name="T91" fmla="*/ 197 h 4129"/>
                <a:gd name="T92" fmla="*/ 1069 w 3355"/>
                <a:gd name="T93" fmla="*/ 55 h 4129"/>
                <a:gd name="T94" fmla="*/ 1255 w 3355"/>
                <a:gd name="T95" fmla="*/ 0 h 4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55" h="4129">
                  <a:moveTo>
                    <a:pt x="341" y="1186"/>
                  </a:moveTo>
                  <a:lnTo>
                    <a:pt x="320" y="1189"/>
                  </a:lnTo>
                  <a:lnTo>
                    <a:pt x="300" y="1199"/>
                  </a:lnTo>
                  <a:lnTo>
                    <a:pt x="286" y="1214"/>
                  </a:lnTo>
                  <a:lnTo>
                    <a:pt x="276" y="1233"/>
                  </a:lnTo>
                  <a:lnTo>
                    <a:pt x="272" y="1255"/>
                  </a:lnTo>
                  <a:lnTo>
                    <a:pt x="272" y="3788"/>
                  </a:lnTo>
                  <a:lnTo>
                    <a:pt x="276" y="3809"/>
                  </a:lnTo>
                  <a:lnTo>
                    <a:pt x="286" y="3828"/>
                  </a:lnTo>
                  <a:lnTo>
                    <a:pt x="300" y="3843"/>
                  </a:lnTo>
                  <a:lnTo>
                    <a:pt x="320" y="3853"/>
                  </a:lnTo>
                  <a:lnTo>
                    <a:pt x="341" y="3857"/>
                  </a:lnTo>
                  <a:lnTo>
                    <a:pt x="2101" y="3857"/>
                  </a:lnTo>
                  <a:lnTo>
                    <a:pt x="2122" y="3853"/>
                  </a:lnTo>
                  <a:lnTo>
                    <a:pt x="2141" y="3843"/>
                  </a:lnTo>
                  <a:lnTo>
                    <a:pt x="2156" y="3828"/>
                  </a:lnTo>
                  <a:lnTo>
                    <a:pt x="2166" y="3809"/>
                  </a:lnTo>
                  <a:lnTo>
                    <a:pt x="2170" y="3788"/>
                  </a:lnTo>
                  <a:lnTo>
                    <a:pt x="2170" y="1255"/>
                  </a:lnTo>
                  <a:lnTo>
                    <a:pt x="2166" y="1233"/>
                  </a:lnTo>
                  <a:lnTo>
                    <a:pt x="2156" y="1214"/>
                  </a:lnTo>
                  <a:lnTo>
                    <a:pt x="2141" y="1199"/>
                  </a:lnTo>
                  <a:lnTo>
                    <a:pt x="2122" y="1189"/>
                  </a:lnTo>
                  <a:lnTo>
                    <a:pt x="2101" y="1186"/>
                  </a:lnTo>
                  <a:lnTo>
                    <a:pt x="341" y="1186"/>
                  </a:lnTo>
                  <a:close/>
                  <a:moveTo>
                    <a:pt x="798" y="729"/>
                  </a:moveTo>
                  <a:lnTo>
                    <a:pt x="777" y="733"/>
                  </a:lnTo>
                  <a:lnTo>
                    <a:pt x="756" y="741"/>
                  </a:lnTo>
                  <a:lnTo>
                    <a:pt x="743" y="756"/>
                  </a:lnTo>
                  <a:lnTo>
                    <a:pt x="733" y="775"/>
                  </a:lnTo>
                  <a:lnTo>
                    <a:pt x="729" y="798"/>
                  </a:lnTo>
                  <a:lnTo>
                    <a:pt x="729" y="913"/>
                  </a:lnTo>
                  <a:lnTo>
                    <a:pt x="2101" y="913"/>
                  </a:lnTo>
                  <a:lnTo>
                    <a:pt x="2151" y="917"/>
                  </a:lnTo>
                  <a:lnTo>
                    <a:pt x="2198" y="928"/>
                  </a:lnTo>
                  <a:lnTo>
                    <a:pt x="2245" y="946"/>
                  </a:lnTo>
                  <a:lnTo>
                    <a:pt x="2286" y="968"/>
                  </a:lnTo>
                  <a:lnTo>
                    <a:pt x="2324" y="997"/>
                  </a:lnTo>
                  <a:lnTo>
                    <a:pt x="2358" y="1031"/>
                  </a:lnTo>
                  <a:lnTo>
                    <a:pt x="2387" y="1069"/>
                  </a:lnTo>
                  <a:lnTo>
                    <a:pt x="2409" y="1112"/>
                  </a:lnTo>
                  <a:lnTo>
                    <a:pt x="2427" y="1157"/>
                  </a:lnTo>
                  <a:lnTo>
                    <a:pt x="2438" y="1204"/>
                  </a:lnTo>
                  <a:lnTo>
                    <a:pt x="2442" y="1255"/>
                  </a:lnTo>
                  <a:lnTo>
                    <a:pt x="2442" y="3400"/>
                  </a:lnTo>
                  <a:lnTo>
                    <a:pt x="2557" y="3400"/>
                  </a:lnTo>
                  <a:lnTo>
                    <a:pt x="2579" y="3396"/>
                  </a:lnTo>
                  <a:lnTo>
                    <a:pt x="2597" y="3386"/>
                  </a:lnTo>
                  <a:lnTo>
                    <a:pt x="2613" y="3371"/>
                  </a:lnTo>
                  <a:lnTo>
                    <a:pt x="2623" y="3352"/>
                  </a:lnTo>
                  <a:lnTo>
                    <a:pt x="2626" y="3331"/>
                  </a:lnTo>
                  <a:lnTo>
                    <a:pt x="2626" y="798"/>
                  </a:lnTo>
                  <a:lnTo>
                    <a:pt x="2623" y="775"/>
                  </a:lnTo>
                  <a:lnTo>
                    <a:pt x="2613" y="756"/>
                  </a:lnTo>
                  <a:lnTo>
                    <a:pt x="2597" y="741"/>
                  </a:lnTo>
                  <a:lnTo>
                    <a:pt x="2579" y="733"/>
                  </a:lnTo>
                  <a:lnTo>
                    <a:pt x="2557" y="729"/>
                  </a:lnTo>
                  <a:lnTo>
                    <a:pt x="798" y="729"/>
                  </a:lnTo>
                  <a:close/>
                  <a:moveTo>
                    <a:pt x="1255" y="272"/>
                  </a:moveTo>
                  <a:lnTo>
                    <a:pt x="1233" y="276"/>
                  </a:lnTo>
                  <a:lnTo>
                    <a:pt x="1215" y="284"/>
                  </a:lnTo>
                  <a:lnTo>
                    <a:pt x="1199" y="299"/>
                  </a:lnTo>
                  <a:lnTo>
                    <a:pt x="1189" y="318"/>
                  </a:lnTo>
                  <a:lnTo>
                    <a:pt x="1186" y="341"/>
                  </a:lnTo>
                  <a:lnTo>
                    <a:pt x="1186" y="456"/>
                  </a:lnTo>
                  <a:lnTo>
                    <a:pt x="2557" y="456"/>
                  </a:lnTo>
                  <a:lnTo>
                    <a:pt x="2608" y="460"/>
                  </a:lnTo>
                  <a:lnTo>
                    <a:pt x="2656" y="471"/>
                  </a:lnTo>
                  <a:lnTo>
                    <a:pt x="2702" y="488"/>
                  </a:lnTo>
                  <a:lnTo>
                    <a:pt x="2743" y="512"/>
                  </a:lnTo>
                  <a:lnTo>
                    <a:pt x="2781" y="540"/>
                  </a:lnTo>
                  <a:lnTo>
                    <a:pt x="2815" y="574"/>
                  </a:lnTo>
                  <a:lnTo>
                    <a:pt x="2843" y="612"/>
                  </a:lnTo>
                  <a:lnTo>
                    <a:pt x="2867" y="653"/>
                  </a:lnTo>
                  <a:lnTo>
                    <a:pt x="2884" y="699"/>
                  </a:lnTo>
                  <a:lnTo>
                    <a:pt x="2895" y="748"/>
                  </a:lnTo>
                  <a:lnTo>
                    <a:pt x="2899" y="798"/>
                  </a:lnTo>
                  <a:lnTo>
                    <a:pt x="2899" y="2943"/>
                  </a:lnTo>
                  <a:lnTo>
                    <a:pt x="3014" y="2943"/>
                  </a:lnTo>
                  <a:lnTo>
                    <a:pt x="3037" y="2939"/>
                  </a:lnTo>
                  <a:lnTo>
                    <a:pt x="3056" y="2929"/>
                  </a:lnTo>
                  <a:lnTo>
                    <a:pt x="3069" y="2914"/>
                  </a:lnTo>
                  <a:lnTo>
                    <a:pt x="3079" y="2895"/>
                  </a:lnTo>
                  <a:lnTo>
                    <a:pt x="3083" y="2874"/>
                  </a:lnTo>
                  <a:lnTo>
                    <a:pt x="3083" y="341"/>
                  </a:lnTo>
                  <a:lnTo>
                    <a:pt x="3079" y="318"/>
                  </a:lnTo>
                  <a:lnTo>
                    <a:pt x="3069" y="299"/>
                  </a:lnTo>
                  <a:lnTo>
                    <a:pt x="3056" y="284"/>
                  </a:lnTo>
                  <a:lnTo>
                    <a:pt x="3037" y="276"/>
                  </a:lnTo>
                  <a:lnTo>
                    <a:pt x="3014" y="272"/>
                  </a:lnTo>
                  <a:lnTo>
                    <a:pt x="1255" y="272"/>
                  </a:lnTo>
                  <a:close/>
                  <a:moveTo>
                    <a:pt x="1255" y="0"/>
                  </a:moveTo>
                  <a:lnTo>
                    <a:pt x="3014" y="0"/>
                  </a:lnTo>
                  <a:lnTo>
                    <a:pt x="3064" y="3"/>
                  </a:lnTo>
                  <a:lnTo>
                    <a:pt x="3113" y="15"/>
                  </a:lnTo>
                  <a:lnTo>
                    <a:pt x="3158" y="31"/>
                  </a:lnTo>
                  <a:lnTo>
                    <a:pt x="3200" y="55"/>
                  </a:lnTo>
                  <a:lnTo>
                    <a:pt x="3238" y="84"/>
                  </a:lnTo>
                  <a:lnTo>
                    <a:pt x="3271" y="117"/>
                  </a:lnTo>
                  <a:lnTo>
                    <a:pt x="3300" y="155"/>
                  </a:lnTo>
                  <a:lnTo>
                    <a:pt x="3324" y="197"/>
                  </a:lnTo>
                  <a:lnTo>
                    <a:pt x="3340" y="242"/>
                  </a:lnTo>
                  <a:lnTo>
                    <a:pt x="3352" y="291"/>
                  </a:lnTo>
                  <a:lnTo>
                    <a:pt x="3355" y="341"/>
                  </a:lnTo>
                  <a:lnTo>
                    <a:pt x="3355" y="2874"/>
                  </a:lnTo>
                  <a:lnTo>
                    <a:pt x="3352" y="2924"/>
                  </a:lnTo>
                  <a:lnTo>
                    <a:pt x="3340" y="2972"/>
                  </a:lnTo>
                  <a:lnTo>
                    <a:pt x="3324" y="3017"/>
                  </a:lnTo>
                  <a:lnTo>
                    <a:pt x="3300" y="3060"/>
                  </a:lnTo>
                  <a:lnTo>
                    <a:pt x="3271" y="3097"/>
                  </a:lnTo>
                  <a:lnTo>
                    <a:pt x="3238" y="3131"/>
                  </a:lnTo>
                  <a:lnTo>
                    <a:pt x="3200" y="3160"/>
                  </a:lnTo>
                  <a:lnTo>
                    <a:pt x="3158" y="3183"/>
                  </a:lnTo>
                  <a:lnTo>
                    <a:pt x="3113" y="3200"/>
                  </a:lnTo>
                  <a:lnTo>
                    <a:pt x="3064" y="3211"/>
                  </a:lnTo>
                  <a:lnTo>
                    <a:pt x="3014" y="3215"/>
                  </a:lnTo>
                  <a:lnTo>
                    <a:pt x="2899" y="3215"/>
                  </a:lnTo>
                  <a:lnTo>
                    <a:pt x="2899" y="3331"/>
                  </a:lnTo>
                  <a:lnTo>
                    <a:pt x="2895" y="3381"/>
                  </a:lnTo>
                  <a:lnTo>
                    <a:pt x="2884" y="3429"/>
                  </a:lnTo>
                  <a:lnTo>
                    <a:pt x="2867" y="3474"/>
                  </a:lnTo>
                  <a:lnTo>
                    <a:pt x="2843" y="3516"/>
                  </a:lnTo>
                  <a:lnTo>
                    <a:pt x="2815" y="3554"/>
                  </a:lnTo>
                  <a:lnTo>
                    <a:pt x="2781" y="3588"/>
                  </a:lnTo>
                  <a:lnTo>
                    <a:pt x="2743" y="3617"/>
                  </a:lnTo>
                  <a:lnTo>
                    <a:pt x="2702" y="3639"/>
                  </a:lnTo>
                  <a:lnTo>
                    <a:pt x="2656" y="3657"/>
                  </a:lnTo>
                  <a:lnTo>
                    <a:pt x="2608" y="3668"/>
                  </a:lnTo>
                  <a:lnTo>
                    <a:pt x="2557" y="3672"/>
                  </a:lnTo>
                  <a:lnTo>
                    <a:pt x="2442" y="3672"/>
                  </a:lnTo>
                  <a:lnTo>
                    <a:pt x="2442" y="3788"/>
                  </a:lnTo>
                  <a:lnTo>
                    <a:pt x="2438" y="3838"/>
                  </a:lnTo>
                  <a:lnTo>
                    <a:pt x="2427" y="3885"/>
                  </a:lnTo>
                  <a:lnTo>
                    <a:pt x="2409" y="3932"/>
                  </a:lnTo>
                  <a:lnTo>
                    <a:pt x="2387" y="3973"/>
                  </a:lnTo>
                  <a:lnTo>
                    <a:pt x="2358" y="4011"/>
                  </a:lnTo>
                  <a:lnTo>
                    <a:pt x="2324" y="4045"/>
                  </a:lnTo>
                  <a:lnTo>
                    <a:pt x="2286" y="4074"/>
                  </a:lnTo>
                  <a:lnTo>
                    <a:pt x="2245" y="4096"/>
                  </a:lnTo>
                  <a:lnTo>
                    <a:pt x="2198" y="4114"/>
                  </a:lnTo>
                  <a:lnTo>
                    <a:pt x="2151" y="4125"/>
                  </a:lnTo>
                  <a:lnTo>
                    <a:pt x="2101" y="4129"/>
                  </a:lnTo>
                  <a:lnTo>
                    <a:pt x="341" y="4129"/>
                  </a:lnTo>
                  <a:lnTo>
                    <a:pt x="291" y="4125"/>
                  </a:lnTo>
                  <a:lnTo>
                    <a:pt x="242" y="4114"/>
                  </a:lnTo>
                  <a:lnTo>
                    <a:pt x="197" y="4096"/>
                  </a:lnTo>
                  <a:lnTo>
                    <a:pt x="155" y="4074"/>
                  </a:lnTo>
                  <a:lnTo>
                    <a:pt x="118" y="4045"/>
                  </a:lnTo>
                  <a:lnTo>
                    <a:pt x="84" y="4011"/>
                  </a:lnTo>
                  <a:lnTo>
                    <a:pt x="55" y="3973"/>
                  </a:lnTo>
                  <a:lnTo>
                    <a:pt x="31" y="3932"/>
                  </a:lnTo>
                  <a:lnTo>
                    <a:pt x="15" y="3885"/>
                  </a:lnTo>
                  <a:lnTo>
                    <a:pt x="4" y="3838"/>
                  </a:lnTo>
                  <a:lnTo>
                    <a:pt x="0" y="3788"/>
                  </a:lnTo>
                  <a:lnTo>
                    <a:pt x="0" y="1255"/>
                  </a:lnTo>
                  <a:lnTo>
                    <a:pt x="4" y="1204"/>
                  </a:lnTo>
                  <a:lnTo>
                    <a:pt x="15" y="1157"/>
                  </a:lnTo>
                  <a:lnTo>
                    <a:pt x="31" y="1112"/>
                  </a:lnTo>
                  <a:lnTo>
                    <a:pt x="55" y="1069"/>
                  </a:lnTo>
                  <a:lnTo>
                    <a:pt x="84" y="1031"/>
                  </a:lnTo>
                  <a:lnTo>
                    <a:pt x="118" y="997"/>
                  </a:lnTo>
                  <a:lnTo>
                    <a:pt x="155" y="968"/>
                  </a:lnTo>
                  <a:lnTo>
                    <a:pt x="197" y="946"/>
                  </a:lnTo>
                  <a:lnTo>
                    <a:pt x="242" y="928"/>
                  </a:lnTo>
                  <a:lnTo>
                    <a:pt x="291" y="917"/>
                  </a:lnTo>
                  <a:lnTo>
                    <a:pt x="341" y="913"/>
                  </a:lnTo>
                  <a:lnTo>
                    <a:pt x="457" y="913"/>
                  </a:lnTo>
                  <a:lnTo>
                    <a:pt x="457" y="798"/>
                  </a:lnTo>
                  <a:lnTo>
                    <a:pt x="460" y="748"/>
                  </a:lnTo>
                  <a:lnTo>
                    <a:pt x="472" y="699"/>
                  </a:lnTo>
                  <a:lnTo>
                    <a:pt x="488" y="653"/>
                  </a:lnTo>
                  <a:lnTo>
                    <a:pt x="512" y="612"/>
                  </a:lnTo>
                  <a:lnTo>
                    <a:pt x="541" y="574"/>
                  </a:lnTo>
                  <a:lnTo>
                    <a:pt x="575" y="540"/>
                  </a:lnTo>
                  <a:lnTo>
                    <a:pt x="612" y="512"/>
                  </a:lnTo>
                  <a:lnTo>
                    <a:pt x="654" y="488"/>
                  </a:lnTo>
                  <a:lnTo>
                    <a:pt x="699" y="471"/>
                  </a:lnTo>
                  <a:lnTo>
                    <a:pt x="748" y="460"/>
                  </a:lnTo>
                  <a:lnTo>
                    <a:pt x="798" y="456"/>
                  </a:lnTo>
                  <a:lnTo>
                    <a:pt x="913" y="456"/>
                  </a:lnTo>
                  <a:lnTo>
                    <a:pt x="913" y="341"/>
                  </a:lnTo>
                  <a:lnTo>
                    <a:pt x="917" y="291"/>
                  </a:lnTo>
                  <a:lnTo>
                    <a:pt x="928" y="242"/>
                  </a:lnTo>
                  <a:lnTo>
                    <a:pt x="946" y="197"/>
                  </a:lnTo>
                  <a:lnTo>
                    <a:pt x="969" y="155"/>
                  </a:lnTo>
                  <a:lnTo>
                    <a:pt x="997" y="117"/>
                  </a:lnTo>
                  <a:lnTo>
                    <a:pt x="1031" y="84"/>
                  </a:lnTo>
                  <a:lnTo>
                    <a:pt x="1069" y="55"/>
                  </a:lnTo>
                  <a:lnTo>
                    <a:pt x="1112" y="31"/>
                  </a:lnTo>
                  <a:lnTo>
                    <a:pt x="1157" y="15"/>
                  </a:lnTo>
                  <a:lnTo>
                    <a:pt x="1204" y="3"/>
                  </a:lnTo>
                  <a:lnTo>
                    <a:pt x="12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sp>
          <p:nvSpPr>
            <p:cNvPr id="55" name="Freeform 480"/>
            <p:cNvSpPr>
              <a:spLocks/>
            </p:cNvSpPr>
            <p:nvPr/>
          </p:nvSpPr>
          <p:spPr bwMode="auto">
            <a:xfrm>
              <a:off x="1784" y="2216"/>
              <a:ext cx="490" cy="137"/>
            </a:xfrm>
            <a:custGeom>
              <a:avLst/>
              <a:gdLst>
                <a:gd name="T0" fmla="*/ 136 w 980"/>
                <a:gd name="T1" fmla="*/ 0 h 272"/>
                <a:gd name="T2" fmla="*/ 844 w 980"/>
                <a:gd name="T3" fmla="*/ 0 h 272"/>
                <a:gd name="T4" fmla="*/ 875 w 980"/>
                <a:gd name="T5" fmla="*/ 3 h 272"/>
                <a:gd name="T6" fmla="*/ 904 w 980"/>
                <a:gd name="T7" fmla="*/ 13 h 272"/>
                <a:gd name="T8" fmla="*/ 929 w 980"/>
                <a:gd name="T9" fmla="*/ 30 h 272"/>
                <a:gd name="T10" fmla="*/ 950 w 980"/>
                <a:gd name="T11" fmla="*/ 51 h 272"/>
                <a:gd name="T12" fmla="*/ 967 w 980"/>
                <a:gd name="T13" fmla="*/ 76 h 272"/>
                <a:gd name="T14" fmla="*/ 977 w 980"/>
                <a:gd name="T15" fmla="*/ 105 h 272"/>
                <a:gd name="T16" fmla="*/ 980 w 980"/>
                <a:gd name="T17" fmla="*/ 136 h 272"/>
                <a:gd name="T18" fmla="*/ 977 w 980"/>
                <a:gd name="T19" fmla="*/ 168 h 272"/>
                <a:gd name="T20" fmla="*/ 967 w 980"/>
                <a:gd name="T21" fmla="*/ 197 h 272"/>
                <a:gd name="T22" fmla="*/ 950 w 980"/>
                <a:gd name="T23" fmla="*/ 222 h 272"/>
                <a:gd name="T24" fmla="*/ 929 w 980"/>
                <a:gd name="T25" fmla="*/ 242 h 272"/>
                <a:gd name="T26" fmla="*/ 904 w 980"/>
                <a:gd name="T27" fmla="*/ 258 h 272"/>
                <a:gd name="T28" fmla="*/ 875 w 980"/>
                <a:gd name="T29" fmla="*/ 268 h 272"/>
                <a:gd name="T30" fmla="*/ 844 w 980"/>
                <a:gd name="T31" fmla="*/ 272 h 272"/>
                <a:gd name="T32" fmla="*/ 136 w 980"/>
                <a:gd name="T33" fmla="*/ 272 h 272"/>
                <a:gd name="T34" fmla="*/ 104 w 980"/>
                <a:gd name="T35" fmla="*/ 268 h 272"/>
                <a:gd name="T36" fmla="*/ 77 w 980"/>
                <a:gd name="T37" fmla="*/ 258 h 272"/>
                <a:gd name="T38" fmla="*/ 50 w 980"/>
                <a:gd name="T39" fmla="*/ 242 h 272"/>
                <a:gd name="T40" fmla="*/ 30 w 980"/>
                <a:gd name="T41" fmla="*/ 222 h 272"/>
                <a:gd name="T42" fmla="*/ 14 w 980"/>
                <a:gd name="T43" fmla="*/ 197 h 272"/>
                <a:gd name="T44" fmla="*/ 4 w 980"/>
                <a:gd name="T45" fmla="*/ 168 h 272"/>
                <a:gd name="T46" fmla="*/ 0 w 980"/>
                <a:gd name="T47" fmla="*/ 136 h 272"/>
                <a:gd name="T48" fmla="*/ 4 w 980"/>
                <a:gd name="T49" fmla="*/ 105 h 272"/>
                <a:gd name="T50" fmla="*/ 14 w 980"/>
                <a:gd name="T51" fmla="*/ 76 h 272"/>
                <a:gd name="T52" fmla="*/ 30 w 980"/>
                <a:gd name="T53" fmla="*/ 51 h 272"/>
                <a:gd name="T54" fmla="*/ 50 w 980"/>
                <a:gd name="T55" fmla="*/ 30 h 272"/>
                <a:gd name="T56" fmla="*/ 77 w 980"/>
                <a:gd name="T57" fmla="*/ 13 h 272"/>
                <a:gd name="T58" fmla="*/ 104 w 980"/>
                <a:gd name="T59" fmla="*/ 3 h 272"/>
                <a:gd name="T60" fmla="*/ 136 w 980"/>
                <a:gd name="T6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0" h="272">
                  <a:moveTo>
                    <a:pt x="136" y="0"/>
                  </a:moveTo>
                  <a:lnTo>
                    <a:pt x="844" y="0"/>
                  </a:lnTo>
                  <a:lnTo>
                    <a:pt x="875" y="3"/>
                  </a:lnTo>
                  <a:lnTo>
                    <a:pt x="904" y="13"/>
                  </a:lnTo>
                  <a:lnTo>
                    <a:pt x="929" y="30"/>
                  </a:lnTo>
                  <a:lnTo>
                    <a:pt x="950" y="51"/>
                  </a:lnTo>
                  <a:lnTo>
                    <a:pt x="967" y="76"/>
                  </a:lnTo>
                  <a:lnTo>
                    <a:pt x="977" y="105"/>
                  </a:lnTo>
                  <a:lnTo>
                    <a:pt x="980" y="136"/>
                  </a:lnTo>
                  <a:lnTo>
                    <a:pt x="977" y="168"/>
                  </a:lnTo>
                  <a:lnTo>
                    <a:pt x="967" y="197"/>
                  </a:lnTo>
                  <a:lnTo>
                    <a:pt x="950" y="222"/>
                  </a:lnTo>
                  <a:lnTo>
                    <a:pt x="929" y="242"/>
                  </a:lnTo>
                  <a:lnTo>
                    <a:pt x="904" y="258"/>
                  </a:lnTo>
                  <a:lnTo>
                    <a:pt x="875" y="268"/>
                  </a:lnTo>
                  <a:lnTo>
                    <a:pt x="844" y="272"/>
                  </a:lnTo>
                  <a:lnTo>
                    <a:pt x="136" y="272"/>
                  </a:lnTo>
                  <a:lnTo>
                    <a:pt x="104" y="268"/>
                  </a:lnTo>
                  <a:lnTo>
                    <a:pt x="77" y="258"/>
                  </a:lnTo>
                  <a:lnTo>
                    <a:pt x="50" y="242"/>
                  </a:lnTo>
                  <a:lnTo>
                    <a:pt x="30" y="222"/>
                  </a:lnTo>
                  <a:lnTo>
                    <a:pt x="14" y="197"/>
                  </a:lnTo>
                  <a:lnTo>
                    <a:pt x="4" y="168"/>
                  </a:lnTo>
                  <a:lnTo>
                    <a:pt x="0" y="136"/>
                  </a:lnTo>
                  <a:lnTo>
                    <a:pt x="4" y="105"/>
                  </a:lnTo>
                  <a:lnTo>
                    <a:pt x="14" y="76"/>
                  </a:lnTo>
                  <a:lnTo>
                    <a:pt x="30" y="51"/>
                  </a:lnTo>
                  <a:lnTo>
                    <a:pt x="50" y="30"/>
                  </a:lnTo>
                  <a:lnTo>
                    <a:pt x="77" y="13"/>
                  </a:lnTo>
                  <a:lnTo>
                    <a:pt x="104" y="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sp>
          <p:nvSpPr>
            <p:cNvPr id="57" name="Freeform 481"/>
            <p:cNvSpPr>
              <a:spLocks/>
            </p:cNvSpPr>
            <p:nvPr/>
          </p:nvSpPr>
          <p:spPr bwMode="auto">
            <a:xfrm>
              <a:off x="1784" y="2489"/>
              <a:ext cx="598" cy="136"/>
            </a:xfrm>
            <a:custGeom>
              <a:avLst/>
              <a:gdLst>
                <a:gd name="T0" fmla="*/ 136 w 1197"/>
                <a:gd name="T1" fmla="*/ 0 h 273"/>
                <a:gd name="T2" fmla="*/ 1062 w 1197"/>
                <a:gd name="T3" fmla="*/ 0 h 273"/>
                <a:gd name="T4" fmla="*/ 1093 w 1197"/>
                <a:gd name="T5" fmla="*/ 4 h 273"/>
                <a:gd name="T6" fmla="*/ 1121 w 1197"/>
                <a:gd name="T7" fmla="*/ 14 h 273"/>
                <a:gd name="T8" fmla="*/ 1147 w 1197"/>
                <a:gd name="T9" fmla="*/ 31 h 273"/>
                <a:gd name="T10" fmla="*/ 1167 w 1197"/>
                <a:gd name="T11" fmla="*/ 52 h 273"/>
                <a:gd name="T12" fmla="*/ 1184 w 1197"/>
                <a:gd name="T13" fmla="*/ 77 h 273"/>
                <a:gd name="T14" fmla="*/ 1194 w 1197"/>
                <a:gd name="T15" fmla="*/ 106 h 273"/>
                <a:gd name="T16" fmla="*/ 1197 w 1197"/>
                <a:gd name="T17" fmla="*/ 137 h 273"/>
                <a:gd name="T18" fmla="*/ 1194 w 1197"/>
                <a:gd name="T19" fmla="*/ 169 h 273"/>
                <a:gd name="T20" fmla="*/ 1184 w 1197"/>
                <a:gd name="T21" fmla="*/ 196 h 273"/>
                <a:gd name="T22" fmla="*/ 1167 w 1197"/>
                <a:gd name="T23" fmla="*/ 223 h 273"/>
                <a:gd name="T24" fmla="*/ 1147 w 1197"/>
                <a:gd name="T25" fmla="*/ 243 h 273"/>
                <a:gd name="T26" fmla="*/ 1121 w 1197"/>
                <a:gd name="T27" fmla="*/ 259 h 273"/>
                <a:gd name="T28" fmla="*/ 1093 w 1197"/>
                <a:gd name="T29" fmla="*/ 269 h 273"/>
                <a:gd name="T30" fmla="*/ 1062 w 1197"/>
                <a:gd name="T31" fmla="*/ 273 h 273"/>
                <a:gd name="T32" fmla="*/ 136 w 1197"/>
                <a:gd name="T33" fmla="*/ 273 h 273"/>
                <a:gd name="T34" fmla="*/ 104 w 1197"/>
                <a:gd name="T35" fmla="*/ 269 h 273"/>
                <a:gd name="T36" fmla="*/ 77 w 1197"/>
                <a:gd name="T37" fmla="*/ 259 h 273"/>
                <a:gd name="T38" fmla="*/ 50 w 1197"/>
                <a:gd name="T39" fmla="*/ 243 h 273"/>
                <a:gd name="T40" fmla="*/ 30 w 1197"/>
                <a:gd name="T41" fmla="*/ 223 h 273"/>
                <a:gd name="T42" fmla="*/ 14 w 1197"/>
                <a:gd name="T43" fmla="*/ 196 h 273"/>
                <a:gd name="T44" fmla="*/ 4 w 1197"/>
                <a:gd name="T45" fmla="*/ 169 h 273"/>
                <a:gd name="T46" fmla="*/ 0 w 1197"/>
                <a:gd name="T47" fmla="*/ 137 h 273"/>
                <a:gd name="T48" fmla="*/ 4 w 1197"/>
                <a:gd name="T49" fmla="*/ 106 h 273"/>
                <a:gd name="T50" fmla="*/ 14 w 1197"/>
                <a:gd name="T51" fmla="*/ 77 h 273"/>
                <a:gd name="T52" fmla="*/ 30 w 1197"/>
                <a:gd name="T53" fmla="*/ 52 h 273"/>
                <a:gd name="T54" fmla="*/ 50 w 1197"/>
                <a:gd name="T55" fmla="*/ 31 h 273"/>
                <a:gd name="T56" fmla="*/ 77 w 1197"/>
                <a:gd name="T57" fmla="*/ 14 h 273"/>
                <a:gd name="T58" fmla="*/ 104 w 1197"/>
                <a:gd name="T59" fmla="*/ 4 h 273"/>
                <a:gd name="T60" fmla="*/ 136 w 1197"/>
                <a:gd name="T6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7" h="273">
                  <a:moveTo>
                    <a:pt x="136" y="0"/>
                  </a:moveTo>
                  <a:lnTo>
                    <a:pt x="1062" y="0"/>
                  </a:lnTo>
                  <a:lnTo>
                    <a:pt x="1093" y="4"/>
                  </a:lnTo>
                  <a:lnTo>
                    <a:pt x="1121" y="14"/>
                  </a:lnTo>
                  <a:lnTo>
                    <a:pt x="1147" y="31"/>
                  </a:lnTo>
                  <a:lnTo>
                    <a:pt x="1167" y="52"/>
                  </a:lnTo>
                  <a:lnTo>
                    <a:pt x="1184" y="77"/>
                  </a:lnTo>
                  <a:lnTo>
                    <a:pt x="1194" y="106"/>
                  </a:lnTo>
                  <a:lnTo>
                    <a:pt x="1197" y="137"/>
                  </a:lnTo>
                  <a:lnTo>
                    <a:pt x="1194" y="169"/>
                  </a:lnTo>
                  <a:lnTo>
                    <a:pt x="1184" y="196"/>
                  </a:lnTo>
                  <a:lnTo>
                    <a:pt x="1167" y="223"/>
                  </a:lnTo>
                  <a:lnTo>
                    <a:pt x="1147" y="243"/>
                  </a:lnTo>
                  <a:lnTo>
                    <a:pt x="1121" y="259"/>
                  </a:lnTo>
                  <a:lnTo>
                    <a:pt x="1093" y="269"/>
                  </a:lnTo>
                  <a:lnTo>
                    <a:pt x="1062" y="273"/>
                  </a:lnTo>
                  <a:lnTo>
                    <a:pt x="136" y="273"/>
                  </a:lnTo>
                  <a:lnTo>
                    <a:pt x="104" y="269"/>
                  </a:lnTo>
                  <a:lnTo>
                    <a:pt x="77" y="259"/>
                  </a:lnTo>
                  <a:lnTo>
                    <a:pt x="50" y="243"/>
                  </a:lnTo>
                  <a:lnTo>
                    <a:pt x="30" y="223"/>
                  </a:lnTo>
                  <a:lnTo>
                    <a:pt x="14" y="196"/>
                  </a:lnTo>
                  <a:lnTo>
                    <a:pt x="4" y="169"/>
                  </a:lnTo>
                  <a:lnTo>
                    <a:pt x="0" y="137"/>
                  </a:lnTo>
                  <a:lnTo>
                    <a:pt x="4" y="106"/>
                  </a:lnTo>
                  <a:lnTo>
                    <a:pt x="14" y="77"/>
                  </a:lnTo>
                  <a:lnTo>
                    <a:pt x="30" y="52"/>
                  </a:lnTo>
                  <a:lnTo>
                    <a:pt x="50" y="31"/>
                  </a:lnTo>
                  <a:lnTo>
                    <a:pt x="77" y="14"/>
                  </a:lnTo>
                  <a:lnTo>
                    <a:pt x="104" y="4"/>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sp>
          <p:nvSpPr>
            <p:cNvPr id="59" name="Freeform 482"/>
            <p:cNvSpPr>
              <a:spLocks/>
            </p:cNvSpPr>
            <p:nvPr/>
          </p:nvSpPr>
          <p:spPr bwMode="auto">
            <a:xfrm>
              <a:off x="1784" y="2761"/>
              <a:ext cx="598" cy="136"/>
            </a:xfrm>
            <a:custGeom>
              <a:avLst/>
              <a:gdLst>
                <a:gd name="T0" fmla="*/ 136 w 1197"/>
                <a:gd name="T1" fmla="*/ 0 h 273"/>
                <a:gd name="T2" fmla="*/ 1062 w 1197"/>
                <a:gd name="T3" fmla="*/ 0 h 273"/>
                <a:gd name="T4" fmla="*/ 1093 w 1197"/>
                <a:gd name="T5" fmla="*/ 4 h 273"/>
                <a:gd name="T6" fmla="*/ 1121 w 1197"/>
                <a:gd name="T7" fmla="*/ 14 h 273"/>
                <a:gd name="T8" fmla="*/ 1147 w 1197"/>
                <a:gd name="T9" fmla="*/ 30 h 273"/>
                <a:gd name="T10" fmla="*/ 1167 w 1197"/>
                <a:gd name="T11" fmla="*/ 52 h 273"/>
                <a:gd name="T12" fmla="*/ 1184 w 1197"/>
                <a:gd name="T13" fmla="*/ 77 h 273"/>
                <a:gd name="T14" fmla="*/ 1194 w 1197"/>
                <a:gd name="T15" fmla="*/ 106 h 273"/>
                <a:gd name="T16" fmla="*/ 1197 w 1197"/>
                <a:gd name="T17" fmla="*/ 137 h 273"/>
                <a:gd name="T18" fmla="*/ 1194 w 1197"/>
                <a:gd name="T19" fmla="*/ 167 h 273"/>
                <a:gd name="T20" fmla="*/ 1184 w 1197"/>
                <a:gd name="T21" fmla="*/ 196 h 273"/>
                <a:gd name="T22" fmla="*/ 1167 w 1197"/>
                <a:gd name="T23" fmla="*/ 221 h 273"/>
                <a:gd name="T24" fmla="*/ 1147 w 1197"/>
                <a:gd name="T25" fmla="*/ 242 h 273"/>
                <a:gd name="T26" fmla="*/ 1121 w 1197"/>
                <a:gd name="T27" fmla="*/ 259 h 273"/>
                <a:gd name="T28" fmla="*/ 1093 w 1197"/>
                <a:gd name="T29" fmla="*/ 269 h 273"/>
                <a:gd name="T30" fmla="*/ 1062 w 1197"/>
                <a:gd name="T31" fmla="*/ 273 h 273"/>
                <a:gd name="T32" fmla="*/ 136 w 1197"/>
                <a:gd name="T33" fmla="*/ 273 h 273"/>
                <a:gd name="T34" fmla="*/ 104 w 1197"/>
                <a:gd name="T35" fmla="*/ 269 h 273"/>
                <a:gd name="T36" fmla="*/ 77 w 1197"/>
                <a:gd name="T37" fmla="*/ 259 h 273"/>
                <a:gd name="T38" fmla="*/ 50 w 1197"/>
                <a:gd name="T39" fmla="*/ 242 h 273"/>
                <a:gd name="T40" fmla="*/ 30 w 1197"/>
                <a:gd name="T41" fmla="*/ 221 h 273"/>
                <a:gd name="T42" fmla="*/ 14 w 1197"/>
                <a:gd name="T43" fmla="*/ 196 h 273"/>
                <a:gd name="T44" fmla="*/ 4 w 1197"/>
                <a:gd name="T45" fmla="*/ 167 h 273"/>
                <a:gd name="T46" fmla="*/ 0 w 1197"/>
                <a:gd name="T47" fmla="*/ 137 h 273"/>
                <a:gd name="T48" fmla="*/ 4 w 1197"/>
                <a:gd name="T49" fmla="*/ 106 h 273"/>
                <a:gd name="T50" fmla="*/ 14 w 1197"/>
                <a:gd name="T51" fmla="*/ 77 h 273"/>
                <a:gd name="T52" fmla="*/ 30 w 1197"/>
                <a:gd name="T53" fmla="*/ 52 h 273"/>
                <a:gd name="T54" fmla="*/ 50 w 1197"/>
                <a:gd name="T55" fmla="*/ 30 h 273"/>
                <a:gd name="T56" fmla="*/ 77 w 1197"/>
                <a:gd name="T57" fmla="*/ 14 h 273"/>
                <a:gd name="T58" fmla="*/ 104 w 1197"/>
                <a:gd name="T59" fmla="*/ 4 h 273"/>
                <a:gd name="T60" fmla="*/ 136 w 1197"/>
                <a:gd name="T6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7" h="273">
                  <a:moveTo>
                    <a:pt x="136" y="0"/>
                  </a:moveTo>
                  <a:lnTo>
                    <a:pt x="1062" y="0"/>
                  </a:lnTo>
                  <a:lnTo>
                    <a:pt x="1093" y="4"/>
                  </a:lnTo>
                  <a:lnTo>
                    <a:pt x="1121" y="14"/>
                  </a:lnTo>
                  <a:lnTo>
                    <a:pt x="1147" y="30"/>
                  </a:lnTo>
                  <a:lnTo>
                    <a:pt x="1167" y="52"/>
                  </a:lnTo>
                  <a:lnTo>
                    <a:pt x="1184" y="77"/>
                  </a:lnTo>
                  <a:lnTo>
                    <a:pt x="1194" y="106"/>
                  </a:lnTo>
                  <a:lnTo>
                    <a:pt x="1197" y="137"/>
                  </a:lnTo>
                  <a:lnTo>
                    <a:pt x="1194" y="167"/>
                  </a:lnTo>
                  <a:lnTo>
                    <a:pt x="1184" y="196"/>
                  </a:lnTo>
                  <a:lnTo>
                    <a:pt x="1167" y="221"/>
                  </a:lnTo>
                  <a:lnTo>
                    <a:pt x="1147" y="242"/>
                  </a:lnTo>
                  <a:lnTo>
                    <a:pt x="1121" y="259"/>
                  </a:lnTo>
                  <a:lnTo>
                    <a:pt x="1093" y="269"/>
                  </a:lnTo>
                  <a:lnTo>
                    <a:pt x="1062" y="273"/>
                  </a:lnTo>
                  <a:lnTo>
                    <a:pt x="136" y="273"/>
                  </a:lnTo>
                  <a:lnTo>
                    <a:pt x="104" y="269"/>
                  </a:lnTo>
                  <a:lnTo>
                    <a:pt x="77" y="259"/>
                  </a:lnTo>
                  <a:lnTo>
                    <a:pt x="50" y="242"/>
                  </a:lnTo>
                  <a:lnTo>
                    <a:pt x="30" y="221"/>
                  </a:lnTo>
                  <a:lnTo>
                    <a:pt x="14" y="196"/>
                  </a:lnTo>
                  <a:lnTo>
                    <a:pt x="4" y="167"/>
                  </a:lnTo>
                  <a:lnTo>
                    <a:pt x="0" y="137"/>
                  </a:lnTo>
                  <a:lnTo>
                    <a:pt x="4" y="106"/>
                  </a:lnTo>
                  <a:lnTo>
                    <a:pt x="14" y="77"/>
                  </a:lnTo>
                  <a:lnTo>
                    <a:pt x="30" y="52"/>
                  </a:lnTo>
                  <a:lnTo>
                    <a:pt x="50" y="30"/>
                  </a:lnTo>
                  <a:lnTo>
                    <a:pt x="77" y="14"/>
                  </a:lnTo>
                  <a:lnTo>
                    <a:pt x="104" y="4"/>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sp>
          <p:nvSpPr>
            <p:cNvPr id="60" name="Freeform 483"/>
            <p:cNvSpPr>
              <a:spLocks/>
            </p:cNvSpPr>
            <p:nvPr/>
          </p:nvSpPr>
          <p:spPr bwMode="auto">
            <a:xfrm>
              <a:off x="1784" y="3033"/>
              <a:ext cx="598" cy="137"/>
            </a:xfrm>
            <a:custGeom>
              <a:avLst/>
              <a:gdLst>
                <a:gd name="T0" fmla="*/ 136 w 1197"/>
                <a:gd name="T1" fmla="*/ 0 h 272"/>
                <a:gd name="T2" fmla="*/ 1062 w 1197"/>
                <a:gd name="T3" fmla="*/ 0 h 272"/>
                <a:gd name="T4" fmla="*/ 1093 w 1197"/>
                <a:gd name="T5" fmla="*/ 4 h 272"/>
                <a:gd name="T6" fmla="*/ 1121 w 1197"/>
                <a:gd name="T7" fmla="*/ 14 h 272"/>
                <a:gd name="T8" fmla="*/ 1147 w 1197"/>
                <a:gd name="T9" fmla="*/ 30 h 272"/>
                <a:gd name="T10" fmla="*/ 1167 w 1197"/>
                <a:gd name="T11" fmla="*/ 50 h 272"/>
                <a:gd name="T12" fmla="*/ 1184 w 1197"/>
                <a:gd name="T13" fmla="*/ 76 h 272"/>
                <a:gd name="T14" fmla="*/ 1194 w 1197"/>
                <a:gd name="T15" fmla="*/ 104 h 272"/>
                <a:gd name="T16" fmla="*/ 1197 w 1197"/>
                <a:gd name="T17" fmla="*/ 135 h 272"/>
                <a:gd name="T18" fmla="*/ 1194 w 1197"/>
                <a:gd name="T19" fmla="*/ 167 h 272"/>
                <a:gd name="T20" fmla="*/ 1184 w 1197"/>
                <a:gd name="T21" fmla="*/ 196 h 272"/>
                <a:gd name="T22" fmla="*/ 1167 w 1197"/>
                <a:gd name="T23" fmla="*/ 221 h 272"/>
                <a:gd name="T24" fmla="*/ 1147 w 1197"/>
                <a:gd name="T25" fmla="*/ 242 h 272"/>
                <a:gd name="T26" fmla="*/ 1121 w 1197"/>
                <a:gd name="T27" fmla="*/ 258 h 272"/>
                <a:gd name="T28" fmla="*/ 1093 w 1197"/>
                <a:gd name="T29" fmla="*/ 268 h 272"/>
                <a:gd name="T30" fmla="*/ 1062 w 1197"/>
                <a:gd name="T31" fmla="*/ 272 h 272"/>
                <a:gd name="T32" fmla="*/ 136 w 1197"/>
                <a:gd name="T33" fmla="*/ 272 h 272"/>
                <a:gd name="T34" fmla="*/ 104 w 1197"/>
                <a:gd name="T35" fmla="*/ 268 h 272"/>
                <a:gd name="T36" fmla="*/ 77 w 1197"/>
                <a:gd name="T37" fmla="*/ 258 h 272"/>
                <a:gd name="T38" fmla="*/ 50 w 1197"/>
                <a:gd name="T39" fmla="*/ 242 h 272"/>
                <a:gd name="T40" fmla="*/ 30 w 1197"/>
                <a:gd name="T41" fmla="*/ 221 h 272"/>
                <a:gd name="T42" fmla="*/ 14 w 1197"/>
                <a:gd name="T43" fmla="*/ 196 h 272"/>
                <a:gd name="T44" fmla="*/ 4 w 1197"/>
                <a:gd name="T45" fmla="*/ 167 h 272"/>
                <a:gd name="T46" fmla="*/ 0 w 1197"/>
                <a:gd name="T47" fmla="*/ 135 h 272"/>
                <a:gd name="T48" fmla="*/ 4 w 1197"/>
                <a:gd name="T49" fmla="*/ 104 h 272"/>
                <a:gd name="T50" fmla="*/ 14 w 1197"/>
                <a:gd name="T51" fmla="*/ 76 h 272"/>
                <a:gd name="T52" fmla="*/ 30 w 1197"/>
                <a:gd name="T53" fmla="*/ 50 h 272"/>
                <a:gd name="T54" fmla="*/ 50 w 1197"/>
                <a:gd name="T55" fmla="*/ 30 h 272"/>
                <a:gd name="T56" fmla="*/ 77 w 1197"/>
                <a:gd name="T57" fmla="*/ 14 h 272"/>
                <a:gd name="T58" fmla="*/ 104 w 1197"/>
                <a:gd name="T59" fmla="*/ 4 h 272"/>
                <a:gd name="T60" fmla="*/ 136 w 1197"/>
                <a:gd name="T6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7" h="272">
                  <a:moveTo>
                    <a:pt x="136" y="0"/>
                  </a:moveTo>
                  <a:lnTo>
                    <a:pt x="1062" y="0"/>
                  </a:lnTo>
                  <a:lnTo>
                    <a:pt x="1093" y="4"/>
                  </a:lnTo>
                  <a:lnTo>
                    <a:pt x="1121" y="14"/>
                  </a:lnTo>
                  <a:lnTo>
                    <a:pt x="1147" y="30"/>
                  </a:lnTo>
                  <a:lnTo>
                    <a:pt x="1167" y="50"/>
                  </a:lnTo>
                  <a:lnTo>
                    <a:pt x="1184" y="76"/>
                  </a:lnTo>
                  <a:lnTo>
                    <a:pt x="1194" y="104"/>
                  </a:lnTo>
                  <a:lnTo>
                    <a:pt x="1197" y="135"/>
                  </a:lnTo>
                  <a:lnTo>
                    <a:pt x="1194" y="167"/>
                  </a:lnTo>
                  <a:lnTo>
                    <a:pt x="1184" y="196"/>
                  </a:lnTo>
                  <a:lnTo>
                    <a:pt x="1167" y="221"/>
                  </a:lnTo>
                  <a:lnTo>
                    <a:pt x="1147" y="242"/>
                  </a:lnTo>
                  <a:lnTo>
                    <a:pt x="1121" y="258"/>
                  </a:lnTo>
                  <a:lnTo>
                    <a:pt x="1093" y="268"/>
                  </a:lnTo>
                  <a:lnTo>
                    <a:pt x="1062" y="272"/>
                  </a:lnTo>
                  <a:lnTo>
                    <a:pt x="136" y="272"/>
                  </a:lnTo>
                  <a:lnTo>
                    <a:pt x="104" y="268"/>
                  </a:lnTo>
                  <a:lnTo>
                    <a:pt x="77" y="258"/>
                  </a:lnTo>
                  <a:lnTo>
                    <a:pt x="50" y="242"/>
                  </a:lnTo>
                  <a:lnTo>
                    <a:pt x="30" y="221"/>
                  </a:lnTo>
                  <a:lnTo>
                    <a:pt x="14" y="196"/>
                  </a:lnTo>
                  <a:lnTo>
                    <a:pt x="4" y="167"/>
                  </a:lnTo>
                  <a:lnTo>
                    <a:pt x="0" y="135"/>
                  </a:lnTo>
                  <a:lnTo>
                    <a:pt x="4" y="104"/>
                  </a:lnTo>
                  <a:lnTo>
                    <a:pt x="14" y="76"/>
                  </a:lnTo>
                  <a:lnTo>
                    <a:pt x="30" y="50"/>
                  </a:lnTo>
                  <a:lnTo>
                    <a:pt x="50" y="30"/>
                  </a:lnTo>
                  <a:lnTo>
                    <a:pt x="77" y="14"/>
                  </a:lnTo>
                  <a:lnTo>
                    <a:pt x="104" y="4"/>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latin typeface="+mj-lt"/>
              </a:endParaRPr>
            </a:p>
          </p:txBody>
        </p:sp>
      </p:grpSp>
      <p:grpSp>
        <p:nvGrpSpPr>
          <p:cNvPr id="61" name="Group 156"/>
          <p:cNvGrpSpPr>
            <a:grpSpLocks noChangeAspect="1"/>
          </p:cNvGrpSpPr>
          <p:nvPr/>
        </p:nvGrpSpPr>
        <p:grpSpPr bwMode="auto">
          <a:xfrm>
            <a:off x="884181" y="2478039"/>
            <a:ext cx="331164" cy="332015"/>
            <a:chOff x="4164" y="2091"/>
            <a:chExt cx="3115" cy="3123"/>
          </a:xfrm>
          <a:solidFill>
            <a:schemeClr val="bg1"/>
          </a:solidFill>
        </p:grpSpPr>
        <p:sp>
          <p:nvSpPr>
            <p:cNvPr id="62" name="Freeform 158"/>
            <p:cNvSpPr>
              <a:spLocks/>
            </p:cNvSpPr>
            <p:nvPr/>
          </p:nvSpPr>
          <p:spPr bwMode="auto">
            <a:xfrm>
              <a:off x="5395" y="3715"/>
              <a:ext cx="1880" cy="1499"/>
            </a:xfrm>
            <a:custGeom>
              <a:avLst/>
              <a:gdLst>
                <a:gd name="T0" fmla="*/ 1347 w 3761"/>
                <a:gd name="T1" fmla="*/ 120 h 2999"/>
                <a:gd name="T2" fmla="*/ 1353 w 3761"/>
                <a:gd name="T3" fmla="*/ 401 h 2999"/>
                <a:gd name="T4" fmla="*/ 1514 w 3761"/>
                <a:gd name="T5" fmla="*/ 644 h 2999"/>
                <a:gd name="T6" fmla="*/ 1796 w 3761"/>
                <a:gd name="T7" fmla="*/ 772 h 2999"/>
                <a:gd name="T8" fmla="*/ 2064 w 3761"/>
                <a:gd name="T9" fmla="*/ 753 h 2999"/>
                <a:gd name="T10" fmla="*/ 2318 w 3761"/>
                <a:gd name="T11" fmla="*/ 593 h 2999"/>
                <a:gd name="T12" fmla="*/ 2442 w 3761"/>
                <a:gd name="T13" fmla="*/ 325 h 2999"/>
                <a:gd name="T14" fmla="*/ 2415 w 3761"/>
                <a:gd name="T15" fmla="*/ 59 h 2999"/>
                <a:gd name="T16" fmla="*/ 2828 w 3761"/>
                <a:gd name="T17" fmla="*/ 21 h 2999"/>
                <a:gd name="T18" fmla="*/ 2968 w 3761"/>
                <a:gd name="T19" fmla="*/ 161 h 2999"/>
                <a:gd name="T20" fmla="*/ 2993 w 3761"/>
                <a:gd name="T21" fmla="*/ 791 h 2999"/>
                <a:gd name="T22" fmla="*/ 3060 w 3761"/>
                <a:gd name="T23" fmla="*/ 913 h 2999"/>
                <a:gd name="T24" fmla="*/ 3176 w 3761"/>
                <a:gd name="T25" fmla="*/ 935 h 2999"/>
                <a:gd name="T26" fmla="*/ 3311 w 3761"/>
                <a:gd name="T27" fmla="*/ 854 h 2999"/>
                <a:gd name="T28" fmla="*/ 3493 w 3761"/>
                <a:gd name="T29" fmla="*/ 802 h 2999"/>
                <a:gd name="T30" fmla="*/ 3658 w 3761"/>
                <a:gd name="T31" fmla="*/ 871 h 2999"/>
                <a:gd name="T32" fmla="*/ 3755 w 3761"/>
                <a:gd name="T33" fmla="*/ 1051 h 2999"/>
                <a:gd name="T34" fmla="*/ 3719 w 3761"/>
                <a:gd name="T35" fmla="*/ 1280 h 2999"/>
                <a:gd name="T36" fmla="*/ 3580 w 3761"/>
                <a:gd name="T37" fmla="*/ 1405 h 2999"/>
                <a:gd name="T38" fmla="*/ 3402 w 3761"/>
                <a:gd name="T39" fmla="*/ 1413 h 2999"/>
                <a:gd name="T40" fmla="*/ 3240 w 3761"/>
                <a:gd name="T41" fmla="*/ 1318 h 2999"/>
                <a:gd name="T42" fmla="*/ 3117 w 3761"/>
                <a:gd name="T43" fmla="*/ 1291 h 2999"/>
                <a:gd name="T44" fmla="*/ 3020 w 3761"/>
                <a:gd name="T45" fmla="*/ 1361 h 2999"/>
                <a:gd name="T46" fmla="*/ 2991 w 3761"/>
                <a:gd name="T47" fmla="*/ 1959 h 2999"/>
                <a:gd name="T48" fmla="*/ 2915 w 3761"/>
                <a:gd name="T49" fmla="*/ 2141 h 2999"/>
                <a:gd name="T50" fmla="*/ 2733 w 3761"/>
                <a:gd name="T51" fmla="*/ 2217 h 2999"/>
                <a:gd name="T52" fmla="*/ 2134 w 3761"/>
                <a:gd name="T53" fmla="*/ 2246 h 2999"/>
                <a:gd name="T54" fmla="*/ 2062 w 3761"/>
                <a:gd name="T55" fmla="*/ 2345 h 2999"/>
                <a:gd name="T56" fmla="*/ 2090 w 3761"/>
                <a:gd name="T57" fmla="*/ 2472 h 2999"/>
                <a:gd name="T58" fmla="*/ 2185 w 3761"/>
                <a:gd name="T59" fmla="*/ 2634 h 2999"/>
                <a:gd name="T60" fmla="*/ 2176 w 3761"/>
                <a:gd name="T61" fmla="*/ 2816 h 2999"/>
                <a:gd name="T62" fmla="*/ 2050 w 3761"/>
                <a:gd name="T63" fmla="*/ 2955 h 2999"/>
                <a:gd name="T64" fmla="*/ 1822 w 3761"/>
                <a:gd name="T65" fmla="*/ 2991 h 2999"/>
                <a:gd name="T66" fmla="*/ 1642 w 3761"/>
                <a:gd name="T67" fmla="*/ 2894 h 2999"/>
                <a:gd name="T68" fmla="*/ 1573 w 3761"/>
                <a:gd name="T69" fmla="*/ 2727 h 2999"/>
                <a:gd name="T70" fmla="*/ 1625 w 3761"/>
                <a:gd name="T71" fmla="*/ 2544 h 2999"/>
                <a:gd name="T72" fmla="*/ 1706 w 3761"/>
                <a:gd name="T73" fmla="*/ 2407 h 2999"/>
                <a:gd name="T74" fmla="*/ 1684 w 3761"/>
                <a:gd name="T75" fmla="*/ 2290 h 2999"/>
                <a:gd name="T76" fmla="*/ 1562 w 3761"/>
                <a:gd name="T77" fmla="*/ 2221 h 2999"/>
                <a:gd name="T78" fmla="*/ 933 w 3761"/>
                <a:gd name="T79" fmla="*/ 2198 h 2999"/>
                <a:gd name="T80" fmla="*/ 796 w 3761"/>
                <a:gd name="T81" fmla="*/ 2059 h 2999"/>
                <a:gd name="T82" fmla="*/ 771 w 3761"/>
                <a:gd name="T83" fmla="*/ 1437 h 2999"/>
                <a:gd name="T84" fmla="*/ 703 w 3761"/>
                <a:gd name="T85" fmla="*/ 1314 h 2999"/>
                <a:gd name="T86" fmla="*/ 585 w 3761"/>
                <a:gd name="T87" fmla="*/ 1293 h 2999"/>
                <a:gd name="T88" fmla="*/ 450 w 3761"/>
                <a:gd name="T89" fmla="*/ 1375 h 2999"/>
                <a:gd name="T90" fmla="*/ 268 w 3761"/>
                <a:gd name="T91" fmla="*/ 1424 h 2999"/>
                <a:gd name="T92" fmla="*/ 102 w 3761"/>
                <a:gd name="T93" fmla="*/ 1358 h 2999"/>
                <a:gd name="T94" fmla="*/ 5 w 3761"/>
                <a:gd name="T95" fmla="*/ 1177 h 2999"/>
                <a:gd name="T96" fmla="*/ 41 w 3761"/>
                <a:gd name="T97" fmla="*/ 947 h 2999"/>
                <a:gd name="T98" fmla="*/ 180 w 3761"/>
                <a:gd name="T99" fmla="*/ 823 h 2999"/>
                <a:gd name="T100" fmla="*/ 361 w 3761"/>
                <a:gd name="T101" fmla="*/ 814 h 2999"/>
                <a:gd name="T102" fmla="*/ 522 w 3761"/>
                <a:gd name="T103" fmla="*/ 909 h 2999"/>
                <a:gd name="T104" fmla="*/ 648 w 3761"/>
                <a:gd name="T105" fmla="*/ 935 h 2999"/>
                <a:gd name="T106" fmla="*/ 746 w 3761"/>
                <a:gd name="T107" fmla="*/ 865 h 2999"/>
                <a:gd name="T108" fmla="*/ 775 w 3761"/>
                <a:gd name="T109" fmla="*/ 258 h 2999"/>
                <a:gd name="T110" fmla="*/ 851 w 3761"/>
                <a:gd name="T111" fmla="*/ 76 h 2999"/>
                <a:gd name="T112" fmla="*/ 1033 w 3761"/>
                <a:gd name="T113" fmla="*/ 0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9">
                  <a:moveTo>
                    <a:pt x="1033" y="0"/>
                  </a:moveTo>
                  <a:lnTo>
                    <a:pt x="1391" y="0"/>
                  </a:lnTo>
                  <a:lnTo>
                    <a:pt x="1366" y="59"/>
                  </a:lnTo>
                  <a:lnTo>
                    <a:pt x="1347" y="120"/>
                  </a:lnTo>
                  <a:lnTo>
                    <a:pt x="1336" y="182"/>
                  </a:lnTo>
                  <a:lnTo>
                    <a:pt x="1332" y="247"/>
                  </a:lnTo>
                  <a:lnTo>
                    <a:pt x="1338" y="325"/>
                  </a:lnTo>
                  <a:lnTo>
                    <a:pt x="1353" y="401"/>
                  </a:lnTo>
                  <a:lnTo>
                    <a:pt x="1379" y="469"/>
                  </a:lnTo>
                  <a:lnTo>
                    <a:pt x="1416" y="534"/>
                  </a:lnTo>
                  <a:lnTo>
                    <a:pt x="1461" y="593"/>
                  </a:lnTo>
                  <a:lnTo>
                    <a:pt x="1514" y="644"/>
                  </a:lnTo>
                  <a:lnTo>
                    <a:pt x="1575" y="688"/>
                  </a:lnTo>
                  <a:lnTo>
                    <a:pt x="1642" y="724"/>
                  </a:lnTo>
                  <a:lnTo>
                    <a:pt x="1716" y="753"/>
                  </a:lnTo>
                  <a:lnTo>
                    <a:pt x="1796" y="772"/>
                  </a:lnTo>
                  <a:lnTo>
                    <a:pt x="1879" y="779"/>
                  </a:lnTo>
                  <a:lnTo>
                    <a:pt x="1900" y="779"/>
                  </a:lnTo>
                  <a:lnTo>
                    <a:pt x="1984" y="772"/>
                  </a:lnTo>
                  <a:lnTo>
                    <a:pt x="2064" y="753"/>
                  </a:lnTo>
                  <a:lnTo>
                    <a:pt x="2138" y="724"/>
                  </a:lnTo>
                  <a:lnTo>
                    <a:pt x="2204" y="688"/>
                  </a:lnTo>
                  <a:lnTo>
                    <a:pt x="2265" y="644"/>
                  </a:lnTo>
                  <a:lnTo>
                    <a:pt x="2318" y="593"/>
                  </a:lnTo>
                  <a:lnTo>
                    <a:pt x="2364" y="534"/>
                  </a:lnTo>
                  <a:lnTo>
                    <a:pt x="2400" y="469"/>
                  </a:lnTo>
                  <a:lnTo>
                    <a:pt x="2427" y="401"/>
                  </a:lnTo>
                  <a:lnTo>
                    <a:pt x="2442" y="325"/>
                  </a:lnTo>
                  <a:lnTo>
                    <a:pt x="2448" y="247"/>
                  </a:lnTo>
                  <a:lnTo>
                    <a:pt x="2444" y="184"/>
                  </a:lnTo>
                  <a:lnTo>
                    <a:pt x="2432" y="121"/>
                  </a:lnTo>
                  <a:lnTo>
                    <a:pt x="2415" y="59"/>
                  </a:lnTo>
                  <a:lnTo>
                    <a:pt x="2389" y="0"/>
                  </a:lnTo>
                  <a:lnTo>
                    <a:pt x="2725" y="0"/>
                  </a:lnTo>
                  <a:lnTo>
                    <a:pt x="2778" y="5"/>
                  </a:lnTo>
                  <a:lnTo>
                    <a:pt x="2828" y="21"/>
                  </a:lnTo>
                  <a:lnTo>
                    <a:pt x="2873" y="45"/>
                  </a:lnTo>
                  <a:lnTo>
                    <a:pt x="2911" y="78"/>
                  </a:lnTo>
                  <a:lnTo>
                    <a:pt x="2944" y="116"/>
                  </a:lnTo>
                  <a:lnTo>
                    <a:pt x="2968" y="161"/>
                  </a:lnTo>
                  <a:lnTo>
                    <a:pt x="2984" y="211"/>
                  </a:lnTo>
                  <a:lnTo>
                    <a:pt x="2989" y="264"/>
                  </a:lnTo>
                  <a:lnTo>
                    <a:pt x="2989" y="743"/>
                  </a:lnTo>
                  <a:lnTo>
                    <a:pt x="2993" y="791"/>
                  </a:lnTo>
                  <a:lnTo>
                    <a:pt x="3003" y="831"/>
                  </a:lnTo>
                  <a:lnTo>
                    <a:pt x="3016" y="865"/>
                  </a:lnTo>
                  <a:lnTo>
                    <a:pt x="3037" y="892"/>
                  </a:lnTo>
                  <a:lnTo>
                    <a:pt x="3060" y="913"/>
                  </a:lnTo>
                  <a:lnTo>
                    <a:pt x="3086" y="928"/>
                  </a:lnTo>
                  <a:lnTo>
                    <a:pt x="3115" y="937"/>
                  </a:lnTo>
                  <a:lnTo>
                    <a:pt x="3145" y="939"/>
                  </a:lnTo>
                  <a:lnTo>
                    <a:pt x="3176" y="935"/>
                  </a:lnTo>
                  <a:lnTo>
                    <a:pt x="3208" y="924"/>
                  </a:lnTo>
                  <a:lnTo>
                    <a:pt x="3238" y="909"/>
                  </a:lnTo>
                  <a:lnTo>
                    <a:pt x="3269" y="886"/>
                  </a:lnTo>
                  <a:lnTo>
                    <a:pt x="3311" y="854"/>
                  </a:lnTo>
                  <a:lnTo>
                    <a:pt x="3354" y="829"/>
                  </a:lnTo>
                  <a:lnTo>
                    <a:pt x="3402" y="814"/>
                  </a:lnTo>
                  <a:lnTo>
                    <a:pt x="3447" y="804"/>
                  </a:lnTo>
                  <a:lnTo>
                    <a:pt x="3493" y="802"/>
                  </a:lnTo>
                  <a:lnTo>
                    <a:pt x="3539" y="808"/>
                  </a:lnTo>
                  <a:lnTo>
                    <a:pt x="3582" y="823"/>
                  </a:lnTo>
                  <a:lnTo>
                    <a:pt x="3622" y="842"/>
                  </a:lnTo>
                  <a:lnTo>
                    <a:pt x="3658" y="871"/>
                  </a:lnTo>
                  <a:lnTo>
                    <a:pt x="3691" y="905"/>
                  </a:lnTo>
                  <a:lnTo>
                    <a:pt x="3719" y="947"/>
                  </a:lnTo>
                  <a:lnTo>
                    <a:pt x="3740" y="996"/>
                  </a:lnTo>
                  <a:lnTo>
                    <a:pt x="3755" y="1051"/>
                  </a:lnTo>
                  <a:lnTo>
                    <a:pt x="3761" y="1114"/>
                  </a:lnTo>
                  <a:lnTo>
                    <a:pt x="3755" y="1177"/>
                  </a:lnTo>
                  <a:lnTo>
                    <a:pt x="3740" y="1232"/>
                  </a:lnTo>
                  <a:lnTo>
                    <a:pt x="3719" y="1280"/>
                  </a:lnTo>
                  <a:lnTo>
                    <a:pt x="3691" y="1321"/>
                  </a:lnTo>
                  <a:lnTo>
                    <a:pt x="3658" y="1356"/>
                  </a:lnTo>
                  <a:lnTo>
                    <a:pt x="3622" y="1384"/>
                  </a:lnTo>
                  <a:lnTo>
                    <a:pt x="3580" y="1405"/>
                  </a:lnTo>
                  <a:lnTo>
                    <a:pt x="3539" y="1418"/>
                  </a:lnTo>
                  <a:lnTo>
                    <a:pt x="3493" y="1424"/>
                  </a:lnTo>
                  <a:lnTo>
                    <a:pt x="3447" y="1422"/>
                  </a:lnTo>
                  <a:lnTo>
                    <a:pt x="3402" y="1413"/>
                  </a:lnTo>
                  <a:lnTo>
                    <a:pt x="3356" y="1398"/>
                  </a:lnTo>
                  <a:lnTo>
                    <a:pt x="3312" y="1373"/>
                  </a:lnTo>
                  <a:lnTo>
                    <a:pt x="3271" y="1340"/>
                  </a:lnTo>
                  <a:lnTo>
                    <a:pt x="3240" y="1318"/>
                  </a:lnTo>
                  <a:lnTo>
                    <a:pt x="3210" y="1302"/>
                  </a:lnTo>
                  <a:lnTo>
                    <a:pt x="3177" y="1293"/>
                  </a:lnTo>
                  <a:lnTo>
                    <a:pt x="3147" y="1289"/>
                  </a:lnTo>
                  <a:lnTo>
                    <a:pt x="3117" y="1291"/>
                  </a:lnTo>
                  <a:lnTo>
                    <a:pt x="3088" y="1299"/>
                  </a:lnTo>
                  <a:lnTo>
                    <a:pt x="3062" y="1314"/>
                  </a:lnTo>
                  <a:lnTo>
                    <a:pt x="3039" y="1335"/>
                  </a:lnTo>
                  <a:lnTo>
                    <a:pt x="3020" y="1361"/>
                  </a:lnTo>
                  <a:lnTo>
                    <a:pt x="3005" y="1396"/>
                  </a:lnTo>
                  <a:lnTo>
                    <a:pt x="2995" y="1436"/>
                  </a:lnTo>
                  <a:lnTo>
                    <a:pt x="2991" y="1483"/>
                  </a:lnTo>
                  <a:lnTo>
                    <a:pt x="2991" y="1959"/>
                  </a:lnTo>
                  <a:lnTo>
                    <a:pt x="2987" y="2010"/>
                  </a:lnTo>
                  <a:lnTo>
                    <a:pt x="2972" y="2059"/>
                  </a:lnTo>
                  <a:lnTo>
                    <a:pt x="2947" y="2103"/>
                  </a:lnTo>
                  <a:lnTo>
                    <a:pt x="2915" y="2141"/>
                  </a:lnTo>
                  <a:lnTo>
                    <a:pt x="2877" y="2173"/>
                  </a:lnTo>
                  <a:lnTo>
                    <a:pt x="2833" y="2196"/>
                  </a:lnTo>
                  <a:lnTo>
                    <a:pt x="2786" y="2212"/>
                  </a:lnTo>
                  <a:lnTo>
                    <a:pt x="2733" y="2217"/>
                  </a:lnTo>
                  <a:lnTo>
                    <a:pt x="2254" y="2217"/>
                  </a:lnTo>
                  <a:lnTo>
                    <a:pt x="2208" y="2221"/>
                  </a:lnTo>
                  <a:lnTo>
                    <a:pt x="2168" y="2231"/>
                  </a:lnTo>
                  <a:lnTo>
                    <a:pt x="2134" y="2246"/>
                  </a:lnTo>
                  <a:lnTo>
                    <a:pt x="2105" y="2265"/>
                  </a:lnTo>
                  <a:lnTo>
                    <a:pt x="2085" y="2290"/>
                  </a:lnTo>
                  <a:lnTo>
                    <a:pt x="2069" y="2316"/>
                  </a:lnTo>
                  <a:lnTo>
                    <a:pt x="2062" y="2345"/>
                  </a:lnTo>
                  <a:lnTo>
                    <a:pt x="2060" y="2377"/>
                  </a:lnTo>
                  <a:lnTo>
                    <a:pt x="2064" y="2407"/>
                  </a:lnTo>
                  <a:lnTo>
                    <a:pt x="2073" y="2440"/>
                  </a:lnTo>
                  <a:lnTo>
                    <a:pt x="2090" y="2472"/>
                  </a:lnTo>
                  <a:lnTo>
                    <a:pt x="2113" y="2501"/>
                  </a:lnTo>
                  <a:lnTo>
                    <a:pt x="2145" y="2544"/>
                  </a:lnTo>
                  <a:lnTo>
                    <a:pt x="2168" y="2588"/>
                  </a:lnTo>
                  <a:lnTo>
                    <a:pt x="2185" y="2634"/>
                  </a:lnTo>
                  <a:lnTo>
                    <a:pt x="2195" y="2681"/>
                  </a:lnTo>
                  <a:lnTo>
                    <a:pt x="2195" y="2727"/>
                  </a:lnTo>
                  <a:lnTo>
                    <a:pt x="2189" y="2773"/>
                  </a:lnTo>
                  <a:lnTo>
                    <a:pt x="2176" y="2816"/>
                  </a:lnTo>
                  <a:lnTo>
                    <a:pt x="2155" y="2856"/>
                  </a:lnTo>
                  <a:lnTo>
                    <a:pt x="2128" y="2894"/>
                  </a:lnTo>
                  <a:lnTo>
                    <a:pt x="2092" y="2927"/>
                  </a:lnTo>
                  <a:lnTo>
                    <a:pt x="2050" y="2955"/>
                  </a:lnTo>
                  <a:lnTo>
                    <a:pt x="2003" y="2976"/>
                  </a:lnTo>
                  <a:lnTo>
                    <a:pt x="1948" y="2991"/>
                  </a:lnTo>
                  <a:lnTo>
                    <a:pt x="1885" y="2999"/>
                  </a:lnTo>
                  <a:lnTo>
                    <a:pt x="1822" y="2991"/>
                  </a:lnTo>
                  <a:lnTo>
                    <a:pt x="1767" y="2976"/>
                  </a:lnTo>
                  <a:lnTo>
                    <a:pt x="1718" y="2955"/>
                  </a:lnTo>
                  <a:lnTo>
                    <a:pt x="1676" y="2927"/>
                  </a:lnTo>
                  <a:lnTo>
                    <a:pt x="1642" y="2894"/>
                  </a:lnTo>
                  <a:lnTo>
                    <a:pt x="1613" y="2856"/>
                  </a:lnTo>
                  <a:lnTo>
                    <a:pt x="1592" y="2816"/>
                  </a:lnTo>
                  <a:lnTo>
                    <a:pt x="1579" y="2773"/>
                  </a:lnTo>
                  <a:lnTo>
                    <a:pt x="1573" y="2727"/>
                  </a:lnTo>
                  <a:lnTo>
                    <a:pt x="1575" y="2681"/>
                  </a:lnTo>
                  <a:lnTo>
                    <a:pt x="1585" y="2634"/>
                  </a:lnTo>
                  <a:lnTo>
                    <a:pt x="1600" y="2588"/>
                  </a:lnTo>
                  <a:lnTo>
                    <a:pt x="1625" y="2544"/>
                  </a:lnTo>
                  <a:lnTo>
                    <a:pt x="1657" y="2501"/>
                  </a:lnTo>
                  <a:lnTo>
                    <a:pt x="1680" y="2472"/>
                  </a:lnTo>
                  <a:lnTo>
                    <a:pt x="1695" y="2440"/>
                  </a:lnTo>
                  <a:lnTo>
                    <a:pt x="1706" y="2407"/>
                  </a:lnTo>
                  <a:lnTo>
                    <a:pt x="1710" y="2377"/>
                  </a:lnTo>
                  <a:lnTo>
                    <a:pt x="1706" y="2347"/>
                  </a:lnTo>
                  <a:lnTo>
                    <a:pt x="1699" y="2316"/>
                  </a:lnTo>
                  <a:lnTo>
                    <a:pt x="1684" y="2290"/>
                  </a:lnTo>
                  <a:lnTo>
                    <a:pt x="1663" y="2267"/>
                  </a:lnTo>
                  <a:lnTo>
                    <a:pt x="1636" y="2246"/>
                  </a:lnTo>
                  <a:lnTo>
                    <a:pt x="1602" y="2231"/>
                  </a:lnTo>
                  <a:lnTo>
                    <a:pt x="1562" y="2221"/>
                  </a:lnTo>
                  <a:lnTo>
                    <a:pt x="1514" y="2217"/>
                  </a:lnTo>
                  <a:lnTo>
                    <a:pt x="1033" y="2217"/>
                  </a:lnTo>
                  <a:lnTo>
                    <a:pt x="980" y="2213"/>
                  </a:lnTo>
                  <a:lnTo>
                    <a:pt x="933" y="2198"/>
                  </a:lnTo>
                  <a:lnTo>
                    <a:pt x="889" y="2173"/>
                  </a:lnTo>
                  <a:lnTo>
                    <a:pt x="851" y="2141"/>
                  </a:lnTo>
                  <a:lnTo>
                    <a:pt x="819" y="2103"/>
                  </a:lnTo>
                  <a:lnTo>
                    <a:pt x="796" y="2059"/>
                  </a:lnTo>
                  <a:lnTo>
                    <a:pt x="781" y="2012"/>
                  </a:lnTo>
                  <a:lnTo>
                    <a:pt x="775" y="1959"/>
                  </a:lnTo>
                  <a:lnTo>
                    <a:pt x="775" y="1485"/>
                  </a:lnTo>
                  <a:lnTo>
                    <a:pt x="771" y="1437"/>
                  </a:lnTo>
                  <a:lnTo>
                    <a:pt x="762" y="1398"/>
                  </a:lnTo>
                  <a:lnTo>
                    <a:pt x="746" y="1363"/>
                  </a:lnTo>
                  <a:lnTo>
                    <a:pt x="727" y="1337"/>
                  </a:lnTo>
                  <a:lnTo>
                    <a:pt x="703" y="1314"/>
                  </a:lnTo>
                  <a:lnTo>
                    <a:pt x="676" y="1301"/>
                  </a:lnTo>
                  <a:lnTo>
                    <a:pt x="648" y="1291"/>
                  </a:lnTo>
                  <a:lnTo>
                    <a:pt x="617" y="1289"/>
                  </a:lnTo>
                  <a:lnTo>
                    <a:pt x="585" y="1293"/>
                  </a:lnTo>
                  <a:lnTo>
                    <a:pt x="553" y="1302"/>
                  </a:lnTo>
                  <a:lnTo>
                    <a:pt x="522" y="1320"/>
                  </a:lnTo>
                  <a:lnTo>
                    <a:pt x="492" y="1342"/>
                  </a:lnTo>
                  <a:lnTo>
                    <a:pt x="450" y="1375"/>
                  </a:lnTo>
                  <a:lnTo>
                    <a:pt x="406" y="1398"/>
                  </a:lnTo>
                  <a:lnTo>
                    <a:pt x="361" y="1415"/>
                  </a:lnTo>
                  <a:lnTo>
                    <a:pt x="313" y="1424"/>
                  </a:lnTo>
                  <a:lnTo>
                    <a:pt x="268" y="1424"/>
                  </a:lnTo>
                  <a:lnTo>
                    <a:pt x="222" y="1418"/>
                  </a:lnTo>
                  <a:lnTo>
                    <a:pt x="180" y="1405"/>
                  </a:lnTo>
                  <a:lnTo>
                    <a:pt x="138" y="1384"/>
                  </a:lnTo>
                  <a:lnTo>
                    <a:pt x="102" y="1358"/>
                  </a:lnTo>
                  <a:lnTo>
                    <a:pt x="70" y="1323"/>
                  </a:lnTo>
                  <a:lnTo>
                    <a:pt x="41" y="1280"/>
                  </a:lnTo>
                  <a:lnTo>
                    <a:pt x="20" y="1232"/>
                  </a:lnTo>
                  <a:lnTo>
                    <a:pt x="5" y="1177"/>
                  </a:lnTo>
                  <a:lnTo>
                    <a:pt x="0" y="1114"/>
                  </a:lnTo>
                  <a:lnTo>
                    <a:pt x="5" y="1051"/>
                  </a:lnTo>
                  <a:lnTo>
                    <a:pt x="20" y="996"/>
                  </a:lnTo>
                  <a:lnTo>
                    <a:pt x="41" y="947"/>
                  </a:lnTo>
                  <a:lnTo>
                    <a:pt x="70" y="905"/>
                  </a:lnTo>
                  <a:lnTo>
                    <a:pt x="102" y="871"/>
                  </a:lnTo>
                  <a:lnTo>
                    <a:pt x="138" y="842"/>
                  </a:lnTo>
                  <a:lnTo>
                    <a:pt x="180" y="823"/>
                  </a:lnTo>
                  <a:lnTo>
                    <a:pt x="222" y="808"/>
                  </a:lnTo>
                  <a:lnTo>
                    <a:pt x="268" y="802"/>
                  </a:lnTo>
                  <a:lnTo>
                    <a:pt x="315" y="804"/>
                  </a:lnTo>
                  <a:lnTo>
                    <a:pt x="361" y="814"/>
                  </a:lnTo>
                  <a:lnTo>
                    <a:pt x="406" y="829"/>
                  </a:lnTo>
                  <a:lnTo>
                    <a:pt x="452" y="854"/>
                  </a:lnTo>
                  <a:lnTo>
                    <a:pt x="494" y="886"/>
                  </a:lnTo>
                  <a:lnTo>
                    <a:pt x="522" y="909"/>
                  </a:lnTo>
                  <a:lnTo>
                    <a:pt x="555" y="924"/>
                  </a:lnTo>
                  <a:lnTo>
                    <a:pt x="587" y="935"/>
                  </a:lnTo>
                  <a:lnTo>
                    <a:pt x="617" y="939"/>
                  </a:lnTo>
                  <a:lnTo>
                    <a:pt x="648" y="935"/>
                  </a:lnTo>
                  <a:lnTo>
                    <a:pt x="678" y="928"/>
                  </a:lnTo>
                  <a:lnTo>
                    <a:pt x="705" y="913"/>
                  </a:lnTo>
                  <a:lnTo>
                    <a:pt x="727" y="892"/>
                  </a:lnTo>
                  <a:lnTo>
                    <a:pt x="746" y="865"/>
                  </a:lnTo>
                  <a:lnTo>
                    <a:pt x="762" y="831"/>
                  </a:lnTo>
                  <a:lnTo>
                    <a:pt x="771" y="791"/>
                  </a:lnTo>
                  <a:lnTo>
                    <a:pt x="775" y="743"/>
                  </a:lnTo>
                  <a:lnTo>
                    <a:pt x="775" y="258"/>
                  </a:lnTo>
                  <a:lnTo>
                    <a:pt x="781" y="207"/>
                  </a:lnTo>
                  <a:lnTo>
                    <a:pt x="796" y="158"/>
                  </a:lnTo>
                  <a:lnTo>
                    <a:pt x="819" y="114"/>
                  </a:lnTo>
                  <a:lnTo>
                    <a:pt x="851" y="76"/>
                  </a:lnTo>
                  <a:lnTo>
                    <a:pt x="889" y="43"/>
                  </a:lnTo>
                  <a:lnTo>
                    <a:pt x="933" y="21"/>
                  </a:lnTo>
                  <a:lnTo>
                    <a:pt x="982" y="5"/>
                  </a:lnTo>
                  <a:lnTo>
                    <a:pt x="10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4" name="Freeform 159"/>
            <p:cNvSpPr>
              <a:spLocks/>
            </p:cNvSpPr>
            <p:nvPr/>
          </p:nvSpPr>
          <p:spPr bwMode="auto">
            <a:xfrm>
              <a:off x="5780" y="2094"/>
              <a:ext cx="1499" cy="1882"/>
            </a:xfrm>
            <a:custGeom>
              <a:avLst/>
              <a:gdLst>
                <a:gd name="T0" fmla="*/ 1281 w 3000"/>
                <a:gd name="T1" fmla="*/ 44 h 3766"/>
                <a:gd name="T2" fmla="*/ 1407 w 3000"/>
                <a:gd name="T3" fmla="*/ 181 h 3766"/>
                <a:gd name="T4" fmla="*/ 1414 w 3000"/>
                <a:gd name="T5" fmla="*/ 363 h 3766"/>
                <a:gd name="T6" fmla="*/ 1319 w 3000"/>
                <a:gd name="T7" fmla="*/ 525 h 3766"/>
                <a:gd name="T8" fmla="*/ 1293 w 3000"/>
                <a:gd name="T9" fmla="*/ 649 h 3766"/>
                <a:gd name="T10" fmla="*/ 1363 w 3000"/>
                <a:gd name="T11" fmla="*/ 746 h 3766"/>
                <a:gd name="T12" fmla="*/ 1960 w 3000"/>
                <a:gd name="T13" fmla="*/ 774 h 3766"/>
                <a:gd name="T14" fmla="*/ 2142 w 3000"/>
                <a:gd name="T15" fmla="*/ 850 h 3766"/>
                <a:gd name="T16" fmla="*/ 2218 w 3000"/>
                <a:gd name="T17" fmla="*/ 1033 h 3766"/>
                <a:gd name="T18" fmla="*/ 2247 w 3000"/>
                <a:gd name="T19" fmla="*/ 1630 h 3766"/>
                <a:gd name="T20" fmla="*/ 2346 w 3000"/>
                <a:gd name="T21" fmla="*/ 1702 h 3766"/>
                <a:gd name="T22" fmla="*/ 2473 w 3000"/>
                <a:gd name="T23" fmla="*/ 1674 h 3766"/>
                <a:gd name="T24" fmla="*/ 2635 w 3000"/>
                <a:gd name="T25" fmla="*/ 1579 h 3766"/>
                <a:gd name="T26" fmla="*/ 2817 w 3000"/>
                <a:gd name="T27" fmla="*/ 1586 h 3766"/>
                <a:gd name="T28" fmla="*/ 2956 w 3000"/>
                <a:gd name="T29" fmla="*/ 1712 h 3766"/>
                <a:gd name="T30" fmla="*/ 2992 w 3000"/>
                <a:gd name="T31" fmla="*/ 1940 h 3766"/>
                <a:gd name="T32" fmla="*/ 2895 w 3000"/>
                <a:gd name="T33" fmla="*/ 2123 h 3766"/>
                <a:gd name="T34" fmla="*/ 2728 w 3000"/>
                <a:gd name="T35" fmla="*/ 2189 h 3766"/>
                <a:gd name="T36" fmla="*/ 2543 w 3000"/>
                <a:gd name="T37" fmla="*/ 2138 h 3766"/>
                <a:gd name="T38" fmla="*/ 2408 w 3000"/>
                <a:gd name="T39" fmla="*/ 2058 h 3766"/>
                <a:gd name="T40" fmla="*/ 2291 w 3000"/>
                <a:gd name="T41" fmla="*/ 2079 h 3766"/>
                <a:gd name="T42" fmla="*/ 2222 w 3000"/>
                <a:gd name="T43" fmla="*/ 2202 h 3766"/>
                <a:gd name="T44" fmla="*/ 2199 w 3000"/>
                <a:gd name="T45" fmla="*/ 2832 h 3766"/>
                <a:gd name="T46" fmla="*/ 2061 w 3000"/>
                <a:gd name="T47" fmla="*/ 2969 h 3766"/>
                <a:gd name="T48" fmla="*/ 1439 w 3000"/>
                <a:gd name="T49" fmla="*/ 2992 h 3766"/>
                <a:gd name="T50" fmla="*/ 1316 w 3000"/>
                <a:gd name="T51" fmla="*/ 3060 h 3766"/>
                <a:gd name="T52" fmla="*/ 1295 w 3000"/>
                <a:gd name="T53" fmla="*/ 3180 h 3766"/>
                <a:gd name="T54" fmla="*/ 1376 w 3000"/>
                <a:gd name="T55" fmla="*/ 3315 h 3766"/>
                <a:gd name="T56" fmla="*/ 1426 w 3000"/>
                <a:gd name="T57" fmla="*/ 3498 h 3766"/>
                <a:gd name="T58" fmla="*/ 1359 w 3000"/>
                <a:gd name="T59" fmla="*/ 3663 h 3766"/>
                <a:gd name="T60" fmla="*/ 1179 w 3000"/>
                <a:gd name="T61" fmla="*/ 3758 h 3766"/>
                <a:gd name="T62" fmla="*/ 949 w 3000"/>
                <a:gd name="T63" fmla="*/ 3722 h 3766"/>
                <a:gd name="T64" fmla="*/ 823 w 3000"/>
                <a:gd name="T65" fmla="*/ 3585 h 3766"/>
                <a:gd name="T66" fmla="*/ 816 w 3000"/>
                <a:gd name="T67" fmla="*/ 3404 h 3766"/>
                <a:gd name="T68" fmla="*/ 911 w 3000"/>
                <a:gd name="T69" fmla="*/ 3241 h 3766"/>
                <a:gd name="T70" fmla="*/ 937 w 3000"/>
                <a:gd name="T71" fmla="*/ 3115 h 3766"/>
                <a:gd name="T72" fmla="*/ 867 w 3000"/>
                <a:gd name="T73" fmla="*/ 3016 h 3766"/>
                <a:gd name="T74" fmla="*/ 261 w 3000"/>
                <a:gd name="T75" fmla="*/ 2990 h 3766"/>
                <a:gd name="T76" fmla="*/ 78 w 3000"/>
                <a:gd name="T77" fmla="*/ 2914 h 3766"/>
                <a:gd name="T78" fmla="*/ 2 w 3000"/>
                <a:gd name="T79" fmla="*/ 2731 h 3766"/>
                <a:gd name="T80" fmla="*/ 185 w 3000"/>
                <a:gd name="T81" fmla="*/ 2429 h 3766"/>
                <a:gd name="T82" fmla="*/ 472 w 3000"/>
                <a:gd name="T83" fmla="*/ 2383 h 3766"/>
                <a:gd name="T84" fmla="*/ 690 w 3000"/>
                <a:gd name="T85" fmla="*/ 2189 h 3766"/>
                <a:gd name="T86" fmla="*/ 781 w 3000"/>
                <a:gd name="T87" fmla="*/ 1883 h 3766"/>
                <a:gd name="T88" fmla="*/ 726 w 3000"/>
                <a:gd name="T89" fmla="*/ 1626 h 3766"/>
                <a:gd name="T90" fmla="*/ 536 w 3000"/>
                <a:gd name="T91" fmla="*/ 1400 h 3766"/>
                <a:gd name="T92" fmla="*/ 247 w 3000"/>
                <a:gd name="T93" fmla="*/ 1314 h 3766"/>
                <a:gd name="T94" fmla="*/ 0 w 3000"/>
                <a:gd name="T95" fmla="*/ 1373 h 3766"/>
                <a:gd name="T96" fmla="*/ 46 w 3000"/>
                <a:gd name="T97" fmla="*/ 890 h 3766"/>
                <a:gd name="T98" fmla="*/ 211 w 3000"/>
                <a:gd name="T99" fmla="*/ 778 h 3766"/>
                <a:gd name="T100" fmla="*/ 831 w 3000"/>
                <a:gd name="T101" fmla="*/ 761 h 3766"/>
                <a:gd name="T102" fmla="*/ 930 w 3000"/>
                <a:gd name="T103" fmla="*/ 677 h 3766"/>
                <a:gd name="T104" fmla="*/ 926 w 3000"/>
                <a:gd name="T105" fmla="*/ 555 h 3766"/>
                <a:gd name="T106" fmla="*/ 831 w 3000"/>
                <a:gd name="T107" fmla="*/ 407 h 3766"/>
                <a:gd name="T108" fmla="*/ 810 w 3000"/>
                <a:gd name="T109" fmla="*/ 225 h 3766"/>
                <a:gd name="T110" fmla="*/ 907 w 3000"/>
                <a:gd name="T111" fmla="*/ 70 h 3766"/>
                <a:gd name="T112" fmla="*/ 1114 w 3000"/>
                <a:gd name="T113" fmla="*/ 0 h 3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0" h="3766">
                  <a:moveTo>
                    <a:pt x="1114" y="0"/>
                  </a:moveTo>
                  <a:lnTo>
                    <a:pt x="1177" y="8"/>
                  </a:lnTo>
                  <a:lnTo>
                    <a:pt x="1232" y="23"/>
                  </a:lnTo>
                  <a:lnTo>
                    <a:pt x="1281" y="44"/>
                  </a:lnTo>
                  <a:lnTo>
                    <a:pt x="1323" y="70"/>
                  </a:lnTo>
                  <a:lnTo>
                    <a:pt x="1357" y="105"/>
                  </a:lnTo>
                  <a:lnTo>
                    <a:pt x="1386" y="141"/>
                  </a:lnTo>
                  <a:lnTo>
                    <a:pt x="1407" y="181"/>
                  </a:lnTo>
                  <a:lnTo>
                    <a:pt x="1420" y="225"/>
                  </a:lnTo>
                  <a:lnTo>
                    <a:pt x="1426" y="270"/>
                  </a:lnTo>
                  <a:lnTo>
                    <a:pt x="1424" y="316"/>
                  </a:lnTo>
                  <a:lnTo>
                    <a:pt x="1414" y="363"/>
                  </a:lnTo>
                  <a:lnTo>
                    <a:pt x="1399" y="409"/>
                  </a:lnTo>
                  <a:lnTo>
                    <a:pt x="1374" y="453"/>
                  </a:lnTo>
                  <a:lnTo>
                    <a:pt x="1342" y="495"/>
                  </a:lnTo>
                  <a:lnTo>
                    <a:pt x="1319" y="525"/>
                  </a:lnTo>
                  <a:lnTo>
                    <a:pt x="1304" y="555"/>
                  </a:lnTo>
                  <a:lnTo>
                    <a:pt x="1295" y="588"/>
                  </a:lnTo>
                  <a:lnTo>
                    <a:pt x="1289" y="618"/>
                  </a:lnTo>
                  <a:lnTo>
                    <a:pt x="1293" y="649"/>
                  </a:lnTo>
                  <a:lnTo>
                    <a:pt x="1300" y="677"/>
                  </a:lnTo>
                  <a:lnTo>
                    <a:pt x="1316" y="704"/>
                  </a:lnTo>
                  <a:lnTo>
                    <a:pt x="1336" y="727"/>
                  </a:lnTo>
                  <a:lnTo>
                    <a:pt x="1363" y="746"/>
                  </a:lnTo>
                  <a:lnTo>
                    <a:pt x="1397" y="761"/>
                  </a:lnTo>
                  <a:lnTo>
                    <a:pt x="1437" y="770"/>
                  </a:lnTo>
                  <a:lnTo>
                    <a:pt x="1485" y="774"/>
                  </a:lnTo>
                  <a:lnTo>
                    <a:pt x="1960" y="774"/>
                  </a:lnTo>
                  <a:lnTo>
                    <a:pt x="2011" y="778"/>
                  </a:lnTo>
                  <a:lnTo>
                    <a:pt x="2061" y="793"/>
                  </a:lnTo>
                  <a:lnTo>
                    <a:pt x="2104" y="818"/>
                  </a:lnTo>
                  <a:lnTo>
                    <a:pt x="2142" y="850"/>
                  </a:lnTo>
                  <a:lnTo>
                    <a:pt x="2175" y="888"/>
                  </a:lnTo>
                  <a:lnTo>
                    <a:pt x="2198" y="932"/>
                  </a:lnTo>
                  <a:lnTo>
                    <a:pt x="2213" y="980"/>
                  </a:lnTo>
                  <a:lnTo>
                    <a:pt x="2218" y="1033"/>
                  </a:lnTo>
                  <a:lnTo>
                    <a:pt x="2218" y="1508"/>
                  </a:lnTo>
                  <a:lnTo>
                    <a:pt x="2220" y="1556"/>
                  </a:lnTo>
                  <a:lnTo>
                    <a:pt x="2232" y="1596"/>
                  </a:lnTo>
                  <a:lnTo>
                    <a:pt x="2247" y="1630"/>
                  </a:lnTo>
                  <a:lnTo>
                    <a:pt x="2266" y="1657"/>
                  </a:lnTo>
                  <a:lnTo>
                    <a:pt x="2291" y="1678"/>
                  </a:lnTo>
                  <a:lnTo>
                    <a:pt x="2317" y="1693"/>
                  </a:lnTo>
                  <a:lnTo>
                    <a:pt x="2346" y="1702"/>
                  </a:lnTo>
                  <a:lnTo>
                    <a:pt x="2378" y="1704"/>
                  </a:lnTo>
                  <a:lnTo>
                    <a:pt x="2408" y="1700"/>
                  </a:lnTo>
                  <a:lnTo>
                    <a:pt x="2441" y="1689"/>
                  </a:lnTo>
                  <a:lnTo>
                    <a:pt x="2473" y="1674"/>
                  </a:lnTo>
                  <a:lnTo>
                    <a:pt x="2502" y="1651"/>
                  </a:lnTo>
                  <a:lnTo>
                    <a:pt x="2543" y="1619"/>
                  </a:lnTo>
                  <a:lnTo>
                    <a:pt x="2589" y="1594"/>
                  </a:lnTo>
                  <a:lnTo>
                    <a:pt x="2635" y="1579"/>
                  </a:lnTo>
                  <a:lnTo>
                    <a:pt x="2682" y="1569"/>
                  </a:lnTo>
                  <a:lnTo>
                    <a:pt x="2728" y="1567"/>
                  </a:lnTo>
                  <a:lnTo>
                    <a:pt x="2773" y="1573"/>
                  </a:lnTo>
                  <a:lnTo>
                    <a:pt x="2817" y="1586"/>
                  </a:lnTo>
                  <a:lnTo>
                    <a:pt x="2857" y="1607"/>
                  </a:lnTo>
                  <a:lnTo>
                    <a:pt x="2895" y="1636"/>
                  </a:lnTo>
                  <a:lnTo>
                    <a:pt x="2927" y="1670"/>
                  </a:lnTo>
                  <a:lnTo>
                    <a:pt x="2956" y="1712"/>
                  </a:lnTo>
                  <a:lnTo>
                    <a:pt x="2977" y="1761"/>
                  </a:lnTo>
                  <a:lnTo>
                    <a:pt x="2992" y="1816"/>
                  </a:lnTo>
                  <a:lnTo>
                    <a:pt x="3000" y="1879"/>
                  </a:lnTo>
                  <a:lnTo>
                    <a:pt x="2992" y="1940"/>
                  </a:lnTo>
                  <a:lnTo>
                    <a:pt x="2977" y="1997"/>
                  </a:lnTo>
                  <a:lnTo>
                    <a:pt x="2956" y="2045"/>
                  </a:lnTo>
                  <a:lnTo>
                    <a:pt x="2927" y="2086"/>
                  </a:lnTo>
                  <a:lnTo>
                    <a:pt x="2895" y="2123"/>
                  </a:lnTo>
                  <a:lnTo>
                    <a:pt x="2857" y="2149"/>
                  </a:lnTo>
                  <a:lnTo>
                    <a:pt x="2817" y="2170"/>
                  </a:lnTo>
                  <a:lnTo>
                    <a:pt x="2773" y="2183"/>
                  </a:lnTo>
                  <a:lnTo>
                    <a:pt x="2728" y="2189"/>
                  </a:lnTo>
                  <a:lnTo>
                    <a:pt x="2682" y="2189"/>
                  </a:lnTo>
                  <a:lnTo>
                    <a:pt x="2635" y="2180"/>
                  </a:lnTo>
                  <a:lnTo>
                    <a:pt x="2589" y="2162"/>
                  </a:lnTo>
                  <a:lnTo>
                    <a:pt x="2543" y="2138"/>
                  </a:lnTo>
                  <a:lnTo>
                    <a:pt x="2502" y="2107"/>
                  </a:lnTo>
                  <a:lnTo>
                    <a:pt x="2473" y="2085"/>
                  </a:lnTo>
                  <a:lnTo>
                    <a:pt x="2441" y="2067"/>
                  </a:lnTo>
                  <a:lnTo>
                    <a:pt x="2408" y="2058"/>
                  </a:lnTo>
                  <a:lnTo>
                    <a:pt x="2378" y="2054"/>
                  </a:lnTo>
                  <a:lnTo>
                    <a:pt x="2346" y="2056"/>
                  </a:lnTo>
                  <a:lnTo>
                    <a:pt x="2317" y="2065"/>
                  </a:lnTo>
                  <a:lnTo>
                    <a:pt x="2291" y="2079"/>
                  </a:lnTo>
                  <a:lnTo>
                    <a:pt x="2266" y="2100"/>
                  </a:lnTo>
                  <a:lnTo>
                    <a:pt x="2247" y="2128"/>
                  </a:lnTo>
                  <a:lnTo>
                    <a:pt x="2232" y="2162"/>
                  </a:lnTo>
                  <a:lnTo>
                    <a:pt x="2222" y="2202"/>
                  </a:lnTo>
                  <a:lnTo>
                    <a:pt x="2218" y="2248"/>
                  </a:lnTo>
                  <a:lnTo>
                    <a:pt x="2218" y="2731"/>
                  </a:lnTo>
                  <a:lnTo>
                    <a:pt x="2215" y="2782"/>
                  </a:lnTo>
                  <a:lnTo>
                    <a:pt x="2199" y="2832"/>
                  </a:lnTo>
                  <a:lnTo>
                    <a:pt x="2175" y="2876"/>
                  </a:lnTo>
                  <a:lnTo>
                    <a:pt x="2142" y="2914"/>
                  </a:lnTo>
                  <a:lnTo>
                    <a:pt x="2104" y="2944"/>
                  </a:lnTo>
                  <a:lnTo>
                    <a:pt x="2061" y="2969"/>
                  </a:lnTo>
                  <a:lnTo>
                    <a:pt x="2013" y="2984"/>
                  </a:lnTo>
                  <a:lnTo>
                    <a:pt x="1960" y="2990"/>
                  </a:lnTo>
                  <a:lnTo>
                    <a:pt x="1485" y="2990"/>
                  </a:lnTo>
                  <a:lnTo>
                    <a:pt x="1439" y="2992"/>
                  </a:lnTo>
                  <a:lnTo>
                    <a:pt x="1399" y="3001"/>
                  </a:lnTo>
                  <a:lnTo>
                    <a:pt x="1365" y="3016"/>
                  </a:lnTo>
                  <a:lnTo>
                    <a:pt x="1336" y="3037"/>
                  </a:lnTo>
                  <a:lnTo>
                    <a:pt x="1316" y="3060"/>
                  </a:lnTo>
                  <a:lnTo>
                    <a:pt x="1300" y="3087"/>
                  </a:lnTo>
                  <a:lnTo>
                    <a:pt x="1293" y="3117"/>
                  </a:lnTo>
                  <a:lnTo>
                    <a:pt x="1291" y="3148"/>
                  </a:lnTo>
                  <a:lnTo>
                    <a:pt x="1295" y="3180"/>
                  </a:lnTo>
                  <a:lnTo>
                    <a:pt x="1304" y="3210"/>
                  </a:lnTo>
                  <a:lnTo>
                    <a:pt x="1321" y="3243"/>
                  </a:lnTo>
                  <a:lnTo>
                    <a:pt x="1344" y="3271"/>
                  </a:lnTo>
                  <a:lnTo>
                    <a:pt x="1376" y="3315"/>
                  </a:lnTo>
                  <a:lnTo>
                    <a:pt x="1399" y="3359"/>
                  </a:lnTo>
                  <a:lnTo>
                    <a:pt x="1416" y="3404"/>
                  </a:lnTo>
                  <a:lnTo>
                    <a:pt x="1426" y="3450"/>
                  </a:lnTo>
                  <a:lnTo>
                    <a:pt x="1426" y="3498"/>
                  </a:lnTo>
                  <a:lnTo>
                    <a:pt x="1420" y="3541"/>
                  </a:lnTo>
                  <a:lnTo>
                    <a:pt x="1407" y="3585"/>
                  </a:lnTo>
                  <a:lnTo>
                    <a:pt x="1386" y="3625"/>
                  </a:lnTo>
                  <a:lnTo>
                    <a:pt x="1359" y="3663"/>
                  </a:lnTo>
                  <a:lnTo>
                    <a:pt x="1323" y="3695"/>
                  </a:lnTo>
                  <a:lnTo>
                    <a:pt x="1281" y="3722"/>
                  </a:lnTo>
                  <a:lnTo>
                    <a:pt x="1234" y="3745"/>
                  </a:lnTo>
                  <a:lnTo>
                    <a:pt x="1179" y="3758"/>
                  </a:lnTo>
                  <a:lnTo>
                    <a:pt x="1116" y="3766"/>
                  </a:lnTo>
                  <a:lnTo>
                    <a:pt x="1053" y="3758"/>
                  </a:lnTo>
                  <a:lnTo>
                    <a:pt x="998" y="3745"/>
                  </a:lnTo>
                  <a:lnTo>
                    <a:pt x="949" y="3722"/>
                  </a:lnTo>
                  <a:lnTo>
                    <a:pt x="907" y="3695"/>
                  </a:lnTo>
                  <a:lnTo>
                    <a:pt x="873" y="3663"/>
                  </a:lnTo>
                  <a:lnTo>
                    <a:pt x="844" y="3625"/>
                  </a:lnTo>
                  <a:lnTo>
                    <a:pt x="823" y="3585"/>
                  </a:lnTo>
                  <a:lnTo>
                    <a:pt x="810" y="3541"/>
                  </a:lnTo>
                  <a:lnTo>
                    <a:pt x="804" y="3496"/>
                  </a:lnTo>
                  <a:lnTo>
                    <a:pt x="806" y="3450"/>
                  </a:lnTo>
                  <a:lnTo>
                    <a:pt x="816" y="3404"/>
                  </a:lnTo>
                  <a:lnTo>
                    <a:pt x="831" y="3357"/>
                  </a:lnTo>
                  <a:lnTo>
                    <a:pt x="856" y="3313"/>
                  </a:lnTo>
                  <a:lnTo>
                    <a:pt x="888" y="3271"/>
                  </a:lnTo>
                  <a:lnTo>
                    <a:pt x="911" y="3241"/>
                  </a:lnTo>
                  <a:lnTo>
                    <a:pt x="926" y="3210"/>
                  </a:lnTo>
                  <a:lnTo>
                    <a:pt x="937" y="3178"/>
                  </a:lnTo>
                  <a:lnTo>
                    <a:pt x="941" y="3146"/>
                  </a:lnTo>
                  <a:lnTo>
                    <a:pt x="937" y="3115"/>
                  </a:lnTo>
                  <a:lnTo>
                    <a:pt x="930" y="3087"/>
                  </a:lnTo>
                  <a:lnTo>
                    <a:pt x="915" y="3060"/>
                  </a:lnTo>
                  <a:lnTo>
                    <a:pt x="894" y="3037"/>
                  </a:lnTo>
                  <a:lnTo>
                    <a:pt x="867" y="3016"/>
                  </a:lnTo>
                  <a:lnTo>
                    <a:pt x="833" y="3001"/>
                  </a:lnTo>
                  <a:lnTo>
                    <a:pt x="793" y="2992"/>
                  </a:lnTo>
                  <a:lnTo>
                    <a:pt x="745" y="2990"/>
                  </a:lnTo>
                  <a:lnTo>
                    <a:pt x="261" y="2990"/>
                  </a:lnTo>
                  <a:lnTo>
                    <a:pt x="207" y="2984"/>
                  </a:lnTo>
                  <a:lnTo>
                    <a:pt x="160" y="2969"/>
                  </a:lnTo>
                  <a:lnTo>
                    <a:pt x="116" y="2944"/>
                  </a:lnTo>
                  <a:lnTo>
                    <a:pt x="78" y="2914"/>
                  </a:lnTo>
                  <a:lnTo>
                    <a:pt x="46" y="2876"/>
                  </a:lnTo>
                  <a:lnTo>
                    <a:pt x="23" y="2830"/>
                  </a:lnTo>
                  <a:lnTo>
                    <a:pt x="8" y="2782"/>
                  </a:lnTo>
                  <a:lnTo>
                    <a:pt x="2" y="2731"/>
                  </a:lnTo>
                  <a:lnTo>
                    <a:pt x="2" y="2374"/>
                  </a:lnTo>
                  <a:lnTo>
                    <a:pt x="61" y="2398"/>
                  </a:lnTo>
                  <a:lnTo>
                    <a:pt x="122" y="2417"/>
                  </a:lnTo>
                  <a:lnTo>
                    <a:pt x="185" y="2429"/>
                  </a:lnTo>
                  <a:lnTo>
                    <a:pt x="249" y="2433"/>
                  </a:lnTo>
                  <a:lnTo>
                    <a:pt x="327" y="2427"/>
                  </a:lnTo>
                  <a:lnTo>
                    <a:pt x="403" y="2410"/>
                  </a:lnTo>
                  <a:lnTo>
                    <a:pt x="472" y="2383"/>
                  </a:lnTo>
                  <a:lnTo>
                    <a:pt x="536" y="2347"/>
                  </a:lnTo>
                  <a:lnTo>
                    <a:pt x="595" y="2303"/>
                  </a:lnTo>
                  <a:lnTo>
                    <a:pt x="647" y="2250"/>
                  </a:lnTo>
                  <a:lnTo>
                    <a:pt x="690" y="2189"/>
                  </a:lnTo>
                  <a:lnTo>
                    <a:pt x="726" y="2121"/>
                  </a:lnTo>
                  <a:lnTo>
                    <a:pt x="755" y="2048"/>
                  </a:lnTo>
                  <a:lnTo>
                    <a:pt x="774" y="1968"/>
                  </a:lnTo>
                  <a:lnTo>
                    <a:pt x="781" y="1883"/>
                  </a:lnTo>
                  <a:lnTo>
                    <a:pt x="781" y="1864"/>
                  </a:lnTo>
                  <a:lnTo>
                    <a:pt x="774" y="1778"/>
                  </a:lnTo>
                  <a:lnTo>
                    <a:pt x="755" y="1700"/>
                  </a:lnTo>
                  <a:lnTo>
                    <a:pt x="726" y="1626"/>
                  </a:lnTo>
                  <a:lnTo>
                    <a:pt x="690" y="1558"/>
                  </a:lnTo>
                  <a:lnTo>
                    <a:pt x="647" y="1497"/>
                  </a:lnTo>
                  <a:lnTo>
                    <a:pt x="595" y="1444"/>
                  </a:lnTo>
                  <a:lnTo>
                    <a:pt x="536" y="1400"/>
                  </a:lnTo>
                  <a:lnTo>
                    <a:pt x="472" y="1364"/>
                  </a:lnTo>
                  <a:lnTo>
                    <a:pt x="401" y="1337"/>
                  </a:lnTo>
                  <a:lnTo>
                    <a:pt x="327" y="1320"/>
                  </a:lnTo>
                  <a:lnTo>
                    <a:pt x="247" y="1314"/>
                  </a:lnTo>
                  <a:lnTo>
                    <a:pt x="185" y="1318"/>
                  </a:lnTo>
                  <a:lnTo>
                    <a:pt x="122" y="1329"/>
                  </a:lnTo>
                  <a:lnTo>
                    <a:pt x="61" y="1349"/>
                  </a:lnTo>
                  <a:lnTo>
                    <a:pt x="0" y="1373"/>
                  </a:lnTo>
                  <a:lnTo>
                    <a:pt x="0" y="1037"/>
                  </a:lnTo>
                  <a:lnTo>
                    <a:pt x="6" y="983"/>
                  </a:lnTo>
                  <a:lnTo>
                    <a:pt x="21" y="934"/>
                  </a:lnTo>
                  <a:lnTo>
                    <a:pt x="46" y="890"/>
                  </a:lnTo>
                  <a:lnTo>
                    <a:pt x="78" y="850"/>
                  </a:lnTo>
                  <a:lnTo>
                    <a:pt x="118" y="818"/>
                  </a:lnTo>
                  <a:lnTo>
                    <a:pt x="162" y="795"/>
                  </a:lnTo>
                  <a:lnTo>
                    <a:pt x="211" y="778"/>
                  </a:lnTo>
                  <a:lnTo>
                    <a:pt x="264" y="774"/>
                  </a:lnTo>
                  <a:lnTo>
                    <a:pt x="745" y="774"/>
                  </a:lnTo>
                  <a:lnTo>
                    <a:pt x="791" y="770"/>
                  </a:lnTo>
                  <a:lnTo>
                    <a:pt x="831" y="761"/>
                  </a:lnTo>
                  <a:lnTo>
                    <a:pt x="865" y="746"/>
                  </a:lnTo>
                  <a:lnTo>
                    <a:pt x="894" y="727"/>
                  </a:lnTo>
                  <a:lnTo>
                    <a:pt x="915" y="704"/>
                  </a:lnTo>
                  <a:lnTo>
                    <a:pt x="930" y="677"/>
                  </a:lnTo>
                  <a:lnTo>
                    <a:pt x="937" y="649"/>
                  </a:lnTo>
                  <a:lnTo>
                    <a:pt x="939" y="618"/>
                  </a:lnTo>
                  <a:lnTo>
                    <a:pt x="935" y="586"/>
                  </a:lnTo>
                  <a:lnTo>
                    <a:pt x="926" y="555"/>
                  </a:lnTo>
                  <a:lnTo>
                    <a:pt x="909" y="523"/>
                  </a:lnTo>
                  <a:lnTo>
                    <a:pt x="886" y="495"/>
                  </a:lnTo>
                  <a:lnTo>
                    <a:pt x="854" y="451"/>
                  </a:lnTo>
                  <a:lnTo>
                    <a:pt x="831" y="407"/>
                  </a:lnTo>
                  <a:lnTo>
                    <a:pt x="814" y="361"/>
                  </a:lnTo>
                  <a:lnTo>
                    <a:pt x="804" y="316"/>
                  </a:lnTo>
                  <a:lnTo>
                    <a:pt x="804" y="268"/>
                  </a:lnTo>
                  <a:lnTo>
                    <a:pt x="810" y="225"/>
                  </a:lnTo>
                  <a:lnTo>
                    <a:pt x="823" y="181"/>
                  </a:lnTo>
                  <a:lnTo>
                    <a:pt x="844" y="141"/>
                  </a:lnTo>
                  <a:lnTo>
                    <a:pt x="871" y="103"/>
                  </a:lnTo>
                  <a:lnTo>
                    <a:pt x="907" y="70"/>
                  </a:lnTo>
                  <a:lnTo>
                    <a:pt x="949" y="44"/>
                  </a:lnTo>
                  <a:lnTo>
                    <a:pt x="996" y="23"/>
                  </a:lnTo>
                  <a:lnTo>
                    <a:pt x="1051" y="8"/>
                  </a:lnTo>
                  <a:lnTo>
                    <a:pt x="1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1" name="Freeform 160"/>
            <p:cNvSpPr>
              <a:spLocks/>
            </p:cNvSpPr>
            <p:nvPr/>
          </p:nvSpPr>
          <p:spPr bwMode="auto">
            <a:xfrm>
              <a:off x="4164" y="3325"/>
              <a:ext cx="1499" cy="1882"/>
            </a:xfrm>
            <a:custGeom>
              <a:avLst/>
              <a:gdLst>
                <a:gd name="T0" fmla="*/ 2051 w 2998"/>
                <a:gd name="T1" fmla="*/ 42 h 3764"/>
                <a:gd name="T2" fmla="*/ 2175 w 2998"/>
                <a:gd name="T3" fmla="*/ 181 h 3764"/>
                <a:gd name="T4" fmla="*/ 2184 w 2998"/>
                <a:gd name="T5" fmla="*/ 361 h 3764"/>
                <a:gd name="T6" fmla="*/ 2089 w 2998"/>
                <a:gd name="T7" fmla="*/ 523 h 3764"/>
                <a:gd name="T8" fmla="*/ 2062 w 2998"/>
                <a:gd name="T9" fmla="*/ 648 h 3764"/>
                <a:gd name="T10" fmla="*/ 2133 w 2998"/>
                <a:gd name="T11" fmla="*/ 747 h 3764"/>
                <a:gd name="T12" fmla="*/ 2739 w 2998"/>
                <a:gd name="T13" fmla="*/ 776 h 3764"/>
                <a:gd name="T14" fmla="*/ 2921 w 2998"/>
                <a:gd name="T15" fmla="*/ 852 h 3764"/>
                <a:gd name="T16" fmla="*/ 2998 w 2998"/>
                <a:gd name="T17" fmla="*/ 1035 h 3764"/>
                <a:gd name="T18" fmla="*/ 2815 w 2998"/>
                <a:gd name="T19" fmla="*/ 1337 h 3764"/>
                <a:gd name="T20" fmla="*/ 2528 w 2998"/>
                <a:gd name="T21" fmla="*/ 1381 h 3764"/>
                <a:gd name="T22" fmla="*/ 2309 w 2998"/>
                <a:gd name="T23" fmla="*/ 1577 h 3764"/>
                <a:gd name="T24" fmla="*/ 2218 w 2998"/>
                <a:gd name="T25" fmla="*/ 1881 h 3764"/>
                <a:gd name="T26" fmla="*/ 2273 w 2998"/>
                <a:gd name="T27" fmla="*/ 2140 h 3764"/>
                <a:gd name="T28" fmla="*/ 2463 w 2998"/>
                <a:gd name="T29" fmla="*/ 2366 h 3764"/>
                <a:gd name="T30" fmla="*/ 2750 w 2998"/>
                <a:gd name="T31" fmla="*/ 2450 h 3764"/>
                <a:gd name="T32" fmla="*/ 2998 w 2998"/>
                <a:gd name="T33" fmla="*/ 2391 h 3764"/>
                <a:gd name="T34" fmla="*/ 2952 w 2998"/>
                <a:gd name="T35" fmla="*/ 2876 h 3764"/>
                <a:gd name="T36" fmla="*/ 2787 w 2998"/>
                <a:gd name="T37" fmla="*/ 2986 h 3764"/>
                <a:gd name="T38" fmla="*/ 2167 w 2998"/>
                <a:gd name="T39" fmla="*/ 3005 h 3764"/>
                <a:gd name="T40" fmla="*/ 2070 w 2998"/>
                <a:gd name="T41" fmla="*/ 3089 h 3764"/>
                <a:gd name="T42" fmla="*/ 2074 w 2998"/>
                <a:gd name="T43" fmla="*/ 3210 h 3764"/>
                <a:gd name="T44" fmla="*/ 2169 w 2998"/>
                <a:gd name="T45" fmla="*/ 3357 h 3764"/>
                <a:gd name="T46" fmla="*/ 2190 w 2998"/>
                <a:gd name="T47" fmla="*/ 3541 h 3764"/>
                <a:gd name="T48" fmla="*/ 2093 w 2998"/>
                <a:gd name="T49" fmla="*/ 3693 h 3764"/>
                <a:gd name="T50" fmla="*/ 1884 w 2998"/>
                <a:gd name="T51" fmla="*/ 3764 h 3764"/>
                <a:gd name="T52" fmla="*/ 1677 w 2998"/>
                <a:gd name="T53" fmla="*/ 3693 h 3764"/>
                <a:gd name="T54" fmla="*/ 1580 w 2998"/>
                <a:gd name="T55" fmla="*/ 3541 h 3764"/>
                <a:gd name="T56" fmla="*/ 1600 w 2998"/>
                <a:gd name="T57" fmla="*/ 3357 h 3764"/>
                <a:gd name="T58" fmla="*/ 1694 w 2998"/>
                <a:gd name="T59" fmla="*/ 3208 h 3764"/>
                <a:gd name="T60" fmla="*/ 1697 w 2998"/>
                <a:gd name="T61" fmla="*/ 3087 h 3764"/>
                <a:gd name="T62" fmla="*/ 1600 w 2998"/>
                <a:gd name="T63" fmla="*/ 3005 h 3764"/>
                <a:gd name="T64" fmla="*/ 987 w 2998"/>
                <a:gd name="T65" fmla="*/ 2986 h 3764"/>
                <a:gd name="T66" fmla="*/ 825 w 2998"/>
                <a:gd name="T67" fmla="*/ 2877 h 3764"/>
                <a:gd name="T68" fmla="*/ 781 w 2998"/>
                <a:gd name="T69" fmla="*/ 2254 h 3764"/>
                <a:gd name="T70" fmla="*/ 732 w 2998"/>
                <a:gd name="T71" fmla="*/ 2105 h 3764"/>
                <a:gd name="T72" fmla="*/ 622 w 2998"/>
                <a:gd name="T73" fmla="*/ 2058 h 3764"/>
                <a:gd name="T74" fmla="*/ 496 w 2998"/>
                <a:gd name="T75" fmla="*/ 2111 h 3764"/>
                <a:gd name="T76" fmla="*/ 329 w 2998"/>
                <a:gd name="T77" fmla="*/ 2193 h 3764"/>
                <a:gd name="T78" fmla="*/ 162 w 2998"/>
                <a:gd name="T79" fmla="*/ 2168 h 3764"/>
                <a:gd name="T80" fmla="*/ 38 w 2998"/>
                <a:gd name="T81" fmla="*/ 2043 h 3764"/>
                <a:gd name="T82" fmla="*/ 8 w 2998"/>
                <a:gd name="T83" fmla="*/ 1824 h 3764"/>
                <a:gd name="T84" fmla="*/ 105 w 2998"/>
                <a:gd name="T85" fmla="*/ 1643 h 3764"/>
                <a:gd name="T86" fmla="*/ 272 w 2998"/>
                <a:gd name="T87" fmla="*/ 1575 h 3764"/>
                <a:gd name="T88" fmla="*/ 454 w 2998"/>
                <a:gd name="T89" fmla="*/ 1626 h 3764"/>
                <a:gd name="T90" fmla="*/ 591 w 2998"/>
                <a:gd name="T91" fmla="*/ 1708 h 3764"/>
                <a:gd name="T92" fmla="*/ 709 w 2998"/>
                <a:gd name="T93" fmla="*/ 1685 h 3764"/>
                <a:gd name="T94" fmla="*/ 777 w 2998"/>
                <a:gd name="T95" fmla="*/ 1563 h 3764"/>
                <a:gd name="T96" fmla="*/ 800 w 2998"/>
                <a:gd name="T97" fmla="*/ 934 h 3764"/>
                <a:gd name="T98" fmla="*/ 939 w 2998"/>
                <a:gd name="T99" fmla="*/ 797 h 3764"/>
                <a:gd name="T100" fmla="*/ 1561 w 2998"/>
                <a:gd name="T101" fmla="*/ 772 h 3764"/>
                <a:gd name="T102" fmla="*/ 1684 w 2998"/>
                <a:gd name="T103" fmla="*/ 704 h 3764"/>
                <a:gd name="T104" fmla="*/ 1705 w 2998"/>
                <a:gd name="T105" fmla="*/ 586 h 3764"/>
                <a:gd name="T106" fmla="*/ 1623 w 2998"/>
                <a:gd name="T107" fmla="*/ 451 h 3764"/>
                <a:gd name="T108" fmla="*/ 1574 w 2998"/>
                <a:gd name="T109" fmla="*/ 268 h 3764"/>
                <a:gd name="T110" fmla="*/ 1640 w 2998"/>
                <a:gd name="T111" fmla="*/ 103 h 3764"/>
                <a:gd name="T112" fmla="*/ 1821 w 2998"/>
                <a:gd name="T113" fmla="*/ 6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8" h="3764">
                  <a:moveTo>
                    <a:pt x="1884" y="0"/>
                  </a:moveTo>
                  <a:lnTo>
                    <a:pt x="1946" y="6"/>
                  </a:lnTo>
                  <a:lnTo>
                    <a:pt x="2002" y="21"/>
                  </a:lnTo>
                  <a:lnTo>
                    <a:pt x="2051" y="42"/>
                  </a:lnTo>
                  <a:lnTo>
                    <a:pt x="2093" y="70"/>
                  </a:lnTo>
                  <a:lnTo>
                    <a:pt x="2127" y="103"/>
                  </a:lnTo>
                  <a:lnTo>
                    <a:pt x="2155" y="139"/>
                  </a:lnTo>
                  <a:lnTo>
                    <a:pt x="2175" y="181"/>
                  </a:lnTo>
                  <a:lnTo>
                    <a:pt x="2190" y="222"/>
                  </a:lnTo>
                  <a:lnTo>
                    <a:pt x="2195" y="268"/>
                  </a:lnTo>
                  <a:lnTo>
                    <a:pt x="2194" y="316"/>
                  </a:lnTo>
                  <a:lnTo>
                    <a:pt x="2184" y="361"/>
                  </a:lnTo>
                  <a:lnTo>
                    <a:pt x="2169" y="407"/>
                  </a:lnTo>
                  <a:lnTo>
                    <a:pt x="2144" y="453"/>
                  </a:lnTo>
                  <a:lnTo>
                    <a:pt x="2112" y="494"/>
                  </a:lnTo>
                  <a:lnTo>
                    <a:pt x="2089" y="523"/>
                  </a:lnTo>
                  <a:lnTo>
                    <a:pt x="2074" y="555"/>
                  </a:lnTo>
                  <a:lnTo>
                    <a:pt x="2062" y="588"/>
                  </a:lnTo>
                  <a:lnTo>
                    <a:pt x="2059" y="618"/>
                  </a:lnTo>
                  <a:lnTo>
                    <a:pt x="2062" y="648"/>
                  </a:lnTo>
                  <a:lnTo>
                    <a:pt x="2070" y="679"/>
                  </a:lnTo>
                  <a:lnTo>
                    <a:pt x="2085" y="706"/>
                  </a:lnTo>
                  <a:lnTo>
                    <a:pt x="2106" y="728"/>
                  </a:lnTo>
                  <a:lnTo>
                    <a:pt x="2133" y="747"/>
                  </a:lnTo>
                  <a:lnTo>
                    <a:pt x="2167" y="763"/>
                  </a:lnTo>
                  <a:lnTo>
                    <a:pt x="2207" y="772"/>
                  </a:lnTo>
                  <a:lnTo>
                    <a:pt x="2254" y="776"/>
                  </a:lnTo>
                  <a:lnTo>
                    <a:pt x="2739" y="776"/>
                  </a:lnTo>
                  <a:lnTo>
                    <a:pt x="2790" y="782"/>
                  </a:lnTo>
                  <a:lnTo>
                    <a:pt x="2840" y="797"/>
                  </a:lnTo>
                  <a:lnTo>
                    <a:pt x="2883" y="820"/>
                  </a:lnTo>
                  <a:lnTo>
                    <a:pt x="2921" y="852"/>
                  </a:lnTo>
                  <a:lnTo>
                    <a:pt x="2954" y="890"/>
                  </a:lnTo>
                  <a:lnTo>
                    <a:pt x="2977" y="934"/>
                  </a:lnTo>
                  <a:lnTo>
                    <a:pt x="2992" y="983"/>
                  </a:lnTo>
                  <a:lnTo>
                    <a:pt x="2998" y="1035"/>
                  </a:lnTo>
                  <a:lnTo>
                    <a:pt x="2998" y="1392"/>
                  </a:lnTo>
                  <a:lnTo>
                    <a:pt x="2939" y="1367"/>
                  </a:lnTo>
                  <a:lnTo>
                    <a:pt x="2878" y="1348"/>
                  </a:lnTo>
                  <a:lnTo>
                    <a:pt x="2815" y="1337"/>
                  </a:lnTo>
                  <a:lnTo>
                    <a:pt x="2750" y="1333"/>
                  </a:lnTo>
                  <a:lnTo>
                    <a:pt x="2672" y="1339"/>
                  </a:lnTo>
                  <a:lnTo>
                    <a:pt x="2596" y="1356"/>
                  </a:lnTo>
                  <a:lnTo>
                    <a:pt x="2528" y="1381"/>
                  </a:lnTo>
                  <a:lnTo>
                    <a:pt x="2463" y="1417"/>
                  </a:lnTo>
                  <a:lnTo>
                    <a:pt x="2404" y="1462"/>
                  </a:lnTo>
                  <a:lnTo>
                    <a:pt x="2353" y="1516"/>
                  </a:lnTo>
                  <a:lnTo>
                    <a:pt x="2309" y="1577"/>
                  </a:lnTo>
                  <a:lnTo>
                    <a:pt x="2273" y="1643"/>
                  </a:lnTo>
                  <a:lnTo>
                    <a:pt x="2245" y="1717"/>
                  </a:lnTo>
                  <a:lnTo>
                    <a:pt x="2226" y="1797"/>
                  </a:lnTo>
                  <a:lnTo>
                    <a:pt x="2218" y="1881"/>
                  </a:lnTo>
                  <a:lnTo>
                    <a:pt x="2218" y="1902"/>
                  </a:lnTo>
                  <a:lnTo>
                    <a:pt x="2226" y="1985"/>
                  </a:lnTo>
                  <a:lnTo>
                    <a:pt x="2245" y="2065"/>
                  </a:lnTo>
                  <a:lnTo>
                    <a:pt x="2273" y="2140"/>
                  </a:lnTo>
                  <a:lnTo>
                    <a:pt x="2309" y="2206"/>
                  </a:lnTo>
                  <a:lnTo>
                    <a:pt x="2353" y="2267"/>
                  </a:lnTo>
                  <a:lnTo>
                    <a:pt x="2404" y="2320"/>
                  </a:lnTo>
                  <a:lnTo>
                    <a:pt x="2463" y="2366"/>
                  </a:lnTo>
                  <a:lnTo>
                    <a:pt x="2528" y="2402"/>
                  </a:lnTo>
                  <a:lnTo>
                    <a:pt x="2596" y="2429"/>
                  </a:lnTo>
                  <a:lnTo>
                    <a:pt x="2672" y="2444"/>
                  </a:lnTo>
                  <a:lnTo>
                    <a:pt x="2750" y="2450"/>
                  </a:lnTo>
                  <a:lnTo>
                    <a:pt x="2813" y="2446"/>
                  </a:lnTo>
                  <a:lnTo>
                    <a:pt x="2876" y="2434"/>
                  </a:lnTo>
                  <a:lnTo>
                    <a:pt x="2939" y="2417"/>
                  </a:lnTo>
                  <a:lnTo>
                    <a:pt x="2998" y="2391"/>
                  </a:lnTo>
                  <a:lnTo>
                    <a:pt x="2998" y="2727"/>
                  </a:lnTo>
                  <a:lnTo>
                    <a:pt x="2992" y="2780"/>
                  </a:lnTo>
                  <a:lnTo>
                    <a:pt x="2977" y="2830"/>
                  </a:lnTo>
                  <a:lnTo>
                    <a:pt x="2952" y="2876"/>
                  </a:lnTo>
                  <a:lnTo>
                    <a:pt x="2920" y="2914"/>
                  </a:lnTo>
                  <a:lnTo>
                    <a:pt x="2882" y="2946"/>
                  </a:lnTo>
                  <a:lnTo>
                    <a:pt x="2836" y="2971"/>
                  </a:lnTo>
                  <a:lnTo>
                    <a:pt x="2787" y="2986"/>
                  </a:lnTo>
                  <a:lnTo>
                    <a:pt x="2733" y="2992"/>
                  </a:lnTo>
                  <a:lnTo>
                    <a:pt x="2254" y="2992"/>
                  </a:lnTo>
                  <a:lnTo>
                    <a:pt x="2207" y="2995"/>
                  </a:lnTo>
                  <a:lnTo>
                    <a:pt x="2167" y="3005"/>
                  </a:lnTo>
                  <a:lnTo>
                    <a:pt x="2133" y="3018"/>
                  </a:lnTo>
                  <a:lnTo>
                    <a:pt x="2106" y="3039"/>
                  </a:lnTo>
                  <a:lnTo>
                    <a:pt x="2085" y="3062"/>
                  </a:lnTo>
                  <a:lnTo>
                    <a:pt x="2070" y="3089"/>
                  </a:lnTo>
                  <a:lnTo>
                    <a:pt x="2060" y="3117"/>
                  </a:lnTo>
                  <a:lnTo>
                    <a:pt x="2059" y="3147"/>
                  </a:lnTo>
                  <a:lnTo>
                    <a:pt x="2062" y="3178"/>
                  </a:lnTo>
                  <a:lnTo>
                    <a:pt x="2074" y="3210"/>
                  </a:lnTo>
                  <a:lnTo>
                    <a:pt x="2089" y="3241"/>
                  </a:lnTo>
                  <a:lnTo>
                    <a:pt x="2112" y="3271"/>
                  </a:lnTo>
                  <a:lnTo>
                    <a:pt x="2144" y="3313"/>
                  </a:lnTo>
                  <a:lnTo>
                    <a:pt x="2169" y="3357"/>
                  </a:lnTo>
                  <a:lnTo>
                    <a:pt x="2184" y="3404"/>
                  </a:lnTo>
                  <a:lnTo>
                    <a:pt x="2194" y="3450"/>
                  </a:lnTo>
                  <a:lnTo>
                    <a:pt x="2195" y="3496"/>
                  </a:lnTo>
                  <a:lnTo>
                    <a:pt x="2190" y="3541"/>
                  </a:lnTo>
                  <a:lnTo>
                    <a:pt x="2175" y="3585"/>
                  </a:lnTo>
                  <a:lnTo>
                    <a:pt x="2155" y="3625"/>
                  </a:lnTo>
                  <a:lnTo>
                    <a:pt x="2127" y="3661"/>
                  </a:lnTo>
                  <a:lnTo>
                    <a:pt x="2093" y="3693"/>
                  </a:lnTo>
                  <a:lnTo>
                    <a:pt x="2051" y="3722"/>
                  </a:lnTo>
                  <a:lnTo>
                    <a:pt x="2002" y="3743"/>
                  </a:lnTo>
                  <a:lnTo>
                    <a:pt x="1946" y="3758"/>
                  </a:lnTo>
                  <a:lnTo>
                    <a:pt x="1884" y="3764"/>
                  </a:lnTo>
                  <a:lnTo>
                    <a:pt x="1821" y="3758"/>
                  </a:lnTo>
                  <a:lnTo>
                    <a:pt x="1766" y="3743"/>
                  </a:lnTo>
                  <a:lnTo>
                    <a:pt x="1718" y="3722"/>
                  </a:lnTo>
                  <a:lnTo>
                    <a:pt x="1677" y="3693"/>
                  </a:lnTo>
                  <a:lnTo>
                    <a:pt x="1640" y="3661"/>
                  </a:lnTo>
                  <a:lnTo>
                    <a:pt x="1614" y="3625"/>
                  </a:lnTo>
                  <a:lnTo>
                    <a:pt x="1593" y="3583"/>
                  </a:lnTo>
                  <a:lnTo>
                    <a:pt x="1580" y="3541"/>
                  </a:lnTo>
                  <a:lnTo>
                    <a:pt x="1574" y="3496"/>
                  </a:lnTo>
                  <a:lnTo>
                    <a:pt x="1574" y="3448"/>
                  </a:lnTo>
                  <a:lnTo>
                    <a:pt x="1583" y="3402"/>
                  </a:lnTo>
                  <a:lnTo>
                    <a:pt x="1600" y="3357"/>
                  </a:lnTo>
                  <a:lnTo>
                    <a:pt x="1623" y="3311"/>
                  </a:lnTo>
                  <a:lnTo>
                    <a:pt x="1656" y="3269"/>
                  </a:lnTo>
                  <a:lnTo>
                    <a:pt x="1678" y="3241"/>
                  </a:lnTo>
                  <a:lnTo>
                    <a:pt x="1694" y="3208"/>
                  </a:lnTo>
                  <a:lnTo>
                    <a:pt x="1705" y="3178"/>
                  </a:lnTo>
                  <a:lnTo>
                    <a:pt x="1709" y="3146"/>
                  </a:lnTo>
                  <a:lnTo>
                    <a:pt x="1707" y="3115"/>
                  </a:lnTo>
                  <a:lnTo>
                    <a:pt x="1697" y="3087"/>
                  </a:lnTo>
                  <a:lnTo>
                    <a:pt x="1682" y="3062"/>
                  </a:lnTo>
                  <a:lnTo>
                    <a:pt x="1661" y="3037"/>
                  </a:lnTo>
                  <a:lnTo>
                    <a:pt x="1635" y="3018"/>
                  </a:lnTo>
                  <a:lnTo>
                    <a:pt x="1600" y="3005"/>
                  </a:lnTo>
                  <a:lnTo>
                    <a:pt x="1561" y="2995"/>
                  </a:lnTo>
                  <a:lnTo>
                    <a:pt x="1513" y="2992"/>
                  </a:lnTo>
                  <a:lnTo>
                    <a:pt x="1040" y="2992"/>
                  </a:lnTo>
                  <a:lnTo>
                    <a:pt x="987" y="2986"/>
                  </a:lnTo>
                  <a:lnTo>
                    <a:pt x="939" y="2971"/>
                  </a:lnTo>
                  <a:lnTo>
                    <a:pt x="893" y="2948"/>
                  </a:lnTo>
                  <a:lnTo>
                    <a:pt x="855" y="2915"/>
                  </a:lnTo>
                  <a:lnTo>
                    <a:pt x="825" y="2877"/>
                  </a:lnTo>
                  <a:lnTo>
                    <a:pt x="800" y="2834"/>
                  </a:lnTo>
                  <a:lnTo>
                    <a:pt x="785" y="2784"/>
                  </a:lnTo>
                  <a:lnTo>
                    <a:pt x="781" y="2733"/>
                  </a:lnTo>
                  <a:lnTo>
                    <a:pt x="781" y="2254"/>
                  </a:lnTo>
                  <a:lnTo>
                    <a:pt x="777" y="2208"/>
                  </a:lnTo>
                  <a:lnTo>
                    <a:pt x="768" y="2166"/>
                  </a:lnTo>
                  <a:lnTo>
                    <a:pt x="753" y="2134"/>
                  </a:lnTo>
                  <a:lnTo>
                    <a:pt x="732" y="2105"/>
                  </a:lnTo>
                  <a:lnTo>
                    <a:pt x="709" y="2084"/>
                  </a:lnTo>
                  <a:lnTo>
                    <a:pt x="682" y="2069"/>
                  </a:lnTo>
                  <a:lnTo>
                    <a:pt x="652" y="2062"/>
                  </a:lnTo>
                  <a:lnTo>
                    <a:pt x="622" y="2058"/>
                  </a:lnTo>
                  <a:lnTo>
                    <a:pt x="589" y="2063"/>
                  </a:lnTo>
                  <a:lnTo>
                    <a:pt x="557" y="2073"/>
                  </a:lnTo>
                  <a:lnTo>
                    <a:pt x="527" y="2090"/>
                  </a:lnTo>
                  <a:lnTo>
                    <a:pt x="496" y="2111"/>
                  </a:lnTo>
                  <a:lnTo>
                    <a:pt x="456" y="2141"/>
                  </a:lnTo>
                  <a:lnTo>
                    <a:pt x="416" y="2166"/>
                  </a:lnTo>
                  <a:lnTo>
                    <a:pt x="373" y="2181"/>
                  </a:lnTo>
                  <a:lnTo>
                    <a:pt x="329" y="2193"/>
                  </a:lnTo>
                  <a:lnTo>
                    <a:pt x="287" y="2195"/>
                  </a:lnTo>
                  <a:lnTo>
                    <a:pt x="243" y="2193"/>
                  </a:lnTo>
                  <a:lnTo>
                    <a:pt x="202" y="2183"/>
                  </a:lnTo>
                  <a:lnTo>
                    <a:pt x="162" y="2168"/>
                  </a:lnTo>
                  <a:lnTo>
                    <a:pt x="126" y="2145"/>
                  </a:lnTo>
                  <a:lnTo>
                    <a:pt x="93" y="2117"/>
                  </a:lnTo>
                  <a:lnTo>
                    <a:pt x="63" y="2082"/>
                  </a:lnTo>
                  <a:lnTo>
                    <a:pt x="38" y="2043"/>
                  </a:lnTo>
                  <a:lnTo>
                    <a:pt x="19" y="1997"/>
                  </a:lnTo>
                  <a:lnTo>
                    <a:pt x="8" y="1944"/>
                  </a:lnTo>
                  <a:lnTo>
                    <a:pt x="0" y="1887"/>
                  </a:lnTo>
                  <a:lnTo>
                    <a:pt x="8" y="1824"/>
                  </a:lnTo>
                  <a:lnTo>
                    <a:pt x="23" y="1769"/>
                  </a:lnTo>
                  <a:lnTo>
                    <a:pt x="44" y="1719"/>
                  </a:lnTo>
                  <a:lnTo>
                    <a:pt x="72" y="1677"/>
                  </a:lnTo>
                  <a:lnTo>
                    <a:pt x="105" y="1643"/>
                  </a:lnTo>
                  <a:lnTo>
                    <a:pt x="143" y="1615"/>
                  </a:lnTo>
                  <a:lnTo>
                    <a:pt x="183" y="1594"/>
                  </a:lnTo>
                  <a:lnTo>
                    <a:pt x="226" y="1580"/>
                  </a:lnTo>
                  <a:lnTo>
                    <a:pt x="272" y="1575"/>
                  </a:lnTo>
                  <a:lnTo>
                    <a:pt x="318" y="1577"/>
                  </a:lnTo>
                  <a:lnTo>
                    <a:pt x="365" y="1586"/>
                  </a:lnTo>
                  <a:lnTo>
                    <a:pt x="411" y="1601"/>
                  </a:lnTo>
                  <a:lnTo>
                    <a:pt x="454" y="1626"/>
                  </a:lnTo>
                  <a:lnTo>
                    <a:pt x="498" y="1658"/>
                  </a:lnTo>
                  <a:lnTo>
                    <a:pt x="527" y="1681"/>
                  </a:lnTo>
                  <a:lnTo>
                    <a:pt x="559" y="1696"/>
                  </a:lnTo>
                  <a:lnTo>
                    <a:pt x="591" y="1708"/>
                  </a:lnTo>
                  <a:lnTo>
                    <a:pt x="622" y="1712"/>
                  </a:lnTo>
                  <a:lnTo>
                    <a:pt x="652" y="1708"/>
                  </a:lnTo>
                  <a:lnTo>
                    <a:pt x="682" y="1700"/>
                  </a:lnTo>
                  <a:lnTo>
                    <a:pt x="709" y="1685"/>
                  </a:lnTo>
                  <a:lnTo>
                    <a:pt x="732" y="1664"/>
                  </a:lnTo>
                  <a:lnTo>
                    <a:pt x="753" y="1637"/>
                  </a:lnTo>
                  <a:lnTo>
                    <a:pt x="768" y="1603"/>
                  </a:lnTo>
                  <a:lnTo>
                    <a:pt x="777" y="1563"/>
                  </a:lnTo>
                  <a:lnTo>
                    <a:pt x="781" y="1516"/>
                  </a:lnTo>
                  <a:lnTo>
                    <a:pt x="781" y="1035"/>
                  </a:lnTo>
                  <a:lnTo>
                    <a:pt x="785" y="983"/>
                  </a:lnTo>
                  <a:lnTo>
                    <a:pt x="800" y="934"/>
                  </a:lnTo>
                  <a:lnTo>
                    <a:pt x="825" y="890"/>
                  </a:lnTo>
                  <a:lnTo>
                    <a:pt x="857" y="852"/>
                  </a:lnTo>
                  <a:lnTo>
                    <a:pt x="895" y="820"/>
                  </a:lnTo>
                  <a:lnTo>
                    <a:pt x="939" y="797"/>
                  </a:lnTo>
                  <a:lnTo>
                    <a:pt x="987" y="782"/>
                  </a:lnTo>
                  <a:lnTo>
                    <a:pt x="1040" y="776"/>
                  </a:lnTo>
                  <a:lnTo>
                    <a:pt x="1513" y="776"/>
                  </a:lnTo>
                  <a:lnTo>
                    <a:pt x="1561" y="772"/>
                  </a:lnTo>
                  <a:lnTo>
                    <a:pt x="1600" y="763"/>
                  </a:lnTo>
                  <a:lnTo>
                    <a:pt x="1635" y="747"/>
                  </a:lnTo>
                  <a:lnTo>
                    <a:pt x="1663" y="728"/>
                  </a:lnTo>
                  <a:lnTo>
                    <a:pt x="1684" y="704"/>
                  </a:lnTo>
                  <a:lnTo>
                    <a:pt x="1697" y="677"/>
                  </a:lnTo>
                  <a:lnTo>
                    <a:pt x="1707" y="648"/>
                  </a:lnTo>
                  <a:lnTo>
                    <a:pt x="1709" y="618"/>
                  </a:lnTo>
                  <a:lnTo>
                    <a:pt x="1705" y="586"/>
                  </a:lnTo>
                  <a:lnTo>
                    <a:pt x="1696" y="553"/>
                  </a:lnTo>
                  <a:lnTo>
                    <a:pt x="1678" y="523"/>
                  </a:lnTo>
                  <a:lnTo>
                    <a:pt x="1656" y="493"/>
                  </a:lnTo>
                  <a:lnTo>
                    <a:pt x="1623" y="451"/>
                  </a:lnTo>
                  <a:lnTo>
                    <a:pt x="1600" y="407"/>
                  </a:lnTo>
                  <a:lnTo>
                    <a:pt x="1583" y="361"/>
                  </a:lnTo>
                  <a:lnTo>
                    <a:pt x="1574" y="314"/>
                  </a:lnTo>
                  <a:lnTo>
                    <a:pt x="1574" y="268"/>
                  </a:lnTo>
                  <a:lnTo>
                    <a:pt x="1580" y="222"/>
                  </a:lnTo>
                  <a:lnTo>
                    <a:pt x="1593" y="181"/>
                  </a:lnTo>
                  <a:lnTo>
                    <a:pt x="1614" y="139"/>
                  </a:lnTo>
                  <a:lnTo>
                    <a:pt x="1640" y="103"/>
                  </a:lnTo>
                  <a:lnTo>
                    <a:pt x="1677" y="70"/>
                  </a:lnTo>
                  <a:lnTo>
                    <a:pt x="1718" y="42"/>
                  </a:lnTo>
                  <a:lnTo>
                    <a:pt x="1766" y="21"/>
                  </a:lnTo>
                  <a:lnTo>
                    <a:pt x="1821" y="6"/>
                  </a:lnTo>
                  <a:lnTo>
                    <a:pt x="18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2" name="Freeform 161"/>
            <p:cNvSpPr>
              <a:spLocks/>
            </p:cNvSpPr>
            <p:nvPr/>
          </p:nvSpPr>
          <p:spPr bwMode="auto">
            <a:xfrm>
              <a:off x="4168" y="2091"/>
              <a:ext cx="1881" cy="1498"/>
            </a:xfrm>
            <a:custGeom>
              <a:avLst/>
              <a:gdLst>
                <a:gd name="T0" fmla="*/ 2043 w 3761"/>
                <a:gd name="T1" fmla="*/ 44 h 2998"/>
                <a:gd name="T2" fmla="*/ 2167 w 3761"/>
                <a:gd name="T3" fmla="*/ 183 h 2998"/>
                <a:gd name="T4" fmla="*/ 2176 w 3761"/>
                <a:gd name="T5" fmla="*/ 364 h 2998"/>
                <a:gd name="T6" fmla="*/ 2081 w 3761"/>
                <a:gd name="T7" fmla="*/ 527 h 2998"/>
                <a:gd name="T8" fmla="*/ 2054 w 3761"/>
                <a:gd name="T9" fmla="*/ 653 h 2998"/>
                <a:gd name="T10" fmla="*/ 2125 w 3761"/>
                <a:gd name="T11" fmla="*/ 752 h 2998"/>
                <a:gd name="T12" fmla="*/ 2727 w 3761"/>
                <a:gd name="T13" fmla="*/ 780 h 2998"/>
                <a:gd name="T14" fmla="*/ 2910 w 3761"/>
                <a:gd name="T15" fmla="*/ 856 h 2998"/>
                <a:gd name="T16" fmla="*/ 2986 w 3761"/>
                <a:gd name="T17" fmla="*/ 1039 h 2998"/>
                <a:gd name="T18" fmla="*/ 3014 w 3761"/>
                <a:gd name="T19" fmla="*/ 1634 h 2998"/>
                <a:gd name="T20" fmla="*/ 3113 w 3761"/>
                <a:gd name="T21" fmla="*/ 1706 h 2998"/>
                <a:gd name="T22" fmla="*/ 3238 w 3761"/>
                <a:gd name="T23" fmla="*/ 1678 h 2998"/>
                <a:gd name="T24" fmla="*/ 3400 w 3761"/>
                <a:gd name="T25" fmla="*/ 1583 h 2998"/>
                <a:gd name="T26" fmla="*/ 3581 w 3761"/>
                <a:gd name="T27" fmla="*/ 1592 h 2998"/>
                <a:gd name="T28" fmla="*/ 3719 w 3761"/>
                <a:gd name="T29" fmla="*/ 1716 h 2998"/>
                <a:gd name="T30" fmla="*/ 3755 w 3761"/>
                <a:gd name="T31" fmla="*/ 1946 h 2998"/>
                <a:gd name="T32" fmla="*/ 3659 w 3761"/>
                <a:gd name="T33" fmla="*/ 2127 h 2998"/>
                <a:gd name="T34" fmla="*/ 3493 w 3761"/>
                <a:gd name="T35" fmla="*/ 2195 h 2998"/>
                <a:gd name="T36" fmla="*/ 3309 w 3761"/>
                <a:gd name="T37" fmla="*/ 2144 h 2998"/>
                <a:gd name="T38" fmla="*/ 3174 w 3761"/>
                <a:gd name="T39" fmla="*/ 2062 h 2998"/>
                <a:gd name="T40" fmla="*/ 3056 w 3761"/>
                <a:gd name="T41" fmla="*/ 2085 h 2998"/>
                <a:gd name="T42" fmla="*/ 2990 w 3761"/>
                <a:gd name="T43" fmla="*/ 2207 h 2998"/>
                <a:gd name="T44" fmla="*/ 2965 w 3761"/>
                <a:gd name="T45" fmla="*/ 2840 h 2998"/>
                <a:gd name="T46" fmla="*/ 2828 w 3761"/>
                <a:gd name="T47" fmla="*/ 2977 h 2998"/>
                <a:gd name="T48" fmla="*/ 2395 w 3761"/>
                <a:gd name="T49" fmla="*/ 2939 h 2998"/>
                <a:gd name="T50" fmla="*/ 2423 w 3761"/>
                <a:gd name="T51" fmla="*/ 2672 h 2998"/>
                <a:gd name="T52" fmla="*/ 2300 w 3761"/>
                <a:gd name="T53" fmla="*/ 2404 h 2998"/>
                <a:gd name="T54" fmla="*/ 2045 w 3761"/>
                <a:gd name="T55" fmla="*/ 2245 h 2998"/>
                <a:gd name="T56" fmla="*/ 1777 w 3761"/>
                <a:gd name="T57" fmla="*/ 2226 h 2998"/>
                <a:gd name="T58" fmla="*/ 1496 w 3761"/>
                <a:gd name="T59" fmla="*/ 2353 h 2998"/>
                <a:gd name="T60" fmla="*/ 1334 w 3761"/>
                <a:gd name="T61" fmla="*/ 2596 h 2998"/>
                <a:gd name="T62" fmla="*/ 1328 w 3761"/>
                <a:gd name="T63" fmla="*/ 2876 h 2998"/>
                <a:gd name="T64" fmla="*/ 982 w 3761"/>
                <a:gd name="T65" fmla="*/ 2992 h 2998"/>
                <a:gd name="T66" fmla="*/ 817 w 3761"/>
                <a:gd name="T67" fmla="*/ 2882 h 2998"/>
                <a:gd name="T68" fmla="*/ 771 w 3761"/>
                <a:gd name="T69" fmla="*/ 2254 h 2998"/>
                <a:gd name="T70" fmla="*/ 724 w 3761"/>
                <a:gd name="T71" fmla="*/ 2106 h 2998"/>
                <a:gd name="T72" fmla="*/ 616 w 3761"/>
                <a:gd name="T73" fmla="*/ 2058 h 2998"/>
                <a:gd name="T74" fmla="*/ 492 w 3761"/>
                <a:gd name="T75" fmla="*/ 2111 h 2998"/>
                <a:gd name="T76" fmla="*/ 313 w 3761"/>
                <a:gd name="T77" fmla="*/ 2193 h 2998"/>
                <a:gd name="T78" fmla="*/ 138 w 3761"/>
                <a:gd name="T79" fmla="*/ 2155 h 2998"/>
                <a:gd name="T80" fmla="*/ 21 w 3761"/>
                <a:gd name="T81" fmla="*/ 2003 h 2998"/>
                <a:gd name="T82" fmla="*/ 21 w 3761"/>
                <a:gd name="T83" fmla="*/ 1767 h 2998"/>
                <a:gd name="T84" fmla="*/ 138 w 3761"/>
                <a:gd name="T85" fmla="*/ 1615 h 2998"/>
                <a:gd name="T86" fmla="*/ 313 w 3761"/>
                <a:gd name="T87" fmla="*/ 1577 h 2998"/>
                <a:gd name="T88" fmla="*/ 494 w 3761"/>
                <a:gd name="T89" fmla="*/ 1659 h 2998"/>
                <a:gd name="T90" fmla="*/ 617 w 3761"/>
                <a:gd name="T91" fmla="*/ 1710 h 2998"/>
                <a:gd name="T92" fmla="*/ 724 w 3761"/>
                <a:gd name="T93" fmla="*/ 1665 h 2998"/>
                <a:gd name="T94" fmla="*/ 771 w 3761"/>
                <a:gd name="T95" fmla="*/ 1516 h 2998"/>
                <a:gd name="T96" fmla="*/ 815 w 3761"/>
                <a:gd name="T97" fmla="*/ 896 h 2998"/>
                <a:gd name="T98" fmla="*/ 979 w 3761"/>
                <a:gd name="T99" fmla="*/ 788 h 2998"/>
                <a:gd name="T100" fmla="*/ 1592 w 3761"/>
                <a:gd name="T101" fmla="*/ 769 h 2998"/>
                <a:gd name="T102" fmla="*/ 1689 w 3761"/>
                <a:gd name="T103" fmla="*/ 683 h 2998"/>
                <a:gd name="T104" fmla="*/ 1688 w 3761"/>
                <a:gd name="T105" fmla="*/ 558 h 2998"/>
                <a:gd name="T106" fmla="*/ 1592 w 3761"/>
                <a:gd name="T107" fmla="*/ 411 h 2998"/>
                <a:gd name="T108" fmla="*/ 1572 w 3761"/>
                <a:gd name="T109" fmla="*/ 227 h 2998"/>
                <a:gd name="T110" fmla="*/ 1669 w 3761"/>
                <a:gd name="T111" fmla="*/ 71 h 2998"/>
                <a:gd name="T112" fmla="*/ 1876 w 3761"/>
                <a:gd name="T113" fmla="*/ 0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1" h="2998">
                  <a:moveTo>
                    <a:pt x="1876" y="0"/>
                  </a:moveTo>
                  <a:lnTo>
                    <a:pt x="1938" y="8"/>
                  </a:lnTo>
                  <a:lnTo>
                    <a:pt x="1994" y="21"/>
                  </a:lnTo>
                  <a:lnTo>
                    <a:pt x="2043" y="44"/>
                  </a:lnTo>
                  <a:lnTo>
                    <a:pt x="2085" y="71"/>
                  </a:lnTo>
                  <a:lnTo>
                    <a:pt x="2119" y="105"/>
                  </a:lnTo>
                  <a:lnTo>
                    <a:pt x="2147" y="141"/>
                  </a:lnTo>
                  <a:lnTo>
                    <a:pt x="2167" y="183"/>
                  </a:lnTo>
                  <a:lnTo>
                    <a:pt x="2182" y="227"/>
                  </a:lnTo>
                  <a:lnTo>
                    <a:pt x="2187" y="270"/>
                  </a:lnTo>
                  <a:lnTo>
                    <a:pt x="2186" y="318"/>
                  </a:lnTo>
                  <a:lnTo>
                    <a:pt x="2176" y="364"/>
                  </a:lnTo>
                  <a:lnTo>
                    <a:pt x="2161" y="411"/>
                  </a:lnTo>
                  <a:lnTo>
                    <a:pt x="2136" y="455"/>
                  </a:lnTo>
                  <a:lnTo>
                    <a:pt x="2104" y="497"/>
                  </a:lnTo>
                  <a:lnTo>
                    <a:pt x="2081" y="527"/>
                  </a:lnTo>
                  <a:lnTo>
                    <a:pt x="2066" y="558"/>
                  </a:lnTo>
                  <a:lnTo>
                    <a:pt x="2054" y="590"/>
                  </a:lnTo>
                  <a:lnTo>
                    <a:pt x="2051" y="622"/>
                  </a:lnTo>
                  <a:lnTo>
                    <a:pt x="2054" y="653"/>
                  </a:lnTo>
                  <a:lnTo>
                    <a:pt x="2062" y="683"/>
                  </a:lnTo>
                  <a:lnTo>
                    <a:pt x="2077" y="710"/>
                  </a:lnTo>
                  <a:lnTo>
                    <a:pt x="2098" y="733"/>
                  </a:lnTo>
                  <a:lnTo>
                    <a:pt x="2125" y="752"/>
                  </a:lnTo>
                  <a:lnTo>
                    <a:pt x="2159" y="767"/>
                  </a:lnTo>
                  <a:lnTo>
                    <a:pt x="2199" y="776"/>
                  </a:lnTo>
                  <a:lnTo>
                    <a:pt x="2246" y="780"/>
                  </a:lnTo>
                  <a:lnTo>
                    <a:pt x="2727" y="780"/>
                  </a:lnTo>
                  <a:lnTo>
                    <a:pt x="2779" y="786"/>
                  </a:lnTo>
                  <a:lnTo>
                    <a:pt x="2828" y="801"/>
                  </a:lnTo>
                  <a:lnTo>
                    <a:pt x="2872" y="826"/>
                  </a:lnTo>
                  <a:lnTo>
                    <a:pt x="2910" y="856"/>
                  </a:lnTo>
                  <a:lnTo>
                    <a:pt x="2942" y="894"/>
                  </a:lnTo>
                  <a:lnTo>
                    <a:pt x="2965" y="938"/>
                  </a:lnTo>
                  <a:lnTo>
                    <a:pt x="2980" y="987"/>
                  </a:lnTo>
                  <a:lnTo>
                    <a:pt x="2986" y="1039"/>
                  </a:lnTo>
                  <a:lnTo>
                    <a:pt x="2986" y="1512"/>
                  </a:lnTo>
                  <a:lnTo>
                    <a:pt x="2990" y="1560"/>
                  </a:lnTo>
                  <a:lnTo>
                    <a:pt x="2999" y="1600"/>
                  </a:lnTo>
                  <a:lnTo>
                    <a:pt x="3014" y="1634"/>
                  </a:lnTo>
                  <a:lnTo>
                    <a:pt x="3033" y="1661"/>
                  </a:lnTo>
                  <a:lnTo>
                    <a:pt x="3058" y="1684"/>
                  </a:lnTo>
                  <a:lnTo>
                    <a:pt x="3085" y="1697"/>
                  </a:lnTo>
                  <a:lnTo>
                    <a:pt x="3113" y="1706"/>
                  </a:lnTo>
                  <a:lnTo>
                    <a:pt x="3143" y="1708"/>
                  </a:lnTo>
                  <a:lnTo>
                    <a:pt x="3176" y="1704"/>
                  </a:lnTo>
                  <a:lnTo>
                    <a:pt x="3208" y="1695"/>
                  </a:lnTo>
                  <a:lnTo>
                    <a:pt x="3238" y="1678"/>
                  </a:lnTo>
                  <a:lnTo>
                    <a:pt x="3269" y="1655"/>
                  </a:lnTo>
                  <a:lnTo>
                    <a:pt x="3311" y="1623"/>
                  </a:lnTo>
                  <a:lnTo>
                    <a:pt x="3354" y="1600"/>
                  </a:lnTo>
                  <a:lnTo>
                    <a:pt x="3400" y="1583"/>
                  </a:lnTo>
                  <a:lnTo>
                    <a:pt x="3448" y="1573"/>
                  </a:lnTo>
                  <a:lnTo>
                    <a:pt x="3493" y="1571"/>
                  </a:lnTo>
                  <a:lnTo>
                    <a:pt x="3539" y="1579"/>
                  </a:lnTo>
                  <a:lnTo>
                    <a:pt x="3581" y="1592"/>
                  </a:lnTo>
                  <a:lnTo>
                    <a:pt x="3622" y="1613"/>
                  </a:lnTo>
                  <a:lnTo>
                    <a:pt x="3659" y="1640"/>
                  </a:lnTo>
                  <a:lnTo>
                    <a:pt x="3691" y="1674"/>
                  </a:lnTo>
                  <a:lnTo>
                    <a:pt x="3719" y="1716"/>
                  </a:lnTo>
                  <a:lnTo>
                    <a:pt x="3740" y="1765"/>
                  </a:lnTo>
                  <a:lnTo>
                    <a:pt x="3755" y="1820"/>
                  </a:lnTo>
                  <a:lnTo>
                    <a:pt x="3761" y="1883"/>
                  </a:lnTo>
                  <a:lnTo>
                    <a:pt x="3755" y="1946"/>
                  </a:lnTo>
                  <a:lnTo>
                    <a:pt x="3740" y="2001"/>
                  </a:lnTo>
                  <a:lnTo>
                    <a:pt x="3719" y="2051"/>
                  </a:lnTo>
                  <a:lnTo>
                    <a:pt x="3691" y="2092"/>
                  </a:lnTo>
                  <a:lnTo>
                    <a:pt x="3659" y="2127"/>
                  </a:lnTo>
                  <a:lnTo>
                    <a:pt x="3622" y="2155"/>
                  </a:lnTo>
                  <a:lnTo>
                    <a:pt x="3581" y="2174"/>
                  </a:lnTo>
                  <a:lnTo>
                    <a:pt x="3537" y="2188"/>
                  </a:lnTo>
                  <a:lnTo>
                    <a:pt x="3493" y="2195"/>
                  </a:lnTo>
                  <a:lnTo>
                    <a:pt x="3446" y="2193"/>
                  </a:lnTo>
                  <a:lnTo>
                    <a:pt x="3400" y="2184"/>
                  </a:lnTo>
                  <a:lnTo>
                    <a:pt x="3354" y="2168"/>
                  </a:lnTo>
                  <a:lnTo>
                    <a:pt x="3309" y="2144"/>
                  </a:lnTo>
                  <a:lnTo>
                    <a:pt x="3267" y="2111"/>
                  </a:lnTo>
                  <a:lnTo>
                    <a:pt x="3238" y="2089"/>
                  </a:lnTo>
                  <a:lnTo>
                    <a:pt x="3206" y="2073"/>
                  </a:lnTo>
                  <a:lnTo>
                    <a:pt x="3174" y="2062"/>
                  </a:lnTo>
                  <a:lnTo>
                    <a:pt x="3143" y="2058"/>
                  </a:lnTo>
                  <a:lnTo>
                    <a:pt x="3111" y="2062"/>
                  </a:lnTo>
                  <a:lnTo>
                    <a:pt x="3083" y="2070"/>
                  </a:lnTo>
                  <a:lnTo>
                    <a:pt x="3056" y="2085"/>
                  </a:lnTo>
                  <a:lnTo>
                    <a:pt x="3033" y="2106"/>
                  </a:lnTo>
                  <a:lnTo>
                    <a:pt x="3014" y="2132"/>
                  </a:lnTo>
                  <a:lnTo>
                    <a:pt x="2999" y="2167"/>
                  </a:lnTo>
                  <a:lnTo>
                    <a:pt x="2990" y="2207"/>
                  </a:lnTo>
                  <a:lnTo>
                    <a:pt x="2986" y="2254"/>
                  </a:lnTo>
                  <a:lnTo>
                    <a:pt x="2986" y="2739"/>
                  </a:lnTo>
                  <a:lnTo>
                    <a:pt x="2980" y="2790"/>
                  </a:lnTo>
                  <a:lnTo>
                    <a:pt x="2965" y="2840"/>
                  </a:lnTo>
                  <a:lnTo>
                    <a:pt x="2942" y="2884"/>
                  </a:lnTo>
                  <a:lnTo>
                    <a:pt x="2910" y="2922"/>
                  </a:lnTo>
                  <a:lnTo>
                    <a:pt x="2872" y="2954"/>
                  </a:lnTo>
                  <a:lnTo>
                    <a:pt x="2828" y="2977"/>
                  </a:lnTo>
                  <a:lnTo>
                    <a:pt x="2779" y="2992"/>
                  </a:lnTo>
                  <a:lnTo>
                    <a:pt x="2727" y="2998"/>
                  </a:lnTo>
                  <a:lnTo>
                    <a:pt x="2370" y="2998"/>
                  </a:lnTo>
                  <a:lnTo>
                    <a:pt x="2395" y="2939"/>
                  </a:lnTo>
                  <a:lnTo>
                    <a:pt x="2414" y="2878"/>
                  </a:lnTo>
                  <a:lnTo>
                    <a:pt x="2425" y="2815"/>
                  </a:lnTo>
                  <a:lnTo>
                    <a:pt x="2429" y="2750"/>
                  </a:lnTo>
                  <a:lnTo>
                    <a:pt x="2423" y="2672"/>
                  </a:lnTo>
                  <a:lnTo>
                    <a:pt x="2406" y="2596"/>
                  </a:lnTo>
                  <a:lnTo>
                    <a:pt x="2379" y="2528"/>
                  </a:lnTo>
                  <a:lnTo>
                    <a:pt x="2345" y="2463"/>
                  </a:lnTo>
                  <a:lnTo>
                    <a:pt x="2300" y="2404"/>
                  </a:lnTo>
                  <a:lnTo>
                    <a:pt x="2246" y="2353"/>
                  </a:lnTo>
                  <a:lnTo>
                    <a:pt x="2186" y="2309"/>
                  </a:lnTo>
                  <a:lnTo>
                    <a:pt x="2119" y="2273"/>
                  </a:lnTo>
                  <a:lnTo>
                    <a:pt x="2045" y="2245"/>
                  </a:lnTo>
                  <a:lnTo>
                    <a:pt x="1965" y="2226"/>
                  </a:lnTo>
                  <a:lnTo>
                    <a:pt x="1881" y="2218"/>
                  </a:lnTo>
                  <a:lnTo>
                    <a:pt x="1860" y="2218"/>
                  </a:lnTo>
                  <a:lnTo>
                    <a:pt x="1777" y="2226"/>
                  </a:lnTo>
                  <a:lnTo>
                    <a:pt x="1697" y="2245"/>
                  </a:lnTo>
                  <a:lnTo>
                    <a:pt x="1623" y="2273"/>
                  </a:lnTo>
                  <a:lnTo>
                    <a:pt x="1556" y="2309"/>
                  </a:lnTo>
                  <a:lnTo>
                    <a:pt x="1496" y="2353"/>
                  </a:lnTo>
                  <a:lnTo>
                    <a:pt x="1442" y="2404"/>
                  </a:lnTo>
                  <a:lnTo>
                    <a:pt x="1397" y="2463"/>
                  </a:lnTo>
                  <a:lnTo>
                    <a:pt x="1361" y="2528"/>
                  </a:lnTo>
                  <a:lnTo>
                    <a:pt x="1334" y="2596"/>
                  </a:lnTo>
                  <a:lnTo>
                    <a:pt x="1319" y="2672"/>
                  </a:lnTo>
                  <a:lnTo>
                    <a:pt x="1313" y="2750"/>
                  </a:lnTo>
                  <a:lnTo>
                    <a:pt x="1317" y="2813"/>
                  </a:lnTo>
                  <a:lnTo>
                    <a:pt x="1328" y="2876"/>
                  </a:lnTo>
                  <a:lnTo>
                    <a:pt x="1345" y="2939"/>
                  </a:lnTo>
                  <a:lnTo>
                    <a:pt x="1372" y="2998"/>
                  </a:lnTo>
                  <a:lnTo>
                    <a:pt x="1036" y="2998"/>
                  </a:lnTo>
                  <a:lnTo>
                    <a:pt x="982" y="2992"/>
                  </a:lnTo>
                  <a:lnTo>
                    <a:pt x="933" y="2977"/>
                  </a:lnTo>
                  <a:lnTo>
                    <a:pt x="887" y="2952"/>
                  </a:lnTo>
                  <a:lnTo>
                    <a:pt x="849" y="2920"/>
                  </a:lnTo>
                  <a:lnTo>
                    <a:pt x="817" y="2882"/>
                  </a:lnTo>
                  <a:lnTo>
                    <a:pt x="792" y="2836"/>
                  </a:lnTo>
                  <a:lnTo>
                    <a:pt x="777" y="2787"/>
                  </a:lnTo>
                  <a:lnTo>
                    <a:pt x="771" y="2733"/>
                  </a:lnTo>
                  <a:lnTo>
                    <a:pt x="771" y="2254"/>
                  </a:lnTo>
                  <a:lnTo>
                    <a:pt x="768" y="2207"/>
                  </a:lnTo>
                  <a:lnTo>
                    <a:pt x="758" y="2167"/>
                  </a:lnTo>
                  <a:lnTo>
                    <a:pt x="743" y="2132"/>
                  </a:lnTo>
                  <a:lnTo>
                    <a:pt x="724" y="2106"/>
                  </a:lnTo>
                  <a:lnTo>
                    <a:pt x="701" y="2085"/>
                  </a:lnTo>
                  <a:lnTo>
                    <a:pt x="674" y="2070"/>
                  </a:lnTo>
                  <a:lnTo>
                    <a:pt x="646" y="2060"/>
                  </a:lnTo>
                  <a:lnTo>
                    <a:pt x="616" y="2058"/>
                  </a:lnTo>
                  <a:lnTo>
                    <a:pt x="585" y="2062"/>
                  </a:lnTo>
                  <a:lnTo>
                    <a:pt x="553" y="2071"/>
                  </a:lnTo>
                  <a:lnTo>
                    <a:pt x="522" y="2089"/>
                  </a:lnTo>
                  <a:lnTo>
                    <a:pt x="492" y="2111"/>
                  </a:lnTo>
                  <a:lnTo>
                    <a:pt x="450" y="2144"/>
                  </a:lnTo>
                  <a:lnTo>
                    <a:pt x="405" y="2168"/>
                  </a:lnTo>
                  <a:lnTo>
                    <a:pt x="359" y="2184"/>
                  </a:lnTo>
                  <a:lnTo>
                    <a:pt x="313" y="2193"/>
                  </a:lnTo>
                  <a:lnTo>
                    <a:pt x="268" y="2195"/>
                  </a:lnTo>
                  <a:lnTo>
                    <a:pt x="222" y="2189"/>
                  </a:lnTo>
                  <a:lnTo>
                    <a:pt x="178" y="2176"/>
                  </a:lnTo>
                  <a:lnTo>
                    <a:pt x="138" y="2155"/>
                  </a:lnTo>
                  <a:lnTo>
                    <a:pt x="102" y="2127"/>
                  </a:lnTo>
                  <a:lnTo>
                    <a:pt x="70" y="2092"/>
                  </a:lnTo>
                  <a:lnTo>
                    <a:pt x="42" y="2051"/>
                  </a:lnTo>
                  <a:lnTo>
                    <a:pt x="21" y="2003"/>
                  </a:lnTo>
                  <a:lnTo>
                    <a:pt x="5" y="1948"/>
                  </a:lnTo>
                  <a:lnTo>
                    <a:pt x="0" y="1885"/>
                  </a:lnTo>
                  <a:lnTo>
                    <a:pt x="5" y="1824"/>
                  </a:lnTo>
                  <a:lnTo>
                    <a:pt x="21" y="1767"/>
                  </a:lnTo>
                  <a:lnTo>
                    <a:pt x="42" y="1720"/>
                  </a:lnTo>
                  <a:lnTo>
                    <a:pt x="70" y="1678"/>
                  </a:lnTo>
                  <a:lnTo>
                    <a:pt x="102" y="1644"/>
                  </a:lnTo>
                  <a:lnTo>
                    <a:pt x="138" y="1615"/>
                  </a:lnTo>
                  <a:lnTo>
                    <a:pt x="180" y="1594"/>
                  </a:lnTo>
                  <a:lnTo>
                    <a:pt x="222" y="1581"/>
                  </a:lnTo>
                  <a:lnTo>
                    <a:pt x="268" y="1575"/>
                  </a:lnTo>
                  <a:lnTo>
                    <a:pt x="313" y="1577"/>
                  </a:lnTo>
                  <a:lnTo>
                    <a:pt x="361" y="1585"/>
                  </a:lnTo>
                  <a:lnTo>
                    <a:pt x="406" y="1602"/>
                  </a:lnTo>
                  <a:lnTo>
                    <a:pt x="452" y="1626"/>
                  </a:lnTo>
                  <a:lnTo>
                    <a:pt x="494" y="1659"/>
                  </a:lnTo>
                  <a:lnTo>
                    <a:pt x="522" y="1680"/>
                  </a:lnTo>
                  <a:lnTo>
                    <a:pt x="555" y="1697"/>
                  </a:lnTo>
                  <a:lnTo>
                    <a:pt x="585" y="1706"/>
                  </a:lnTo>
                  <a:lnTo>
                    <a:pt x="617" y="1710"/>
                  </a:lnTo>
                  <a:lnTo>
                    <a:pt x="648" y="1708"/>
                  </a:lnTo>
                  <a:lnTo>
                    <a:pt x="676" y="1701"/>
                  </a:lnTo>
                  <a:lnTo>
                    <a:pt x="701" y="1685"/>
                  </a:lnTo>
                  <a:lnTo>
                    <a:pt x="724" y="1665"/>
                  </a:lnTo>
                  <a:lnTo>
                    <a:pt x="745" y="1636"/>
                  </a:lnTo>
                  <a:lnTo>
                    <a:pt x="758" y="1604"/>
                  </a:lnTo>
                  <a:lnTo>
                    <a:pt x="768" y="1562"/>
                  </a:lnTo>
                  <a:lnTo>
                    <a:pt x="771" y="1516"/>
                  </a:lnTo>
                  <a:lnTo>
                    <a:pt x="771" y="1041"/>
                  </a:lnTo>
                  <a:lnTo>
                    <a:pt x="777" y="987"/>
                  </a:lnTo>
                  <a:lnTo>
                    <a:pt x="792" y="940"/>
                  </a:lnTo>
                  <a:lnTo>
                    <a:pt x="815" y="896"/>
                  </a:lnTo>
                  <a:lnTo>
                    <a:pt x="847" y="858"/>
                  </a:lnTo>
                  <a:lnTo>
                    <a:pt x="885" y="826"/>
                  </a:lnTo>
                  <a:lnTo>
                    <a:pt x="929" y="803"/>
                  </a:lnTo>
                  <a:lnTo>
                    <a:pt x="979" y="788"/>
                  </a:lnTo>
                  <a:lnTo>
                    <a:pt x="1030" y="782"/>
                  </a:lnTo>
                  <a:lnTo>
                    <a:pt x="1505" y="782"/>
                  </a:lnTo>
                  <a:lnTo>
                    <a:pt x="1553" y="778"/>
                  </a:lnTo>
                  <a:lnTo>
                    <a:pt x="1592" y="769"/>
                  </a:lnTo>
                  <a:lnTo>
                    <a:pt x="1627" y="754"/>
                  </a:lnTo>
                  <a:lnTo>
                    <a:pt x="1655" y="735"/>
                  </a:lnTo>
                  <a:lnTo>
                    <a:pt x="1676" y="710"/>
                  </a:lnTo>
                  <a:lnTo>
                    <a:pt x="1689" y="683"/>
                  </a:lnTo>
                  <a:lnTo>
                    <a:pt x="1699" y="653"/>
                  </a:lnTo>
                  <a:lnTo>
                    <a:pt x="1701" y="622"/>
                  </a:lnTo>
                  <a:lnTo>
                    <a:pt x="1697" y="590"/>
                  </a:lnTo>
                  <a:lnTo>
                    <a:pt x="1688" y="558"/>
                  </a:lnTo>
                  <a:lnTo>
                    <a:pt x="1670" y="527"/>
                  </a:lnTo>
                  <a:lnTo>
                    <a:pt x="1648" y="497"/>
                  </a:lnTo>
                  <a:lnTo>
                    <a:pt x="1615" y="455"/>
                  </a:lnTo>
                  <a:lnTo>
                    <a:pt x="1592" y="411"/>
                  </a:lnTo>
                  <a:lnTo>
                    <a:pt x="1575" y="364"/>
                  </a:lnTo>
                  <a:lnTo>
                    <a:pt x="1566" y="318"/>
                  </a:lnTo>
                  <a:lnTo>
                    <a:pt x="1566" y="270"/>
                  </a:lnTo>
                  <a:lnTo>
                    <a:pt x="1572" y="227"/>
                  </a:lnTo>
                  <a:lnTo>
                    <a:pt x="1585" y="183"/>
                  </a:lnTo>
                  <a:lnTo>
                    <a:pt x="1606" y="141"/>
                  </a:lnTo>
                  <a:lnTo>
                    <a:pt x="1632" y="105"/>
                  </a:lnTo>
                  <a:lnTo>
                    <a:pt x="1669" y="71"/>
                  </a:lnTo>
                  <a:lnTo>
                    <a:pt x="1710" y="44"/>
                  </a:lnTo>
                  <a:lnTo>
                    <a:pt x="1758" y="21"/>
                  </a:lnTo>
                  <a:lnTo>
                    <a:pt x="1813" y="8"/>
                  </a:lnTo>
                  <a:lnTo>
                    <a:pt x="18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pic>
        <p:nvPicPr>
          <p:cNvPr id="35" name="Picture Placeholder 2"/>
          <p:cNvPicPr>
            <a:picLocks noGrp="1" noChangeAspect="1"/>
          </p:cNvPicPr>
          <p:nvPr>
            <p:ph type="media" sz="quarter" idx="12"/>
          </p:nvPr>
        </p:nvPicPr>
        <p:blipFill>
          <a:blip r:embed="rId4" cstate="print">
            <a:extLst>
              <a:ext uri="{28A0092B-C50C-407E-A947-70E740481C1C}">
                <a14:useLocalDpi xmlns:a14="http://schemas.microsoft.com/office/drawing/2010/main" val="0"/>
              </a:ext>
            </a:extLst>
          </a:blip>
          <a:srcRect l="13498" r="13498"/>
          <a:stretch>
            <a:fillRect/>
          </a:stretch>
        </p:blipFill>
        <p:spPr>
          <a:xfrm rot="20661909">
            <a:off x="8441453" y="2257279"/>
            <a:ext cx="1557398" cy="2052430"/>
          </a:xfrm>
        </p:spPr>
      </p:pic>
    </p:spTree>
    <p:extLst>
      <p:ext uri="{BB962C8B-B14F-4D97-AF65-F5344CB8AC3E}">
        <p14:creationId xmlns:p14="http://schemas.microsoft.com/office/powerpoint/2010/main" val="1254000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56" grpId="0"/>
      <p:bldP spid="58" grpId="0"/>
      <p:bldP spid="73" grpId="0" animBg="1"/>
      <p:bldP spid="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27" t="29716" r="227" b="14034"/>
          <a:stretch/>
        </p:blipFill>
        <p:spPr/>
      </p:pic>
      <p:sp>
        <p:nvSpPr>
          <p:cNvPr id="12" name="Rectangle 11"/>
          <p:cNvSpPr/>
          <p:nvPr/>
        </p:nvSpPr>
        <p:spPr>
          <a:xfrm>
            <a:off x="5070764" y="4813301"/>
            <a:ext cx="6854535" cy="1883228"/>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lgn="just">
              <a:spcBef>
                <a:spcPts val="600"/>
              </a:spcBef>
              <a:spcAft>
                <a:spcPts val="600"/>
              </a:spcAft>
            </a:pPr>
            <a:r>
              <a:rPr lang="es-PE" sz="2400" b="1" i="1" dirty="0" smtClean="0">
                <a:latin typeface="+mj-lt"/>
              </a:rPr>
              <a:t>Anexo 19 – Capítulo 5</a:t>
            </a:r>
          </a:p>
          <a:p>
            <a:pPr marL="177800" algn="just">
              <a:spcBef>
                <a:spcPts val="600"/>
              </a:spcBef>
              <a:spcAft>
                <a:spcPts val="600"/>
              </a:spcAft>
            </a:pPr>
            <a:r>
              <a:rPr lang="es-PE" sz="2400" i="1" dirty="0">
                <a:latin typeface="+mj-lt"/>
              </a:rPr>
              <a:t>Recopilación, análisis, protección, compartición e intercambio de datos e información sobre seguridad </a:t>
            </a:r>
            <a:r>
              <a:rPr lang="es-PE" sz="2400" i="1" dirty="0" smtClean="0">
                <a:latin typeface="+mj-lt"/>
              </a:rPr>
              <a:t>operacional</a:t>
            </a:r>
            <a:endParaRPr lang="es-PE" sz="2400" i="1" dirty="0">
              <a:latin typeface="+mj-lt"/>
            </a:endParaRPr>
          </a:p>
        </p:txBody>
      </p:sp>
    </p:spTree>
    <p:extLst>
      <p:ext uri="{BB962C8B-B14F-4D97-AF65-F5344CB8AC3E}">
        <p14:creationId xmlns:p14="http://schemas.microsoft.com/office/powerpoint/2010/main" val="1524721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9" t="174" r="-89" b="15442"/>
          <a:stretch/>
        </p:blipFill>
        <p:spPr>
          <a:xfrm>
            <a:off x="0" y="0"/>
            <a:ext cx="12192000" cy="6858000"/>
          </a:xfrm>
        </p:spPr>
      </p:pic>
      <p:grpSp>
        <p:nvGrpSpPr>
          <p:cNvPr id="23" name="Group 22"/>
          <p:cNvGrpSpPr/>
          <p:nvPr/>
        </p:nvGrpSpPr>
        <p:grpSpPr>
          <a:xfrm>
            <a:off x="3176828" y="478972"/>
            <a:ext cx="4933030" cy="3267745"/>
            <a:chOff x="3253027" y="2234012"/>
            <a:chExt cx="5604871" cy="3929333"/>
          </a:xfrm>
        </p:grpSpPr>
        <p:sp>
          <p:nvSpPr>
            <p:cNvPr id="24" name="Oval 23"/>
            <p:cNvSpPr/>
            <p:nvPr/>
          </p:nvSpPr>
          <p:spPr>
            <a:xfrm>
              <a:off x="5241457" y="3543138"/>
              <a:ext cx="1498332" cy="1466312"/>
            </a:xfrm>
            <a:prstGeom prst="ellipse">
              <a:avLst/>
            </a:prstGeom>
            <a:solidFill>
              <a:schemeClr val="accent5">
                <a:lumMod val="50000"/>
              </a:schemeClr>
            </a:solidFill>
            <a:ln w="25400" cap="flat" cmpd="sng" algn="ctr">
              <a:solidFill>
                <a:srgbClr val="1F497D"/>
              </a:solidFill>
              <a:prstDash val="solid"/>
            </a:ln>
            <a:effectLst/>
          </p:spPr>
          <p:txBody>
            <a:bodyPr rtlCol="0" anchor="ctr"/>
            <a:lstStyle/>
            <a:p>
              <a:pPr algn="ctr" defTabSz="914400">
                <a:defRPr/>
              </a:pPr>
              <a:r>
                <a:rPr lang="es-PE" sz="900" b="1" kern="0" dirty="0">
                  <a:solidFill>
                    <a:prstClr val="white"/>
                  </a:solidFill>
                  <a:latin typeface="Calibri"/>
                </a:rPr>
                <a:t>USOAP</a:t>
              </a:r>
            </a:p>
          </p:txBody>
        </p:sp>
        <p:sp>
          <p:nvSpPr>
            <p:cNvPr id="25" name="Rounded Rectangle 24"/>
            <p:cNvSpPr/>
            <p:nvPr/>
          </p:nvSpPr>
          <p:spPr>
            <a:xfrm>
              <a:off x="5327107" y="2234012"/>
              <a:ext cx="1331850" cy="879788"/>
            </a:xfrm>
            <a:prstGeom prst="roundRect">
              <a:avLst/>
            </a:prstGeom>
            <a:solidFill>
              <a:srgbClr val="1F497D">
                <a:lumMod val="60000"/>
                <a:lumOff val="40000"/>
              </a:srgbClr>
            </a:solidFill>
            <a:ln w="25400" cap="flat" cmpd="sng" algn="ctr">
              <a:solidFill>
                <a:srgbClr val="1F497D">
                  <a:lumMod val="60000"/>
                  <a:lumOff val="40000"/>
                </a:srgbClr>
              </a:solidFill>
              <a:prstDash val="solid"/>
            </a:ln>
            <a:effectLst/>
          </p:spPr>
          <p:txBody>
            <a:bodyPr rtlCol="0" anchor="ctr"/>
            <a:lstStyle/>
            <a:p>
              <a:pPr algn="ctr" defTabSz="914400">
                <a:defRPr/>
              </a:pPr>
              <a:r>
                <a:rPr lang="es-PE" sz="900" b="1" kern="0" dirty="0">
                  <a:solidFill>
                    <a:prstClr val="white"/>
                  </a:solidFill>
                  <a:latin typeface="Calibri"/>
                </a:rPr>
                <a:t>1</a:t>
              </a:r>
            </a:p>
            <a:p>
              <a:pPr algn="ctr" defTabSz="914400">
                <a:defRPr/>
              </a:pPr>
              <a:endParaRPr lang="es-PE" sz="900" b="1" kern="0" dirty="0">
                <a:solidFill>
                  <a:prstClr val="white"/>
                </a:solidFill>
                <a:latin typeface="Calibri"/>
              </a:endParaRPr>
            </a:p>
            <a:p>
              <a:pPr algn="ctr" defTabSz="914400">
                <a:defRPr/>
              </a:pPr>
              <a:r>
                <a:rPr lang="es-PE" sz="900" b="1" kern="0" dirty="0">
                  <a:solidFill>
                    <a:prstClr val="white"/>
                  </a:solidFill>
                  <a:latin typeface="Calibri"/>
                </a:rPr>
                <a:t>LEGISLACIÓN</a:t>
              </a:r>
            </a:p>
          </p:txBody>
        </p:sp>
        <p:sp>
          <p:nvSpPr>
            <p:cNvPr id="26" name="Rounded Rectangle 25"/>
            <p:cNvSpPr/>
            <p:nvPr/>
          </p:nvSpPr>
          <p:spPr>
            <a:xfrm>
              <a:off x="6749134" y="2746945"/>
              <a:ext cx="1331850" cy="879788"/>
            </a:xfrm>
            <a:prstGeom prst="roundRect">
              <a:avLst/>
            </a:prstGeom>
            <a:solidFill>
              <a:srgbClr val="1F497D">
                <a:lumMod val="60000"/>
                <a:lumOff val="40000"/>
              </a:srgbClr>
            </a:solidFill>
            <a:ln w="25400" cap="flat" cmpd="sng" algn="ctr">
              <a:solidFill>
                <a:srgbClr val="1F497D">
                  <a:lumMod val="60000"/>
                  <a:lumOff val="40000"/>
                </a:srgbClr>
              </a:solidFill>
              <a:prstDash val="solid"/>
            </a:ln>
            <a:effectLst/>
          </p:spPr>
          <p:txBody>
            <a:bodyPr rtlCol="0" anchor="ctr"/>
            <a:lstStyle/>
            <a:p>
              <a:pPr algn="ctr" defTabSz="914400">
                <a:defRPr/>
              </a:pPr>
              <a:r>
                <a:rPr lang="es-PE" sz="900" b="1" kern="0" dirty="0">
                  <a:solidFill>
                    <a:prstClr val="white"/>
                  </a:solidFill>
                  <a:latin typeface="Calibri"/>
                </a:rPr>
                <a:t>3</a:t>
              </a:r>
            </a:p>
            <a:p>
              <a:pPr algn="ctr" defTabSz="914400">
                <a:defRPr/>
              </a:pPr>
              <a:endParaRPr lang="es-PE" sz="900" b="1" kern="0" dirty="0">
                <a:solidFill>
                  <a:prstClr val="white"/>
                </a:solidFill>
                <a:latin typeface="Calibri"/>
              </a:endParaRPr>
            </a:p>
            <a:p>
              <a:pPr algn="ctr" defTabSz="914400">
                <a:defRPr/>
              </a:pPr>
              <a:r>
                <a:rPr lang="es-PE" sz="900" b="1" kern="0" dirty="0">
                  <a:solidFill>
                    <a:prstClr val="white"/>
                  </a:solidFill>
                  <a:latin typeface="Calibri"/>
                </a:rPr>
                <a:t>SISTEMA DE AVIACIÓN CIVIL</a:t>
              </a:r>
            </a:p>
          </p:txBody>
        </p:sp>
        <p:sp>
          <p:nvSpPr>
            <p:cNvPr id="27" name="Rounded Rectangle 26"/>
            <p:cNvSpPr/>
            <p:nvPr/>
          </p:nvSpPr>
          <p:spPr>
            <a:xfrm>
              <a:off x="7137591" y="3744037"/>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900" b="1" kern="0" dirty="0">
                  <a:solidFill>
                    <a:prstClr val="white"/>
                  </a:solidFill>
                  <a:latin typeface="Calibri"/>
                </a:rPr>
                <a:t>5</a:t>
              </a:r>
            </a:p>
            <a:p>
              <a:pPr algn="ctr" defTabSz="914400">
                <a:defRPr/>
              </a:pPr>
              <a:endParaRPr lang="es-PE" sz="900" b="1" kern="0" dirty="0">
                <a:solidFill>
                  <a:prstClr val="white"/>
                </a:solidFill>
                <a:latin typeface="Calibri"/>
              </a:endParaRPr>
            </a:p>
            <a:p>
              <a:pPr algn="ctr" defTabSz="914400">
                <a:defRPr/>
              </a:pPr>
              <a:r>
                <a:rPr lang="es-PE" sz="900" b="1" kern="0" dirty="0">
                  <a:solidFill>
                    <a:prstClr val="white"/>
                  </a:solidFill>
                  <a:latin typeface="Calibri"/>
                </a:rPr>
                <a:t>ORIENTACIÓN TÉCNICA</a:t>
              </a:r>
            </a:p>
          </p:txBody>
        </p:sp>
        <p:sp>
          <p:nvSpPr>
            <p:cNvPr id="28" name="Rounded Rectangle 27"/>
            <p:cNvSpPr/>
            <p:nvPr/>
          </p:nvSpPr>
          <p:spPr>
            <a:xfrm>
              <a:off x="3863459" y="2746945"/>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900" b="1" kern="0" dirty="0">
                  <a:solidFill>
                    <a:prstClr val="white"/>
                  </a:solidFill>
                  <a:latin typeface="Calibri"/>
                </a:rPr>
                <a:t>2</a:t>
              </a:r>
            </a:p>
            <a:p>
              <a:pPr algn="ctr" defTabSz="914400">
                <a:defRPr/>
              </a:pPr>
              <a:endParaRPr lang="es-PE" sz="900" b="1" kern="0" dirty="0">
                <a:solidFill>
                  <a:prstClr val="white"/>
                </a:solidFill>
                <a:latin typeface="Calibri"/>
              </a:endParaRPr>
            </a:p>
            <a:p>
              <a:pPr algn="ctr" defTabSz="914400">
                <a:defRPr/>
              </a:pPr>
              <a:r>
                <a:rPr lang="es-PE" sz="900" b="1" kern="0" dirty="0">
                  <a:solidFill>
                    <a:prstClr val="white"/>
                  </a:solidFill>
                  <a:latin typeface="Calibri"/>
                </a:rPr>
                <a:t>REGLAMENTOS ESPECÍFICOS</a:t>
              </a:r>
            </a:p>
          </p:txBody>
        </p:sp>
        <p:sp>
          <p:nvSpPr>
            <p:cNvPr id="29" name="Rounded Rectangle 28"/>
            <p:cNvSpPr/>
            <p:nvPr/>
          </p:nvSpPr>
          <p:spPr>
            <a:xfrm>
              <a:off x="3475002" y="3744037"/>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900" b="1" kern="0" dirty="0">
                  <a:solidFill>
                    <a:prstClr val="white"/>
                  </a:solidFill>
                  <a:latin typeface="Calibri"/>
                </a:rPr>
                <a:t>4</a:t>
              </a:r>
            </a:p>
            <a:p>
              <a:pPr algn="ctr" defTabSz="914400">
                <a:defRPr/>
              </a:pPr>
              <a:r>
                <a:rPr lang="es-PE" sz="900" b="1" kern="0" dirty="0">
                  <a:solidFill>
                    <a:prstClr val="white"/>
                  </a:solidFill>
                  <a:latin typeface="Calibri"/>
                </a:rPr>
                <a:t>CALIFICACIONES DEL PERSONAL TÉCNICO</a:t>
              </a:r>
            </a:p>
          </p:txBody>
        </p:sp>
        <p:sp>
          <p:nvSpPr>
            <p:cNvPr id="30" name="Rounded Rectangle 29"/>
            <p:cNvSpPr/>
            <p:nvPr/>
          </p:nvSpPr>
          <p:spPr>
            <a:xfrm>
              <a:off x="6860122" y="4741129"/>
              <a:ext cx="1331850" cy="879788"/>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12700" cap="flat" cmpd="sng" algn="ctr">
              <a:solidFill>
                <a:schemeClr val="accent2">
                  <a:lumMod val="75000"/>
                </a:schemeClr>
              </a:solidFill>
              <a:prstDash val="solid"/>
            </a:ln>
            <a:effectLst/>
          </p:spPr>
          <p:txBody>
            <a:bodyPr rtlCol="0" anchor="ctr"/>
            <a:lstStyle/>
            <a:p>
              <a:pPr algn="ctr" defTabSz="914400">
                <a:defRPr/>
              </a:pPr>
              <a:r>
                <a:rPr lang="es-PE" sz="900" b="1" kern="0" dirty="0">
                  <a:solidFill>
                    <a:prstClr val="white"/>
                  </a:solidFill>
                  <a:latin typeface="Calibri"/>
                </a:rPr>
                <a:t>7</a:t>
              </a:r>
            </a:p>
            <a:p>
              <a:pPr algn="ctr" defTabSz="914400">
                <a:defRPr/>
              </a:pPr>
              <a:r>
                <a:rPr lang="es-PE" sz="900" b="1" kern="0" dirty="0">
                  <a:solidFill>
                    <a:prstClr val="white"/>
                  </a:solidFill>
                  <a:latin typeface="Calibri"/>
                </a:rPr>
                <a:t>OBLIGACIONES DE LA VIGILANCIA CONTINUA</a:t>
              </a:r>
            </a:p>
          </p:txBody>
        </p:sp>
        <p:sp>
          <p:nvSpPr>
            <p:cNvPr id="31" name="Rounded Rectangle 30"/>
            <p:cNvSpPr/>
            <p:nvPr/>
          </p:nvSpPr>
          <p:spPr>
            <a:xfrm>
              <a:off x="3717786" y="4807807"/>
              <a:ext cx="1331850" cy="879788"/>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12700" cap="flat" cmpd="sng" algn="ctr">
              <a:solidFill>
                <a:schemeClr val="accent2">
                  <a:lumMod val="75000"/>
                </a:schemeClr>
              </a:solidFill>
              <a:prstDash val="solid"/>
            </a:ln>
            <a:effectLst/>
          </p:spPr>
          <p:txBody>
            <a:bodyPr rtlCol="0" anchor="ctr"/>
            <a:lstStyle/>
            <a:p>
              <a:pPr algn="ctr" defTabSz="914400">
                <a:defRPr/>
              </a:pPr>
              <a:r>
                <a:rPr lang="es-PE" sz="900" b="1" kern="0" dirty="0">
                  <a:solidFill>
                    <a:prstClr val="white"/>
                  </a:solidFill>
                  <a:latin typeface="Calibri"/>
                </a:rPr>
                <a:t>6</a:t>
              </a:r>
            </a:p>
            <a:p>
              <a:pPr algn="ctr" defTabSz="914400">
                <a:defRPr/>
              </a:pPr>
              <a:r>
                <a:rPr lang="es-PE" sz="900" b="1" kern="0" dirty="0">
                  <a:solidFill>
                    <a:prstClr val="white"/>
                  </a:solidFill>
                  <a:latin typeface="Calibri"/>
                </a:rPr>
                <a:t>LICENCIAS, CERTIFICACIONES Y APROBACIONES</a:t>
              </a:r>
            </a:p>
          </p:txBody>
        </p:sp>
        <p:sp>
          <p:nvSpPr>
            <p:cNvPr id="32" name="Rounded Rectangle 31"/>
            <p:cNvSpPr/>
            <p:nvPr/>
          </p:nvSpPr>
          <p:spPr>
            <a:xfrm>
              <a:off x="6860123" y="5708896"/>
              <a:ext cx="1997775" cy="439893"/>
            </a:xfrm>
            <a:prstGeom prst="roundRect">
              <a:avLst/>
            </a:prstGeom>
            <a:noFill/>
            <a:ln w="19050" cap="flat" cmpd="sng" algn="ctr">
              <a:solidFill>
                <a:schemeClr val="accent2">
                  <a:lumMod val="75000"/>
                </a:schemeClr>
              </a:solidFill>
              <a:prstDash val="solid"/>
            </a:ln>
            <a:effectLst/>
          </p:spPr>
          <p:txBody>
            <a:bodyPr rtlCol="0" anchor="ctr"/>
            <a:lstStyle/>
            <a:p>
              <a:pPr algn="ctr" defTabSz="914400">
                <a:defRPr/>
              </a:pPr>
              <a:r>
                <a:rPr lang="es-PE" sz="900" b="1" kern="0" dirty="0">
                  <a:solidFill>
                    <a:schemeClr val="accent2"/>
                  </a:solidFill>
                  <a:latin typeface="Calibri"/>
                </a:rPr>
                <a:t>IMPLEMENTACIÓN</a:t>
              </a:r>
            </a:p>
          </p:txBody>
        </p:sp>
        <p:sp>
          <p:nvSpPr>
            <p:cNvPr id="33" name="Rounded Rectangle 32"/>
            <p:cNvSpPr/>
            <p:nvPr/>
          </p:nvSpPr>
          <p:spPr>
            <a:xfrm>
              <a:off x="3253027" y="2234013"/>
              <a:ext cx="1937046" cy="439893"/>
            </a:xfrm>
            <a:prstGeom prst="roundRect">
              <a:avLst/>
            </a:prstGeom>
            <a:noFill/>
            <a:ln w="19050" cap="flat" cmpd="sng" algn="ctr">
              <a:solidFill>
                <a:schemeClr val="accent5">
                  <a:lumMod val="50000"/>
                </a:schemeClr>
              </a:solidFill>
              <a:prstDash val="solid"/>
            </a:ln>
            <a:effectLst/>
          </p:spPr>
          <p:txBody>
            <a:bodyPr rtlCol="0" anchor="ctr"/>
            <a:lstStyle/>
            <a:p>
              <a:pPr algn="ctr" defTabSz="914400">
                <a:defRPr/>
              </a:pPr>
              <a:r>
                <a:rPr lang="es-PE" sz="900" b="1" kern="0" dirty="0">
                  <a:solidFill>
                    <a:schemeClr val="accent5">
                      <a:lumMod val="50000"/>
                    </a:schemeClr>
                  </a:solidFill>
                  <a:latin typeface="Calibri"/>
                </a:rPr>
                <a:t>ESTABLECIMIENTO</a:t>
              </a:r>
            </a:p>
          </p:txBody>
        </p:sp>
        <p:sp>
          <p:nvSpPr>
            <p:cNvPr id="34" name="Rounded Rectangle 33"/>
            <p:cNvSpPr/>
            <p:nvPr/>
          </p:nvSpPr>
          <p:spPr>
            <a:xfrm>
              <a:off x="5327107" y="2237340"/>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900" b="1" kern="0" dirty="0">
                  <a:solidFill>
                    <a:prstClr val="white"/>
                  </a:solidFill>
                  <a:latin typeface="Calibri"/>
                </a:rPr>
                <a:t>1</a:t>
              </a:r>
            </a:p>
            <a:p>
              <a:pPr algn="ctr" defTabSz="914400">
                <a:defRPr/>
              </a:pPr>
              <a:endParaRPr lang="es-PE" sz="900" b="1" kern="0" dirty="0">
                <a:solidFill>
                  <a:prstClr val="white"/>
                </a:solidFill>
                <a:latin typeface="Calibri"/>
              </a:endParaRPr>
            </a:p>
            <a:p>
              <a:pPr algn="ctr" defTabSz="914400">
                <a:defRPr/>
              </a:pPr>
              <a:r>
                <a:rPr lang="es-PE" sz="900" b="1" kern="0" dirty="0">
                  <a:solidFill>
                    <a:prstClr val="white"/>
                  </a:solidFill>
                  <a:latin typeface="Calibri"/>
                </a:rPr>
                <a:t>LEGISLACIÓN</a:t>
              </a:r>
            </a:p>
          </p:txBody>
        </p:sp>
        <p:sp>
          <p:nvSpPr>
            <p:cNvPr id="35" name="Rounded Rectangle 34"/>
            <p:cNvSpPr/>
            <p:nvPr/>
          </p:nvSpPr>
          <p:spPr>
            <a:xfrm>
              <a:off x="6749134" y="2736865"/>
              <a:ext cx="1331850" cy="879788"/>
            </a:xfrm>
            <a:prstGeom prst="round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solidFill>
                <a:schemeClr val="accent5">
                  <a:lumMod val="50000"/>
                </a:schemeClr>
              </a:solidFill>
              <a:prstDash val="solid"/>
            </a:ln>
            <a:effectLst/>
          </p:spPr>
          <p:txBody>
            <a:bodyPr rtlCol="0" anchor="ctr"/>
            <a:lstStyle/>
            <a:p>
              <a:pPr algn="ctr" defTabSz="914400">
                <a:defRPr/>
              </a:pPr>
              <a:r>
                <a:rPr lang="es-PE" sz="900" b="1" kern="0" dirty="0">
                  <a:solidFill>
                    <a:prstClr val="white"/>
                  </a:solidFill>
                  <a:latin typeface="Calibri"/>
                </a:rPr>
                <a:t>3</a:t>
              </a:r>
            </a:p>
            <a:p>
              <a:pPr algn="ctr" defTabSz="914400">
                <a:defRPr/>
              </a:pPr>
              <a:endParaRPr lang="es-PE" sz="900" b="1" kern="0" dirty="0">
                <a:solidFill>
                  <a:prstClr val="white"/>
                </a:solidFill>
                <a:latin typeface="Calibri"/>
              </a:endParaRPr>
            </a:p>
            <a:p>
              <a:pPr algn="ctr" defTabSz="914400">
                <a:defRPr/>
              </a:pPr>
              <a:r>
                <a:rPr lang="es-PE" sz="900" b="1" kern="0" dirty="0">
                  <a:solidFill>
                    <a:prstClr val="white"/>
                  </a:solidFill>
                  <a:latin typeface="Calibri"/>
                </a:rPr>
                <a:t>SISTEMA DE AVIACIÓN CIVIL</a:t>
              </a:r>
            </a:p>
          </p:txBody>
        </p:sp>
        <p:sp>
          <p:nvSpPr>
            <p:cNvPr id="36" name="Rounded Rectangle 35"/>
            <p:cNvSpPr/>
            <p:nvPr/>
          </p:nvSpPr>
          <p:spPr>
            <a:xfrm>
              <a:off x="5288954" y="5264120"/>
              <a:ext cx="1331850" cy="899225"/>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a:ln w="12700" cap="flat" cmpd="sng" algn="ctr">
              <a:solidFill>
                <a:schemeClr val="accent2">
                  <a:lumMod val="75000"/>
                </a:schemeClr>
              </a:solidFill>
              <a:prstDash val="solid"/>
            </a:ln>
            <a:effectLst/>
          </p:spPr>
          <p:txBody>
            <a:bodyPr rtlCol="0" anchor="ctr"/>
            <a:lstStyle/>
            <a:p>
              <a:pPr algn="ctr" defTabSz="914400">
                <a:defRPr/>
              </a:pPr>
              <a:r>
                <a:rPr lang="es-PE" sz="900" b="1" kern="0" dirty="0">
                  <a:solidFill>
                    <a:prstClr val="white"/>
                  </a:solidFill>
                  <a:latin typeface="Calibri"/>
                </a:rPr>
                <a:t>8</a:t>
              </a:r>
            </a:p>
            <a:p>
              <a:pPr algn="ctr" defTabSz="914400">
                <a:defRPr/>
              </a:pPr>
              <a:endParaRPr lang="es-PE" sz="900" b="1" kern="0" dirty="0">
                <a:solidFill>
                  <a:prstClr val="white"/>
                </a:solidFill>
                <a:latin typeface="Calibri"/>
              </a:endParaRPr>
            </a:p>
            <a:p>
              <a:pPr algn="ctr" defTabSz="914400">
                <a:defRPr/>
              </a:pPr>
              <a:r>
                <a:rPr lang="es-PE" sz="900" b="1" kern="0" dirty="0">
                  <a:solidFill>
                    <a:prstClr val="white"/>
                  </a:solidFill>
                  <a:latin typeface="Calibri"/>
                </a:rPr>
                <a:t>RESOLUCIÓN DE PROBLEMAS</a:t>
              </a:r>
            </a:p>
          </p:txBody>
        </p:sp>
      </p:grpSp>
      <p:sp>
        <p:nvSpPr>
          <p:cNvPr id="37" name="Text Placeholder 9"/>
          <p:cNvSpPr txBox="1">
            <a:spLocks/>
          </p:cNvSpPr>
          <p:nvPr/>
        </p:nvSpPr>
        <p:spPr>
          <a:xfrm>
            <a:off x="5924844" y="4544524"/>
            <a:ext cx="5942330" cy="20701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a:buNone/>
              <a:defRPr/>
            </a:pPr>
            <a:r>
              <a:rPr lang="es-PE" b="1" i="1" dirty="0">
                <a:solidFill>
                  <a:srgbClr val="FFFFFF"/>
                </a:solidFill>
                <a:latin typeface="+mj-lt"/>
                <a:cs typeface="Georgia"/>
              </a:rPr>
              <a:t>APÉNDICE 1</a:t>
            </a:r>
            <a:r>
              <a:rPr lang="es-PE" i="1" dirty="0">
                <a:solidFill>
                  <a:srgbClr val="FFFFFF"/>
                </a:solidFill>
                <a:latin typeface="+mj-lt"/>
                <a:cs typeface="Georgia"/>
              </a:rPr>
              <a:t>. E</a:t>
            </a:r>
            <a:r>
              <a:rPr lang="es-PE" i="1" dirty="0" smtClean="0">
                <a:solidFill>
                  <a:srgbClr val="FFFFFF"/>
                </a:solidFill>
                <a:latin typeface="+mj-lt"/>
                <a:cs typeface="Georgia"/>
              </a:rPr>
              <a:t>lementos </a:t>
            </a:r>
            <a:r>
              <a:rPr lang="es-PE" i="1" dirty="0">
                <a:solidFill>
                  <a:srgbClr val="FFFFFF"/>
                </a:solidFill>
                <a:latin typeface="+mj-lt"/>
                <a:cs typeface="Georgia"/>
              </a:rPr>
              <a:t>C</a:t>
            </a:r>
            <a:r>
              <a:rPr lang="es-PE" i="1" dirty="0" smtClean="0">
                <a:solidFill>
                  <a:srgbClr val="FFFFFF"/>
                </a:solidFill>
                <a:latin typeface="+mj-lt"/>
                <a:cs typeface="Georgia"/>
              </a:rPr>
              <a:t>ríticos (CE) del sistema estatal de supervisión de la seguridad operacional (SSO)</a:t>
            </a:r>
            <a:endParaRPr lang="es-PE" i="1" dirty="0">
              <a:solidFill>
                <a:srgbClr val="FFFFFF"/>
              </a:solidFill>
              <a:latin typeface="+mj-lt"/>
              <a:cs typeface="Georgia"/>
            </a:endParaRPr>
          </a:p>
        </p:txBody>
      </p:sp>
    </p:spTree>
    <p:extLst>
      <p:ext uri="{BB962C8B-B14F-4D97-AF65-F5344CB8AC3E}">
        <p14:creationId xmlns:p14="http://schemas.microsoft.com/office/powerpoint/2010/main" val="1366487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2" y="0"/>
            <a:ext cx="3939539" cy="6858000"/>
            <a:chOff x="0" y="0"/>
            <a:chExt cx="3838575" cy="5143500"/>
          </a:xfrm>
        </p:grpSpPr>
        <p:sp>
          <p:nvSpPr>
            <p:cNvPr id="8" name="Freeform 7"/>
            <p:cNvSpPr/>
            <p:nvPr userDrawn="1"/>
          </p:nvSpPr>
          <p:spPr>
            <a:xfrm>
              <a:off x="0" y="0"/>
              <a:ext cx="3838575" cy="5143500"/>
            </a:xfrm>
            <a:custGeom>
              <a:avLst/>
              <a:gdLst>
                <a:gd name="connsiteX0" fmla="*/ 0 w 4048125"/>
                <a:gd name="connsiteY0" fmla="*/ 0 h 5143500"/>
                <a:gd name="connsiteX1" fmla="*/ 2847975 w 4048125"/>
                <a:gd name="connsiteY1" fmla="*/ 0 h 5143500"/>
                <a:gd name="connsiteX2" fmla="*/ 3038475 w 4048125"/>
                <a:gd name="connsiteY2" fmla="*/ 0 h 5143500"/>
                <a:gd name="connsiteX3" fmla="*/ 3448050 w 4048125"/>
                <a:gd name="connsiteY3" fmla="*/ 0 h 5143500"/>
                <a:gd name="connsiteX4" fmla="*/ 4048125 w 4048125"/>
                <a:gd name="connsiteY4" fmla="*/ 2571750 h 5143500"/>
                <a:gd name="connsiteX5" fmla="*/ 3448050 w 4048125"/>
                <a:gd name="connsiteY5" fmla="*/ 5143500 h 5143500"/>
                <a:gd name="connsiteX6" fmla="*/ 3038475 w 4048125"/>
                <a:gd name="connsiteY6" fmla="*/ 5143500 h 5143500"/>
                <a:gd name="connsiteX7" fmla="*/ 2847975 w 4048125"/>
                <a:gd name="connsiteY7" fmla="*/ 5143500 h 5143500"/>
                <a:gd name="connsiteX8" fmla="*/ 0 w 4048125"/>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25" h="5143500">
                  <a:moveTo>
                    <a:pt x="0" y="0"/>
                  </a:moveTo>
                  <a:lnTo>
                    <a:pt x="2847975" y="0"/>
                  </a:lnTo>
                  <a:lnTo>
                    <a:pt x="3038475" y="0"/>
                  </a:lnTo>
                  <a:lnTo>
                    <a:pt x="3448050" y="0"/>
                  </a:lnTo>
                  <a:lnTo>
                    <a:pt x="4048125" y="2571750"/>
                  </a:lnTo>
                  <a:lnTo>
                    <a:pt x="3448050" y="5143500"/>
                  </a:lnTo>
                  <a:lnTo>
                    <a:pt x="3038475" y="5143500"/>
                  </a:lnTo>
                  <a:lnTo>
                    <a:pt x="2847975" y="5143500"/>
                  </a:lnTo>
                  <a:lnTo>
                    <a:pt x="0" y="5143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reeform 8"/>
            <p:cNvSpPr/>
            <p:nvPr userDrawn="1"/>
          </p:nvSpPr>
          <p:spPr>
            <a:xfrm>
              <a:off x="0" y="2571750"/>
              <a:ext cx="3838575" cy="2571750"/>
            </a:xfrm>
            <a:custGeom>
              <a:avLst/>
              <a:gdLst>
                <a:gd name="connsiteX0" fmla="*/ 0 w 3838575"/>
                <a:gd name="connsiteY0" fmla="*/ 0 h 2571750"/>
                <a:gd name="connsiteX1" fmla="*/ 3838575 w 3838575"/>
                <a:gd name="connsiteY1" fmla="*/ 0 h 2571750"/>
                <a:gd name="connsiteX2" fmla="*/ 3269563 w 3838575"/>
                <a:gd name="connsiteY2" fmla="*/ 2571750 h 2571750"/>
                <a:gd name="connsiteX3" fmla="*/ 2881189 w 3838575"/>
                <a:gd name="connsiteY3" fmla="*/ 2571750 h 2571750"/>
                <a:gd name="connsiteX4" fmla="*/ 2700551 w 3838575"/>
                <a:gd name="connsiteY4" fmla="*/ 2571750 h 2571750"/>
                <a:gd name="connsiteX5" fmla="*/ 0 w 3838575"/>
                <a:gd name="connsiteY5"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5" h="2571750">
                  <a:moveTo>
                    <a:pt x="0" y="0"/>
                  </a:moveTo>
                  <a:lnTo>
                    <a:pt x="3838575" y="0"/>
                  </a:lnTo>
                  <a:lnTo>
                    <a:pt x="3269563" y="2571750"/>
                  </a:lnTo>
                  <a:lnTo>
                    <a:pt x="2881189" y="2571750"/>
                  </a:lnTo>
                  <a:lnTo>
                    <a:pt x="2700551" y="2571750"/>
                  </a:lnTo>
                  <a:lnTo>
                    <a:pt x="0" y="2571750"/>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Rectangle 13"/>
          <p:cNvSpPr/>
          <p:nvPr/>
        </p:nvSpPr>
        <p:spPr>
          <a:xfrm>
            <a:off x="5803941" y="2265469"/>
            <a:ext cx="5795706" cy="2554545"/>
          </a:xfrm>
          <a:prstGeom prst="rect">
            <a:avLst/>
          </a:prstGeom>
        </p:spPr>
        <p:txBody>
          <a:bodyPr wrap="square">
            <a:spAutoFit/>
          </a:bodyPr>
          <a:lstStyle/>
          <a:p>
            <a:r>
              <a:rPr lang="es-PE" sz="4000" dirty="0" smtClean="0"/>
              <a:t>La mente es como un paracaídas…..</a:t>
            </a:r>
            <a:r>
              <a:rPr lang="es-PE" sz="4000" b="1" dirty="0" smtClean="0">
                <a:solidFill>
                  <a:srgbClr val="0070C0"/>
                </a:solidFill>
              </a:rPr>
              <a:t>Solo funciona si la tenemos abierta</a:t>
            </a:r>
            <a:endParaRPr lang="es-PE" sz="4000" b="1" dirty="0">
              <a:solidFill>
                <a:srgbClr val="0070C0"/>
              </a:solidFill>
            </a:endParaRPr>
          </a:p>
        </p:txBody>
      </p:sp>
      <p:sp>
        <p:nvSpPr>
          <p:cNvPr id="15" name="TextBox 14"/>
          <p:cNvSpPr txBox="1"/>
          <p:nvPr/>
        </p:nvSpPr>
        <p:spPr>
          <a:xfrm>
            <a:off x="5366399" y="2017308"/>
            <a:ext cx="538930" cy="1107996"/>
          </a:xfrm>
          <a:prstGeom prst="rect">
            <a:avLst/>
          </a:prstGeom>
          <a:noFill/>
        </p:spPr>
        <p:txBody>
          <a:bodyPr wrap="none" rtlCol="0">
            <a:spAutoFit/>
          </a:bodyPr>
          <a:lstStyle/>
          <a:p>
            <a:r>
              <a:rPr lang="id-ID" sz="6600" dirty="0">
                <a:solidFill>
                  <a:schemeClr val="accent1"/>
                </a:solidFill>
              </a:rPr>
              <a:t>“</a:t>
            </a:r>
          </a:p>
        </p:txBody>
      </p:sp>
      <p:sp>
        <p:nvSpPr>
          <p:cNvPr id="16" name="TextBox 15"/>
          <p:cNvSpPr txBox="1"/>
          <p:nvPr/>
        </p:nvSpPr>
        <p:spPr>
          <a:xfrm>
            <a:off x="7429736" y="3960634"/>
            <a:ext cx="538930" cy="1107996"/>
          </a:xfrm>
          <a:prstGeom prst="rect">
            <a:avLst/>
          </a:prstGeom>
          <a:noFill/>
        </p:spPr>
        <p:txBody>
          <a:bodyPr wrap="none" rtlCol="0">
            <a:spAutoFit/>
          </a:bodyPr>
          <a:lstStyle/>
          <a:p>
            <a:r>
              <a:rPr lang="id-ID" sz="6600" dirty="0">
                <a:solidFill>
                  <a:schemeClr val="accent1"/>
                </a:solidFill>
              </a:rPr>
              <a:t>”</a:t>
            </a:r>
            <a:endParaRPr lang="id-ID" sz="1000" dirty="0">
              <a:solidFill>
                <a:schemeClr val="accent1"/>
              </a:solidFill>
            </a:endParaRPr>
          </a:p>
        </p:txBody>
      </p:sp>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8333" r="8333"/>
          <a:stretch>
            <a:fillRect/>
          </a:stretch>
        </p:blipFill>
        <p:spPr/>
      </p:pic>
      <p:sp>
        <p:nvSpPr>
          <p:cNvPr id="11" name="Rectangle 10"/>
          <p:cNvSpPr/>
          <p:nvPr/>
        </p:nvSpPr>
        <p:spPr>
          <a:xfrm>
            <a:off x="1834213" y="4186336"/>
            <a:ext cx="1195584" cy="300082"/>
          </a:xfrm>
          <a:prstGeom prst="rect">
            <a:avLst/>
          </a:prstGeom>
        </p:spPr>
        <p:txBody>
          <a:bodyPr wrap="none">
            <a:spAutoFit/>
          </a:bodyPr>
          <a:lstStyle/>
          <a:p>
            <a:pPr algn="ctr"/>
            <a:r>
              <a:rPr lang="es-PE" dirty="0" smtClean="0">
                <a:solidFill>
                  <a:schemeClr val="bg2"/>
                </a:solidFill>
                <a:latin typeface="+mj-lt"/>
              </a:rPr>
              <a:t>Albert </a:t>
            </a:r>
            <a:r>
              <a:rPr lang="es-PE" dirty="0">
                <a:solidFill>
                  <a:schemeClr val="bg2"/>
                </a:solidFill>
                <a:latin typeface="+mj-lt"/>
              </a:rPr>
              <a:t>Einstein</a:t>
            </a:r>
            <a:endParaRPr lang="es-PE" sz="2800" dirty="0">
              <a:solidFill>
                <a:schemeClr val="bg2"/>
              </a:solidFill>
              <a:latin typeface="+mj-lt"/>
            </a:endParaRPr>
          </a:p>
        </p:txBody>
      </p:sp>
    </p:spTree>
    <p:extLst>
      <p:ext uri="{BB962C8B-B14F-4D97-AF65-F5344CB8AC3E}">
        <p14:creationId xmlns:p14="http://schemas.microsoft.com/office/powerpoint/2010/main" val="390101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657" y="88490"/>
            <a:ext cx="2502502" cy="1579818"/>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Componente 1 del SSP - Política, objetivos y recursos estatales de seguridad operacional</a:t>
            </a:r>
          </a:p>
        </p:txBody>
      </p:sp>
      <p:sp>
        <p:nvSpPr>
          <p:cNvPr id="3" name="Rectangle 2"/>
          <p:cNvSpPr/>
          <p:nvPr/>
        </p:nvSpPr>
        <p:spPr>
          <a:xfrm>
            <a:off x="413657" y="1929122"/>
            <a:ext cx="2502502" cy="2112821"/>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Componente 2 del SSP - Gestión estatal de los riesgos de seguridad operacional</a:t>
            </a:r>
          </a:p>
        </p:txBody>
      </p:sp>
      <p:sp>
        <p:nvSpPr>
          <p:cNvPr id="4" name="Rectangle 3"/>
          <p:cNvSpPr/>
          <p:nvPr/>
        </p:nvSpPr>
        <p:spPr>
          <a:xfrm>
            <a:off x="413657" y="4302756"/>
            <a:ext cx="2502502" cy="1103672"/>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dirty="0"/>
              <a:t>Componente 3 del SSP - Aseguramiento estatal de la seguridad operacional</a:t>
            </a:r>
          </a:p>
        </p:txBody>
      </p:sp>
      <p:sp>
        <p:nvSpPr>
          <p:cNvPr id="5" name="Rectangle 4"/>
          <p:cNvSpPr/>
          <p:nvPr/>
        </p:nvSpPr>
        <p:spPr>
          <a:xfrm>
            <a:off x="413657" y="5667242"/>
            <a:ext cx="2502502" cy="1103672"/>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dirty="0"/>
              <a:t>Componente 4 del SSP – Promoción estatal de la seguridad operacional</a:t>
            </a:r>
          </a:p>
        </p:txBody>
      </p:sp>
      <p:sp>
        <p:nvSpPr>
          <p:cNvPr id="6" name="Rectangle 5"/>
          <p:cNvSpPr/>
          <p:nvPr/>
        </p:nvSpPr>
        <p:spPr>
          <a:xfrm>
            <a:off x="3172264" y="88490"/>
            <a:ext cx="8725822" cy="1579818"/>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500" dirty="0"/>
          </a:p>
        </p:txBody>
      </p:sp>
      <p:sp>
        <p:nvSpPr>
          <p:cNvPr id="7" name="Rectangle 6"/>
          <p:cNvSpPr/>
          <p:nvPr/>
        </p:nvSpPr>
        <p:spPr>
          <a:xfrm>
            <a:off x="3172264" y="1929121"/>
            <a:ext cx="8725822" cy="2112821"/>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8" name="Rectangle 7"/>
          <p:cNvSpPr/>
          <p:nvPr/>
        </p:nvSpPr>
        <p:spPr>
          <a:xfrm>
            <a:off x="3172264" y="4295644"/>
            <a:ext cx="8725822" cy="1110784"/>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 name="Rectangle 8"/>
          <p:cNvSpPr/>
          <p:nvPr/>
        </p:nvSpPr>
        <p:spPr>
          <a:xfrm>
            <a:off x="3172264" y="5660130"/>
            <a:ext cx="8725822" cy="1110784"/>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0" name="Rounded Rectangle 9"/>
          <p:cNvSpPr/>
          <p:nvPr/>
        </p:nvSpPr>
        <p:spPr>
          <a:xfrm>
            <a:off x="3282030" y="161689"/>
            <a:ext cx="2698238" cy="525896"/>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dirty="0">
                <a:solidFill>
                  <a:srgbClr val="FFFF00"/>
                </a:solidFill>
              </a:rPr>
              <a:t>CE- 1</a:t>
            </a:r>
            <a:r>
              <a:rPr lang="es-PE" sz="1500" b="1" dirty="0"/>
              <a:t> Legislación aeronáutica básica</a:t>
            </a:r>
          </a:p>
        </p:txBody>
      </p:sp>
      <p:sp>
        <p:nvSpPr>
          <p:cNvPr id="11" name="Rounded Rectangle 10"/>
          <p:cNvSpPr/>
          <p:nvPr/>
        </p:nvSpPr>
        <p:spPr>
          <a:xfrm>
            <a:off x="6154050" y="161689"/>
            <a:ext cx="2698238" cy="700001"/>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dirty="0">
                <a:solidFill>
                  <a:srgbClr val="FFFF00"/>
                </a:solidFill>
              </a:rPr>
              <a:t>CE – 3 </a:t>
            </a:r>
            <a:r>
              <a:rPr lang="es-PE" sz="1500" dirty="0"/>
              <a:t>Sistema y funciones estatales</a:t>
            </a:r>
          </a:p>
        </p:txBody>
      </p:sp>
      <p:sp>
        <p:nvSpPr>
          <p:cNvPr id="12" name="Rounded Rectangle 11"/>
          <p:cNvSpPr/>
          <p:nvPr/>
        </p:nvSpPr>
        <p:spPr>
          <a:xfrm>
            <a:off x="9026069" y="167727"/>
            <a:ext cx="2698238" cy="1435194"/>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dirty="0">
                <a:solidFill>
                  <a:srgbClr val="FFFF00"/>
                </a:solidFill>
              </a:rPr>
              <a:t>CE – 5 </a:t>
            </a:r>
            <a:r>
              <a:rPr lang="es-PE" sz="1500" dirty="0"/>
              <a:t>Orientación técnica, instrumentos y suministro de información crítica</a:t>
            </a:r>
          </a:p>
          <a:p>
            <a:pPr algn="ctr"/>
            <a:r>
              <a:rPr lang="es-PE" sz="1500" dirty="0"/>
              <a:t>en materia de seguridad operacional</a:t>
            </a:r>
          </a:p>
        </p:txBody>
      </p:sp>
      <p:sp>
        <p:nvSpPr>
          <p:cNvPr id="13" name="Rounded Rectangle 12"/>
          <p:cNvSpPr/>
          <p:nvPr/>
        </p:nvSpPr>
        <p:spPr>
          <a:xfrm>
            <a:off x="3282030" y="774997"/>
            <a:ext cx="2698238"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dirty="0">
                <a:solidFill>
                  <a:srgbClr val="FFFF00"/>
                </a:solidFill>
              </a:rPr>
              <a:t>CE-2</a:t>
            </a:r>
            <a:r>
              <a:rPr lang="es-PE" sz="1500" dirty="0"/>
              <a:t> Reglamentos de explotación específicos</a:t>
            </a:r>
          </a:p>
        </p:txBody>
      </p:sp>
      <p:sp>
        <p:nvSpPr>
          <p:cNvPr id="14" name="Rounded Rectangle 13"/>
          <p:cNvSpPr/>
          <p:nvPr/>
        </p:nvSpPr>
        <p:spPr>
          <a:xfrm>
            <a:off x="6154049" y="932050"/>
            <a:ext cx="2698238" cy="66589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dirty="0">
                <a:solidFill>
                  <a:srgbClr val="FFFF00"/>
                </a:solidFill>
              </a:rPr>
              <a:t>CE – 4 </a:t>
            </a:r>
            <a:r>
              <a:rPr lang="es-PE" sz="1500" dirty="0"/>
              <a:t>Personal técnico cualificado</a:t>
            </a:r>
          </a:p>
        </p:txBody>
      </p:sp>
      <p:sp>
        <p:nvSpPr>
          <p:cNvPr id="16" name="Rounded Rectangle 15"/>
          <p:cNvSpPr/>
          <p:nvPr/>
        </p:nvSpPr>
        <p:spPr>
          <a:xfrm>
            <a:off x="3282030" y="2032881"/>
            <a:ext cx="2698238" cy="124153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a:solidFill>
                  <a:srgbClr val="FFFF00"/>
                </a:solidFill>
              </a:rPr>
              <a:t>CE – 6 </a:t>
            </a:r>
            <a:r>
              <a:rPr lang="es-PE" sz="1400" dirty="0"/>
              <a:t>Obligaciones de otorgamiento de licencias, certificaciones,</a:t>
            </a:r>
          </a:p>
          <a:p>
            <a:pPr algn="ctr"/>
            <a:r>
              <a:rPr lang="es-PE" sz="1400" dirty="0"/>
              <a:t>autorizaciones y aprobaciones</a:t>
            </a:r>
          </a:p>
        </p:txBody>
      </p:sp>
      <p:sp>
        <p:nvSpPr>
          <p:cNvPr id="17" name="Rounded Rectangle 16"/>
          <p:cNvSpPr/>
          <p:nvPr/>
        </p:nvSpPr>
        <p:spPr>
          <a:xfrm>
            <a:off x="3282030" y="3332333"/>
            <a:ext cx="2698238" cy="595902"/>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300" b="1" dirty="0"/>
              <a:t>Obligaciones del sistema de gestión de la seguridad operacional</a:t>
            </a:r>
          </a:p>
        </p:txBody>
      </p:sp>
      <p:sp>
        <p:nvSpPr>
          <p:cNvPr id="18" name="Rounded Rectangle 17"/>
          <p:cNvSpPr/>
          <p:nvPr/>
        </p:nvSpPr>
        <p:spPr>
          <a:xfrm>
            <a:off x="6186057" y="2057748"/>
            <a:ext cx="2698238" cy="595902"/>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dirty="0"/>
              <a:t>Investigación de accidentes e incidentes</a:t>
            </a:r>
          </a:p>
        </p:txBody>
      </p:sp>
      <p:sp>
        <p:nvSpPr>
          <p:cNvPr id="19" name="Rounded Rectangle 18"/>
          <p:cNvSpPr/>
          <p:nvPr/>
        </p:nvSpPr>
        <p:spPr>
          <a:xfrm>
            <a:off x="6186057" y="2751892"/>
            <a:ext cx="2698238" cy="1063204"/>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dirty="0"/>
              <a:t>Identificación de peligros y evaluación de riesgos de seguridad operacional</a:t>
            </a:r>
          </a:p>
        </p:txBody>
      </p:sp>
      <p:sp>
        <p:nvSpPr>
          <p:cNvPr id="20" name="Rounded Rectangle 19"/>
          <p:cNvSpPr/>
          <p:nvPr/>
        </p:nvSpPr>
        <p:spPr>
          <a:xfrm>
            <a:off x="8994059" y="2057748"/>
            <a:ext cx="2698238" cy="1757348"/>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PE" sz="1600" b="1" dirty="0"/>
              <a:t>Gestión de riesgos de seguridad operacional</a:t>
            </a:r>
          </a:p>
        </p:txBody>
      </p:sp>
      <p:sp>
        <p:nvSpPr>
          <p:cNvPr id="21" name="Rounded Rectangle 20"/>
          <p:cNvSpPr/>
          <p:nvPr/>
        </p:nvSpPr>
        <p:spPr>
          <a:xfrm>
            <a:off x="9090083" y="2972995"/>
            <a:ext cx="2556473" cy="718676"/>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dirty="0">
                <a:solidFill>
                  <a:srgbClr val="FFFF00"/>
                </a:solidFill>
              </a:rPr>
              <a:t>CE – 8</a:t>
            </a:r>
            <a:r>
              <a:rPr lang="es-PE" sz="1500" dirty="0"/>
              <a:t> Solución de problemas de seguridad operacional</a:t>
            </a:r>
          </a:p>
        </p:txBody>
      </p:sp>
      <p:sp>
        <p:nvSpPr>
          <p:cNvPr id="22" name="Rounded Rectangle 21"/>
          <p:cNvSpPr/>
          <p:nvPr/>
        </p:nvSpPr>
        <p:spPr>
          <a:xfrm>
            <a:off x="3282029" y="4432806"/>
            <a:ext cx="4152534"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solidFill>
                  <a:srgbClr val="FFFF00"/>
                </a:solidFill>
              </a:rPr>
              <a:t>CE-7</a:t>
            </a:r>
            <a:r>
              <a:rPr lang="es-PE" sz="1600" dirty="0"/>
              <a:t> Obligaciones de vigilancia</a:t>
            </a:r>
          </a:p>
        </p:txBody>
      </p:sp>
      <p:sp>
        <p:nvSpPr>
          <p:cNvPr id="23" name="Rounded Rectangle 22"/>
          <p:cNvSpPr/>
          <p:nvPr/>
        </p:nvSpPr>
        <p:spPr>
          <a:xfrm>
            <a:off x="7590057" y="4432805"/>
            <a:ext cx="4152534" cy="836458"/>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Rendimiento estatal en materia de seguridad operacional</a:t>
            </a:r>
          </a:p>
        </p:txBody>
      </p:sp>
      <p:sp>
        <p:nvSpPr>
          <p:cNvPr id="24" name="Rounded Rectangle 23"/>
          <p:cNvSpPr/>
          <p:nvPr/>
        </p:nvSpPr>
        <p:spPr>
          <a:xfrm>
            <a:off x="3282029" y="5797291"/>
            <a:ext cx="4152534" cy="836458"/>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Comunicación y divulgación internas de la información sobre seguridad operacional</a:t>
            </a:r>
          </a:p>
        </p:txBody>
      </p:sp>
      <p:sp>
        <p:nvSpPr>
          <p:cNvPr id="25" name="Rounded Rectangle 24"/>
          <p:cNvSpPr/>
          <p:nvPr/>
        </p:nvSpPr>
        <p:spPr>
          <a:xfrm>
            <a:off x="7590057" y="5797291"/>
            <a:ext cx="4152534" cy="836458"/>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Comunicación y divulgación externas de la información sobre seguridad operacional</a:t>
            </a:r>
          </a:p>
        </p:txBody>
      </p:sp>
    </p:spTree>
    <p:extLst>
      <p:ext uri="{BB962C8B-B14F-4D97-AF65-F5344CB8AC3E}">
        <p14:creationId xmlns:p14="http://schemas.microsoft.com/office/powerpoint/2010/main" val="375078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93" r="693"/>
          <a:stretch>
            <a:fillRect/>
          </a:stretch>
        </p:blipFill>
        <p:spPr>
          <a:xfrm>
            <a:off x="0" y="0"/>
            <a:ext cx="12192000" cy="5540375"/>
          </a:xfrm>
        </p:spPr>
      </p:pic>
      <p:sp>
        <p:nvSpPr>
          <p:cNvPr id="9" name="Text Placeholder 9"/>
          <p:cNvSpPr txBox="1">
            <a:spLocks/>
          </p:cNvSpPr>
          <p:nvPr/>
        </p:nvSpPr>
        <p:spPr>
          <a:xfrm>
            <a:off x="5913121" y="4440692"/>
            <a:ext cx="5942330" cy="20701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defRPr/>
            </a:pPr>
            <a:r>
              <a:rPr lang="es-PE" b="1" i="1" dirty="0">
                <a:solidFill>
                  <a:srgbClr val="FFFFFF"/>
                </a:solidFill>
                <a:latin typeface="+mj-lt"/>
                <a:cs typeface="Georgia"/>
              </a:rPr>
              <a:t>APÉNDICE 2</a:t>
            </a:r>
            <a:r>
              <a:rPr lang="es-PE" i="1" dirty="0">
                <a:solidFill>
                  <a:srgbClr val="FFFFFF"/>
                </a:solidFill>
                <a:latin typeface="+mj-lt"/>
                <a:cs typeface="Georgia"/>
              </a:rPr>
              <a:t>. MARCO PARA UN SISTEMA DE GESTIÓN DE LA SEGURIDAD OPERACIONAL (SMS)</a:t>
            </a:r>
          </a:p>
        </p:txBody>
      </p:sp>
    </p:spTree>
    <p:extLst>
      <p:ext uri="{BB962C8B-B14F-4D97-AF65-F5344CB8AC3E}">
        <p14:creationId xmlns:p14="http://schemas.microsoft.com/office/powerpoint/2010/main" val="272846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6" y="88490"/>
            <a:ext cx="2535710" cy="207926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t>Componente 1 del SMS – Política y objetivos de seguridad operacional</a:t>
            </a:r>
          </a:p>
        </p:txBody>
      </p:sp>
      <p:sp>
        <p:nvSpPr>
          <p:cNvPr id="3" name="Rectangle 2"/>
          <p:cNvSpPr/>
          <p:nvPr/>
        </p:nvSpPr>
        <p:spPr>
          <a:xfrm>
            <a:off x="239486" y="2428569"/>
            <a:ext cx="2535710" cy="124869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t>Componente 2 del SMS - Gestión de riesgos de seguridad operacional</a:t>
            </a:r>
          </a:p>
        </p:txBody>
      </p:sp>
      <p:sp>
        <p:nvSpPr>
          <p:cNvPr id="4" name="Rectangle 3"/>
          <p:cNvSpPr/>
          <p:nvPr/>
        </p:nvSpPr>
        <p:spPr>
          <a:xfrm>
            <a:off x="239486" y="3938080"/>
            <a:ext cx="2535710" cy="146834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t>Componente 3 del SMS - Aseguramiento de la seguridad operacional</a:t>
            </a:r>
          </a:p>
        </p:txBody>
      </p:sp>
      <p:sp>
        <p:nvSpPr>
          <p:cNvPr id="5" name="Rectangle 4"/>
          <p:cNvSpPr/>
          <p:nvPr/>
        </p:nvSpPr>
        <p:spPr>
          <a:xfrm>
            <a:off x="239486" y="5667242"/>
            <a:ext cx="2535710" cy="1103672"/>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t>Componente 4 del SMS – Promoción de la seguridad operacional</a:t>
            </a:r>
          </a:p>
        </p:txBody>
      </p:sp>
      <p:sp>
        <p:nvSpPr>
          <p:cNvPr id="6" name="Rectangle 5"/>
          <p:cNvSpPr/>
          <p:nvPr/>
        </p:nvSpPr>
        <p:spPr>
          <a:xfrm>
            <a:off x="3034700" y="88490"/>
            <a:ext cx="8841614" cy="2086375"/>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800" dirty="0"/>
          </a:p>
        </p:txBody>
      </p:sp>
      <p:sp>
        <p:nvSpPr>
          <p:cNvPr id="7" name="Rectangle 6"/>
          <p:cNvSpPr/>
          <p:nvPr/>
        </p:nvSpPr>
        <p:spPr>
          <a:xfrm>
            <a:off x="3034700" y="2428569"/>
            <a:ext cx="8841614" cy="1248697"/>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800" dirty="0"/>
          </a:p>
        </p:txBody>
      </p:sp>
      <p:sp>
        <p:nvSpPr>
          <p:cNvPr id="8" name="Rectangle 7"/>
          <p:cNvSpPr/>
          <p:nvPr/>
        </p:nvSpPr>
        <p:spPr>
          <a:xfrm>
            <a:off x="3034700" y="3930970"/>
            <a:ext cx="8841614" cy="1475459"/>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800" dirty="0"/>
          </a:p>
        </p:txBody>
      </p:sp>
      <p:sp>
        <p:nvSpPr>
          <p:cNvPr id="9" name="Rectangle 8"/>
          <p:cNvSpPr/>
          <p:nvPr/>
        </p:nvSpPr>
        <p:spPr>
          <a:xfrm>
            <a:off x="3034700" y="5660130"/>
            <a:ext cx="8841614" cy="1110784"/>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800" dirty="0"/>
          </a:p>
        </p:txBody>
      </p:sp>
      <p:sp>
        <p:nvSpPr>
          <p:cNvPr id="10" name="Rounded Rectangle 9"/>
          <p:cNvSpPr/>
          <p:nvPr/>
        </p:nvSpPr>
        <p:spPr>
          <a:xfrm>
            <a:off x="3145922" y="161689"/>
            <a:ext cx="3009325" cy="525896"/>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1.1</a:t>
            </a:r>
            <a:r>
              <a:rPr lang="es-PE" sz="1800" dirty="0"/>
              <a:t> Compromiso de la dirección</a:t>
            </a:r>
          </a:p>
        </p:txBody>
      </p:sp>
      <p:sp>
        <p:nvSpPr>
          <p:cNvPr id="11" name="Rounded Rectangle 10"/>
          <p:cNvSpPr/>
          <p:nvPr/>
        </p:nvSpPr>
        <p:spPr>
          <a:xfrm>
            <a:off x="6331333" y="161688"/>
            <a:ext cx="2458764" cy="1932583"/>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1.3 </a:t>
            </a:r>
            <a:r>
              <a:rPr lang="es-PE" sz="1800" dirty="0"/>
              <a:t>Designación del personal clave de seguridad operacional</a:t>
            </a:r>
          </a:p>
        </p:txBody>
      </p:sp>
      <p:sp>
        <p:nvSpPr>
          <p:cNvPr id="12" name="Rounded Rectangle 11"/>
          <p:cNvSpPr/>
          <p:nvPr/>
        </p:nvSpPr>
        <p:spPr>
          <a:xfrm>
            <a:off x="8966185" y="1484672"/>
            <a:ext cx="2734044" cy="60959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1.5 </a:t>
            </a:r>
            <a:r>
              <a:rPr lang="es-PE" sz="1800" dirty="0"/>
              <a:t>Documentación SMS</a:t>
            </a:r>
          </a:p>
        </p:txBody>
      </p:sp>
      <p:sp>
        <p:nvSpPr>
          <p:cNvPr id="13" name="Rounded Rectangle 12"/>
          <p:cNvSpPr/>
          <p:nvPr/>
        </p:nvSpPr>
        <p:spPr>
          <a:xfrm>
            <a:off x="3145922" y="774997"/>
            <a:ext cx="3009325" cy="1319275"/>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1.2</a:t>
            </a:r>
            <a:r>
              <a:rPr lang="es-PE" sz="1800" dirty="0"/>
              <a:t> Obligación de rendición de cuentas y responsabilidades en materia de seguridad operacional</a:t>
            </a:r>
          </a:p>
        </p:txBody>
      </p:sp>
      <p:sp>
        <p:nvSpPr>
          <p:cNvPr id="14" name="Rounded Rectangle 13"/>
          <p:cNvSpPr/>
          <p:nvPr/>
        </p:nvSpPr>
        <p:spPr>
          <a:xfrm>
            <a:off x="8966185" y="167125"/>
            <a:ext cx="2734044" cy="1236952"/>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1.4 </a:t>
            </a:r>
            <a:r>
              <a:rPr lang="es-PE" sz="1800" dirty="0"/>
              <a:t>Coordinación de la planificación de respuestas ante emergencias</a:t>
            </a:r>
          </a:p>
        </p:txBody>
      </p:sp>
      <p:sp>
        <p:nvSpPr>
          <p:cNvPr id="16" name="Rounded Rectangle 15"/>
          <p:cNvSpPr/>
          <p:nvPr/>
        </p:nvSpPr>
        <p:spPr>
          <a:xfrm>
            <a:off x="3145921" y="2507227"/>
            <a:ext cx="4207639" cy="1101212"/>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2.1 </a:t>
            </a:r>
            <a:r>
              <a:rPr lang="es-PE" sz="1800" dirty="0"/>
              <a:t>Identificación de peligros</a:t>
            </a:r>
          </a:p>
        </p:txBody>
      </p:sp>
      <p:sp>
        <p:nvSpPr>
          <p:cNvPr id="21" name="Rounded Rectangle 20"/>
          <p:cNvSpPr/>
          <p:nvPr/>
        </p:nvSpPr>
        <p:spPr>
          <a:xfrm>
            <a:off x="7511119" y="2507227"/>
            <a:ext cx="4110328" cy="1101213"/>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2.2 </a:t>
            </a:r>
            <a:r>
              <a:rPr lang="es-PE" sz="1800" dirty="0"/>
              <a:t>Evaluación y mitigación de riesgos de seguridad operacional</a:t>
            </a:r>
          </a:p>
        </p:txBody>
      </p:sp>
      <p:sp>
        <p:nvSpPr>
          <p:cNvPr id="22" name="Rounded Rectangle 21"/>
          <p:cNvSpPr/>
          <p:nvPr/>
        </p:nvSpPr>
        <p:spPr>
          <a:xfrm>
            <a:off x="3145921" y="4021395"/>
            <a:ext cx="2799824"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3.1  </a:t>
            </a:r>
            <a:r>
              <a:rPr lang="es-PE" sz="1800" dirty="0"/>
              <a:t>Observación y medición del rendimiento en materia de seguridad</a:t>
            </a:r>
          </a:p>
        </p:txBody>
      </p:sp>
      <p:sp>
        <p:nvSpPr>
          <p:cNvPr id="23" name="Rounded Rectangle 22"/>
          <p:cNvSpPr/>
          <p:nvPr/>
        </p:nvSpPr>
        <p:spPr>
          <a:xfrm>
            <a:off x="6084283" y="4021394"/>
            <a:ext cx="2777364"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3.2</a:t>
            </a:r>
            <a:r>
              <a:rPr lang="es-PE" sz="1800" dirty="0">
                <a:solidFill>
                  <a:schemeClr val="bg1"/>
                </a:solidFill>
              </a:rPr>
              <a:t>  Gestión del cambio</a:t>
            </a:r>
          </a:p>
        </p:txBody>
      </p:sp>
      <p:sp>
        <p:nvSpPr>
          <p:cNvPr id="24" name="Rounded Rectangle 23"/>
          <p:cNvSpPr/>
          <p:nvPr/>
        </p:nvSpPr>
        <p:spPr>
          <a:xfrm>
            <a:off x="3145921" y="5797291"/>
            <a:ext cx="4207639"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4.1  </a:t>
            </a:r>
            <a:r>
              <a:rPr lang="es-PE" sz="1800" dirty="0">
                <a:solidFill>
                  <a:schemeClr val="bg1"/>
                </a:solidFill>
              </a:rPr>
              <a:t>Instrucción y educación</a:t>
            </a:r>
          </a:p>
        </p:txBody>
      </p:sp>
      <p:sp>
        <p:nvSpPr>
          <p:cNvPr id="25" name="Rounded Rectangle 24"/>
          <p:cNvSpPr/>
          <p:nvPr/>
        </p:nvSpPr>
        <p:spPr>
          <a:xfrm>
            <a:off x="7511118" y="5797291"/>
            <a:ext cx="4207639"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4.2  </a:t>
            </a:r>
            <a:r>
              <a:rPr lang="es-PE" sz="1800" dirty="0">
                <a:solidFill>
                  <a:schemeClr val="bg1"/>
                </a:solidFill>
              </a:rPr>
              <a:t>Comunicación de la seguridad operacional</a:t>
            </a:r>
          </a:p>
        </p:txBody>
      </p:sp>
      <p:sp>
        <p:nvSpPr>
          <p:cNvPr id="26" name="Rounded Rectangle 25"/>
          <p:cNvSpPr/>
          <p:nvPr/>
        </p:nvSpPr>
        <p:spPr>
          <a:xfrm>
            <a:off x="8999374" y="4021393"/>
            <a:ext cx="2777364"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rgbClr val="FFFF00"/>
                </a:solidFill>
              </a:rPr>
              <a:t>3.3</a:t>
            </a:r>
            <a:r>
              <a:rPr lang="es-PE" sz="1800" dirty="0">
                <a:solidFill>
                  <a:schemeClr val="bg1"/>
                </a:solidFill>
              </a:rPr>
              <a:t>  Mejora continua del SMS</a:t>
            </a:r>
          </a:p>
        </p:txBody>
      </p:sp>
    </p:spTree>
    <p:extLst>
      <p:ext uri="{BB962C8B-B14F-4D97-AF65-F5344CB8AC3E}">
        <p14:creationId xmlns:p14="http://schemas.microsoft.com/office/powerpoint/2010/main" val="913425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21" grpId="0" animBg="1"/>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6" name="Text Placeholder 9"/>
          <p:cNvSpPr txBox="1">
            <a:spLocks/>
          </p:cNvSpPr>
          <p:nvPr/>
        </p:nvSpPr>
        <p:spPr>
          <a:xfrm>
            <a:off x="5673636" y="4440691"/>
            <a:ext cx="5942330" cy="20701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defRPr/>
            </a:pPr>
            <a:r>
              <a:rPr lang="es-PE" b="1" i="1" dirty="0">
                <a:solidFill>
                  <a:srgbClr val="FFFFFF"/>
                </a:solidFill>
                <a:latin typeface="+mj-lt"/>
                <a:cs typeface="Georgia"/>
              </a:rPr>
              <a:t>APÉNDICE 3. </a:t>
            </a:r>
            <a:r>
              <a:rPr lang="es-PE" i="1" dirty="0">
                <a:solidFill>
                  <a:srgbClr val="FFFFFF"/>
                </a:solidFill>
                <a:latin typeface="+mj-lt"/>
                <a:cs typeface="Georgia"/>
              </a:rPr>
              <a:t>PRINCIPIOS PARA LA PROTECCIÓN DE DATOS E INFORMACIÓN SOBRE SEGURIDAD OPERACIONAL Y LAS FUENTES CONEXAS</a:t>
            </a:r>
          </a:p>
        </p:txBody>
      </p:sp>
    </p:spTree>
    <p:extLst>
      <p:ext uri="{BB962C8B-B14F-4D97-AF65-F5344CB8AC3E}">
        <p14:creationId xmlns:p14="http://schemas.microsoft.com/office/powerpoint/2010/main" val="2341148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2261" b="122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93423" y="1016000"/>
            <a:ext cx="10171288" cy="221262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800">
              <a:solidFill>
                <a:srgbClr val="FFFFFF"/>
              </a:solidFill>
              <a:latin typeface="Calibri"/>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64" y="1998133"/>
            <a:ext cx="11419034" cy="28222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45053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1875" b="21875"/>
          <a:stretch>
            <a:fillRect/>
          </a:stretch>
        </p:blipFill>
        <p:spPr>
          <a:xfrm>
            <a:off x="0" y="0"/>
            <a:ext cx="12192000" cy="6858000"/>
          </a:xfrm>
        </p:spPr>
      </p:pic>
      <p:sp>
        <p:nvSpPr>
          <p:cNvPr id="11" name="Rectangle 10"/>
          <p:cNvSpPr/>
          <p:nvPr/>
        </p:nvSpPr>
        <p:spPr>
          <a:xfrm>
            <a:off x="2645230" y="0"/>
            <a:ext cx="8022768"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p:cNvSpPr txBox="1"/>
          <p:nvPr/>
        </p:nvSpPr>
        <p:spPr>
          <a:xfrm>
            <a:off x="3734649" y="2505099"/>
            <a:ext cx="5539978" cy="1754326"/>
          </a:xfrm>
          <a:prstGeom prst="rect">
            <a:avLst/>
          </a:prstGeom>
          <a:noFill/>
        </p:spPr>
        <p:txBody>
          <a:bodyPr wrap="square" rtlCol="0">
            <a:spAutoFit/>
          </a:bodyPr>
          <a:lstStyle/>
          <a:p>
            <a:pPr algn="ctr"/>
            <a:r>
              <a:rPr lang="es-PE" sz="5400" b="1" dirty="0" smtClean="0">
                <a:solidFill>
                  <a:schemeClr val="bg2"/>
                </a:solidFill>
                <a:latin typeface="+mj-lt"/>
              </a:rPr>
              <a:t>Doc. 9859</a:t>
            </a:r>
          </a:p>
          <a:p>
            <a:pPr algn="ctr"/>
            <a:r>
              <a:rPr lang="es-PE" sz="5400" b="1" dirty="0" smtClean="0">
                <a:solidFill>
                  <a:schemeClr val="bg2"/>
                </a:solidFill>
                <a:latin typeface="+mj-lt"/>
              </a:rPr>
              <a:t>4ta. Edición</a:t>
            </a:r>
            <a:endParaRPr lang="es-PE" sz="5400" b="1" dirty="0">
              <a:solidFill>
                <a:schemeClr val="bg2"/>
              </a:solidFill>
              <a:latin typeface="+mj-lt"/>
            </a:endParaRPr>
          </a:p>
        </p:txBody>
      </p:sp>
      <p:cxnSp>
        <p:nvCxnSpPr>
          <p:cNvPr id="13" name="Straight Connector 12"/>
          <p:cNvCxnSpPr/>
          <p:nvPr/>
        </p:nvCxnSpPr>
        <p:spPr>
          <a:xfrm flipV="1">
            <a:off x="4476000" y="4188823"/>
            <a:ext cx="4003971" cy="949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57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6" presetClass="entr" presetSubtype="37"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Doc. 9859 – Manual de gestión de seguridad operacional</a:t>
            </a:r>
            <a:endParaRPr lang="en-US" dirty="0"/>
          </a:p>
        </p:txBody>
      </p:sp>
      <p:sp>
        <p:nvSpPr>
          <p:cNvPr id="10" name="TextBox 9"/>
          <p:cNvSpPr txBox="1"/>
          <p:nvPr/>
        </p:nvSpPr>
        <p:spPr>
          <a:xfrm>
            <a:off x="10382679" y="3311466"/>
            <a:ext cx="1213794" cy="400110"/>
          </a:xfrm>
          <a:prstGeom prst="rect">
            <a:avLst/>
          </a:prstGeom>
          <a:noFill/>
        </p:spPr>
        <p:txBody>
          <a:bodyPr wrap="none" rtlCol="0">
            <a:spAutoFit/>
          </a:bodyPr>
          <a:lstStyle/>
          <a:p>
            <a:r>
              <a:rPr lang="es-PE" sz="2000" b="1" dirty="0" smtClean="0">
                <a:latin typeface="+mj-lt"/>
              </a:rPr>
              <a:t>Capítulo 9</a:t>
            </a:r>
            <a:endParaRPr lang="es-PE" sz="2000" b="1" dirty="0">
              <a:latin typeface="+mj-lt"/>
            </a:endParaRPr>
          </a:p>
        </p:txBody>
      </p:sp>
      <p:sp>
        <p:nvSpPr>
          <p:cNvPr id="11" name="Rectangle 10"/>
          <p:cNvSpPr/>
          <p:nvPr/>
        </p:nvSpPr>
        <p:spPr>
          <a:xfrm>
            <a:off x="10121323" y="3665652"/>
            <a:ext cx="1986010" cy="1200329"/>
          </a:xfrm>
          <a:prstGeom prst="rect">
            <a:avLst/>
          </a:prstGeom>
        </p:spPr>
        <p:txBody>
          <a:bodyPr wrap="square">
            <a:spAutoFit/>
          </a:bodyPr>
          <a:lstStyle/>
          <a:p>
            <a:r>
              <a:rPr lang="es-PE" sz="1800" dirty="0"/>
              <a:t>Sistemas de gestión de la seguridad operacional (SMS)</a:t>
            </a:r>
          </a:p>
        </p:txBody>
      </p:sp>
      <p:sp>
        <p:nvSpPr>
          <p:cNvPr id="12" name="TextBox 11"/>
          <p:cNvSpPr txBox="1"/>
          <p:nvPr/>
        </p:nvSpPr>
        <p:spPr>
          <a:xfrm>
            <a:off x="6472795" y="1506761"/>
            <a:ext cx="1213794" cy="400110"/>
          </a:xfrm>
          <a:prstGeom prst="rect">
            <a:avLst/>
          </a:prstGeom>
          <a:noFill/>
        </p:spPr>
        <p:txBody>
          <a:bodyPr wrap="none" rtlCol="0">
            <a:spAutoFit/>
          </a:bodyPr>
          <a:lstStyle/>
          <a:p>
            <a:pPr algn="ctr"/>
            <a:r>
              <a:rPr lang="es-PE" sz="2000" b="1" dirty="0" smtClean="0">
                <a:latin typeface="+mj-lt"/>
              </a:rPr>
              <a:t>Capítulo 6</a:t>
            </a:r>
            <a:endParaRPr lang="es-PE" sz="2000" b="1" dirty="0">
              <a:latin typeface="+mj-lt"/>
            </a:endParaRPr>
          </a:p>
        </p:txBody>
      </p:sp>
      <p:sp>
        <p:nvSpPr>
          <p:cNvPr id="13" name="Rectangle 12"/>
          <p:cNvSpPr/>
          <p:nvPr/>
        </p:nvSpPr>
        <p:spPr>
          <a:xfrm>
            <a:off x="6223981" y="1845043"/>
            <a:ext cx="1891635" cy="923330"/>
          </a:xfrm>
          <a:prstGeom prst="rect">
            <a:avLst/>
          </a:prstGeom>
        </p:spPr>
        <p:txBody>
          <a:bodyPr wrap="square">
            <a:spAutoFit/>
          </a:bodyPr>
          <a:lstStyle/>
          <a:p>
            <a:pPr algn="ctr"/>
            <a:r>
              <a:rPr lang="es-PE" sz="1800" dirty="0" smtClean="0"/>
              <a:t>Análisis de seguridad operacional</a:t>
            </a:r>
            <a:endParaRPr lang="es-PE" sz="1800" dirty="0"/>
          </a:p>
        </p:txBody>
      </p:sp>
      <p:sp>
        <p:nvSpPr>
          <p:cNvPr id="14" name="TextBox 13"/>
          <p:cNvSpPr txBox="1"/>
          <p:nvPr/>
        </p:nvSpPr>
        <p:spPr>
          <a:xfrm>
            <a:off x="5940614" y="4450797"/>
            <a:ext cx="1213794" cy="400110"/>
          </a:xfrm>
          <a:prstGeom prst="rect">
            <a:avLst/>
          </a:prstGeom>
          <a:noFill/>
        </p:spPr>
        <p:txBody>
          <a:bodyPr wrap="none" rtlCol="0">
            <a:spAutoFit/>
          </a:bodyPr>
          <a:lstStyle/>
          <a:p>
            <a:pPr algn="ctr"/>
            <a:r>
              <a:rPr lang="es-PE" sz="2000" b="1" dirty="0" smtClean="0">
                <a:latin typeface="+mj-lt"/>
              </a:rPr>
              <a:t>Capítulo 5</a:t>
            </a:r>
            <a:endParaRPr lang="es-PE" sz="2000" b="1" dirty="0">
              <a:latin typeface="+mj-lt"/>
            </a:endParaRPr>
          </a:p>
        </p:txBody>
      </p:sp>
      <p:sp>
        <p:nvSpPr>
          <p:cNvPr id="15" name="Rectangle 14"/>
          <p:cNvSpPr/>
          <p:nvPr/>
        </p:nvSpPr>
        <p:spPr>
          <a:xfrm>
            <a:off x="5528247" y="4819748"/>
            <a:ext cx="2074820" cy="1754326"/>
          </a:xfrm>
          <a:prstGeom prst="rect">
            <a:avLst/>
          </a:prstGeom>
        </p:spPr>
        <p:txBody>
          <a:bodyPr wrap="square">
            <a:spAutoFit/>
          </a:bodyPr>
          <a:lstStyle/>
          <a:p>
            <a:pPr algn="ctr"/>
            <a:r>
              <a:rPr lang="es-PE" sz="1800" dirty="0"/>
              <a:t>Sistemas de recopilación y procesamiento de datos sobre seguridad operacional (SDCPS)</a:t>
            </a:r>
          </a:p>
        </p:txBody>
      </p:sp>
      <p:sp>
        <p:nvSpPr>
          <p:cNvPr id="16" name="TextBox 15"/>
          <p:cNvSpPr txBox="1"/>
          <p:nvPr/>
        </p:nvSpPr>
        <p:spPr>
          <a:xfrm>
            <a:off x="4492588" y="1554174"/>
            <a:ext cx="1213794" cy="400110"/>
          </a:xfrm>
          <a:prstGeom prst="rect">
            <a:avLst/>
          </a:prstGeom>
          <a:noFill/>
        </p:spPr>
        <p:txBody>
          <a:bodyPr wrap="none" rtlCol="0">
            <a:spAutoFit/>
          </a:bodyPr>
          <a:lstStyle/>
          <a:p>
            <a:pPr algn="ctr"/>
            <a:r>
              <a:rPr lang="es-PE" sz="2000" b="1" dirty="0" smtClean="0">
                <a:latin typeface="+mj-lt"/>
              </a:rPr>
              <a:t>Capítulo 4</a:t>
            </a:r>
            <a:endParaRPr lang="es-PE" sz="2000" b="1" dirty="0">
              <a:latin typeface="+mj-lt"/>
            </a:endParaRPr>
          </a:p>
        </p:txBody>
      </p:sp>
      <p:sp>
        <p:nvSpPr>
          <p:cNvPr id="17" name="Rectangle 16"/>
          <p:cNvSpPr/>
          <p:nvPr/>
        </p:nvSpPr>
        <p:spPr>
          <a:xfrm>
            <a:off x="4091917" y="1815456"/>
            <a:ext cx="2105773" cy="1200329"/>
          </a:xfrm>
          <a:prstGeom prst="rect">
            <a:avLst/>
          </a:prstGeom>
        </p:spPr>
        <p:txBody>
          <a:bodyPr wrap="square">
            <a:spAutoFit/>
          </a:bodyPr>
          <a:lstStyle/>
          <a:p>
            <a:pPr algn="ctr"/>
            <a:r>
              <a:rPr lang="es-PE" sz="1800" dirty="0"/>
              <a:t>Gestión de rendimiento de la seguridad operacional</a:t>
            </a:r>
          </a:p>
        </p:txBody>
      </p:sp>
      <p:sp>
        <p:nvSpPr>
          <p:cNvPr id="18" name="TextBox 17"/>
          <p:cNvSpPr txBox="1"/>
          <p:nvPr/>
        </p:nvSpPr>
        <p:spPr>
          <a:xfrm>
            <a:off x="4006576" y="4416931"/>
            <a:ext cx="1213794" cy="400110"/>
          </a:xfrm>
          <a:prstGeom prst="rect">
            <a:avLst/>
          </a:prstGeom>
          <a:noFill/>
        </p:spPr>
        <p:txBody>
          <a:bodyPr wrap="none" rtlCol="0">
            <a:spAutoFit/>
          </a:bodyPr>
          <a:lstStyle/>
          <a:p>
            <a:pPr algn="ctr"/>
            <a:r>
              <a:rPr lang="es-PE" sz="2000" b="1" dirty="0" smtClean="0">
                <a:latin typeface="+mj-lt"/>
              </a:rPr>
              <a:t>Capítulo 3</a:t>
            </a:r>
            <a:endParaRPr lang="es-PE" sz="2000" b="1" dirty="0">
              <a:latin typeface="+mj-lt"/>
            </a:endParaRPr>
          </a:p>
        </p:txBody>
      </p:sp>
      <p:sp>
        <p:nvSpPr>
          <p:cNvPr id="19" name="Rectangle 18"/>
          <p:cNvSpPr/>
          <p:nvPr/>
        </p:nvSpPr>
        <p:spPr>
          <a:xfrm>
            <a:off x="3852334" y="4811282"/>
            <a:ext cx="1523999" cy="923330"/>
          </a:xfrm>
          <a:prstGeom prst="rect">
            <a:avLst/>
          </a:prstGeom>
        </p:spPr>
        <p:txBody>
          <a:bodyPr wrap="square">
            <a:spAutoFit/>
          </a:bodyPr>
          <a:lstStyle/>
          <a:p>
            <a:pPr algn="ctr"/>
            <a:r>
              <a:rPr lang="es-PE" sz="1800" dirty="0" smtClean="0"/>
              <a:t>Cultura de seguridad operacional</a:t>
            </a:r>
            <a:endParaRPr lang="es-PE" sz="1800" dirty="0"/>
          </a:p>
        </p:txBody>
      </p:sp>
      <p:sp>
        <p:nvSpPr>
          <p:cNvPr id="39" name="TextBox 38"/>
          <p:cNvSpPr txBox="1"/>
          <p:nvPr/>
        </p:nvSpPr>
        <p:spPr>
          <a:xfrm>
            <a:off x="2617899" y="1559714"/>
            <a:ext cx="1213794" cy="400110"/>
          </a:xfrm>
          <a:prstGeom prst="rect">
            <a:avLst/>
          </a:prstGeom>
          <a:noFill/>
        </p:spPr>
        <p:txBody>
          <a:bodyPr wrap="none" rtlCol="0">
            <a:spAutoFit/>
          </a:bodyPr>
          <a:lstStyle/>
          <a:p>
            <a:pPr algn="ctr"/>
            <a:r>
              <a:rPr lang="es-PE" sz="2000" b="1" dirty="0" smtClean="0">
                <a:latin typeface="+mj-lt"/>
              </a:rPr>
              <a:t>Capítulo 2</a:t>
            </a:r>
            <a:endParaRPr lang="es-PE" sz="2000" b="1" dirty="0">
              <a:latin typeface="+mj-lt"/>
            </a:endParaRPr>
          </a:p>
        </p:txBody>
      </p:sp>
      <p:sp>
        <p:nvSpPr>
          <p:cNvPr id="40" name="Rectangle 39"/>
          <p:cNvSpPr/>
          <p:nvPr/>
        </p:nvSpPr>
        <p:spPr>
          <a:xfrm>
            <a:off x="2116234" y="1842549"/>
            <a:ext cx="2218431" cy="1200329"/>
          </a:xfrm>
          <a:prstGeom prst="rect">
            <a:avLst/>
          </a:prstGeom>
        </p:spPr>
        <p:txBody>
          <a:bodyPr wrap="square">
            <a:spAutoFit/>
          </a:bodyPr>
          <a:lstStyle/>
          <a:p>
            <a:pPr algn="ctr"/>
            <a:r>
              <a:rPr lang="es-PE" sz="1800" dirty="0"/>
              <a:t>Fundamentos de la gestión de la seguridad operacional</a:t>
            </a:r>
          </a:p>
        </p:txBody>
      </p:sp>
      <p:sp>
        <p:nvSpPr>
          <p:cNvPr id="41" name="TextBox 40"/>
          <p:cNvSpPr txBox="1"/>
          <p:nvPr/>
        </p:nvSpPr>
        <p:spPr>
          <a:xfrm>
            <a:off x="2003195" y="4433865"/>
            <a:ext cx="1213794" cy="400110"/>
          </a:xfrm>
          <a:prstGeom prst="rect">
            <a:avLst/>
          </a:prstGeom>
          <a:noFill/>
        </p:spPr>
        <p:txBody>
          <a:bodyPr wrap="none" rtlCol="0">
            <a:spAutoFit/>
          </a:bodyPr>
          <a:lstStyle/>
          <a:p>
            <a:pPr algn="ctr"/>
            <a:r>
              <a:rPr lang="es-PE" sz="2000" b="1" dirty="0" smtClean="0">
                <a:latin typeface="+mj-lt"/>
              </a:rPr>
              <a:t>Capítulo 1</a:t>
            </a:r>
            <a:endParaRPr lang="es-PE" sz="2000" b="1" dirty="0">
              <a:latin typeface="+mj-lt"/>
            </a:endParaRPr>
          </a:p>
        </p:txBody>
      </p:sp>
      <p:sp>
        <p:nvSpPr>
          <p:cNvPr id="42" name="Rectangle 41"/>
          <p:cNvSpPr/>
          <p:nvPr/>
        </p:nvSpPr>
        <p:spPr>
          <a:xfrm>
            <a:off x="1837101" y="4853616"/>
            <a:ext cx="1545980" cy="369332"/>
          </a:xfrm>
          <a:prstGeom prst="rect">
            <a:avLst/>
          </a:prstGeom>
        </p:spPr>
        <p:txBody>
          <a:bodyPr wrap="square">
            <a:spAutoFit/>
          </a:bodyPr>
          <a:lstStyle/>
          <a:p>
            <a:pPr algn="ctr"/>
            <a:r>
              <a:rPr lang="es-PE" sz="1800" dirty="0" smtClean="0"/>
              <a:t>Introducción</a:t>
            </a:r>
            <a:endParaRPr lang="es-PE" sz="1800" dirty="0"/>
          </a:p>
        </p:txBody>
      </p:sp>
      <p:sp>
        <p:nvSpPr>
          <p:cNvPr id="51" name="Freeform 50"/>
          <p:cNvSpPr>
            <a:spLocks/>
          </p:cNvSpPr>
          <p:nvPr/>
        </p:nvSpPr>
        <p:spPr bwMode="auto">
          <a:xfrm>
            <a:off x="1992345" y="3462892"/>
            <a:ext cx="8176122" cy="438548"/>
          </a:xfrm>
          <a:custGeom>
            <a:avLst/>
            <a:gdLst>
              <a:gd name="T0" fmla="*/ 6236 w 6236"/>
              <a:gd name="T1" fmla="*/ 242 h 487"/>
              <a:gd name="T2" fmla="*/ 5978 w 6236"/>
              <a:gd name="T3" fmla="*/ 0 h 487"/>
              <a:gd name="T4" fmla="*/ 5978 w 6236"/>
              <a:gd name="T5" fmla="*/ 147 h 487"/>
              <a:gd name="T6" fmla="*/ 26 w 6236"/>
              <a:gd name="T7" fmla="*/ 147 h 487"/>
              <a:gd name="T8" fmla="*/ 0 w 6236"/>
              <a:gd name="T9" fmla="*/ 340 h 487"/>
              <a:gd name="T10" fmla="*/ 5978 w 6236"/>
              <a:gd name="T11" fmla="*/ 340 h 487"/>
              <a:gd name="T12" fmla="*/ 5978 w 6236"/>
              <a:gd name="T13" fmla="*/ 487 h 487"/>
              <a:gd name="T14" fmla="*/ 6236 w 6236"/>
              <a:gd name="T15" fmla="*/ 242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36" h="487">
                <a:moveTo>
                  <a:pt x="6236" y="242"/>
                </a:moveTo>
                <a:lnTo>
                  <a:pt x="5978" y="0"/>
                </a:lnTo>
                <a:lnTo>
                  <a:pt x="5978" y="147"/>
                </a:lnTo>
                <a:lnTo>
                  <a:pt x="26" y="147"/>
                </a:lnTo>
                <a:lnTo>
                  <a:pt x="0" y="340"/>
                </a:lnTo>
                <a:lnTo>
                  <a:pt x="5978" y="340"/>
                </a:lnTo>
                <a:lnTo>
                  <a:pt x="5978" y="487"/>
                </a:lnTo>
                <a:lnTo>
                  <a:pt x="6236" y="242"/>
                </a:lnTo>
                <a:close/>
              </a:path>
            </a:pathLst>
          </a:custGeom>
          <a:solidFill>
            <a:schemeClr val="accent1"/>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52" name="Freeform 51"/>
          <p:cNvSpPr>
            <a:spLocks/>
          </p:cNvSpPr>
          <p:nvPr/>
        </p:nvSpPr>
        <p:spPr bwMode="auto">
          <a:xfrm>
            <a:off x="4159292" y="2903432"/>
            <a:ext cx="5140922" cy="869061"/>
          </a:xfrm>
          <a:custGeom>
            <a:avLst/>
            <a:gdLst>
              <a:gd name="T0" fmla="*/ 2200 w 2309"/>
              <a:gd name="T1" fmla="*/ 0 h 389"/>
              <a:gd name="T2" fmla="*/ 2092 w 2309"/>
              <a:gd name="T3" fmla="*/ 109 h 389"/>
              <a:gd name="T4" fmla="*/ 2157 w 2309"/>
              <a:gd name="T5" fmla="*/ 109 h 389"/>
              <a:gd name="T6" fmla="*/ 2157 w 2309"/>
              <a:gd name="T7" fmla="*/ 248 h 389"/>
              <a:gd name="T8" fmla="*/ 2139 w 2309"/>
              <a:gd name="T9" fmla="*/ 291 h 389"/>
              <a:gd name="T10" fmla="*/ 2097 w 2309"/>
              <a:gd name="T11" fmla="*/ 308 h 389"/>
              <a:gd name="T12" fmla="*/ 0 w 2309"/>
              <a:gd name="T13" fmla="*/ 308 h 389"/>
              <a:gd name="T14" fmla="*/ 0 w 2309"/>
              <a:gd name="T15" fmla="*/ 389 h 389"/>
              <a:gd name="T16" fmla="*/ 2097 w 2309"/>
              <a:gd name="T17" fmla="*/ 389 h 389"/>
              <a:gd name="T18" fmla="*/ 2196 w 2309"/>
              <a:gd name="T19" fmla="*/ 348 h 389"/>
              <a:gd name="T20" fmla="*/ 2238 w 2309"/>
              <a:gd name="T21" fmla="*/ 248 h 389"/>
              <a:gd name="T22" fmla="*/ 2238 w 2309"/>
              <a:gd name="T23" fmla="*/ 109 h 389"/>
              <a:gd name="T24" fmla="*/ 2309 w 2309"/>
              <a:gd name="T25" fmla="*/ 109 h 389"/>
              <a:gd name="T26" fmla="*/ 2200 w 2309"/>
              <a:gd name="T2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9" h="389">
                <a:moveTo>
                  <a:pt x="2200" y="0"/>
                </a:moveTo>
                <a:cubicBezTo>
                  <a:pt x="2092" y="109"/>
                  <a:pt x="2092" y="109"/>
                  <a:pt x="2092" y="109"/>
                </a:cubicBezTo>
                <a:cubicBezTo>
                  <a:pt x="2157" y="109"/>
                  <a:pt x="2157" y="109"/>
                  <a:pt x="2157" y="109"/>
                </a:cubicBezTo>
                <a:cubicBezTo>
                  <a:pt x="2157" y="248"/>
                  <a:pt x="2157" y="248"/>
                  <a:pt x="2157" y="248"/>
                </a:cubicBezTo>
                <a:cubicBezTo>
                  <a:pt x="2157" y="264"/>
                  <a:pt x="2150" y="279"/>
                  <a:pt x="2139" y="291"/>
                </a:cubicBezTo>
                <a:cubicBezTo>
                  <a:pt x="2128" y="301"/>
                  <a:pt x="2113" y="308"/>
                  <a:pt x="2097" y="308"/>
                </a:cubicBezTo>
                <a:cubicBezTo>
                  <a:pt x="1138" y="308"/>
                  <a:pt x="117" y="308"/>
                  <a:pt x="0" y="308"/>
                </a:cubicBezTo>
                <a:cubicBezTo>
                  <a:pt x="0" y="389"/>
                  <a:pt x="0" y="389"/>
                  <a:pt x="0" y="389"/>
                </a:cubicBezTo>
                <a:cubicBezTo>
                  <a:pt x="1411" y="389"/>
                  <a:pt x="2097" y="389"/>
                  <a:pt x="2097" y="389"/>
                </a:cubicBezTo>
                <a:cubicBezTo>
                  <a:pt x="2135" y="389"/>
                  <a:pt x="2170" y="372"/>
                  <a:pt x="2196" y="348"/>
                </a:cubicBezTo>
                <a:cubicBezTo>
                  <a:pt x="2221" y="321"/>
                  <a:pt x="2238" y="286"/>
                  <a:pt x="2238" y="248"/>
                </a:cubicBezTo>
                <a:cubicBezTo>
                  <a:pt x="2238" y="109"/>
                  <a:pt x="2238" y="109"/>
                  <a:pt x="2238" y="109"/>
                </a:cubicBezTo>
                <a:cubicBezTo>
                  <a:pt x="2309" y="109"/>
                  <a:pt x="2309" y="109"/>
                  <a:pt x="2309" y="109"/>
                </a:cubicBezTo>
                <a:lnTo>
                  <a:pt x="2200" y="0"/>
                </a:lnTo>
                <a:close/>
              </a:path>
            </a:pathLst>
          </a:custGeom>
          <a:solidFill>
            <a:srgbClr val="C00000"/>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es-PE" dirty="0"/>
          </a:p>
        </p:txBody>
      </p:sp>
      <p:sp>
        <p:nvSpPr>
          <p:cNvPr id="53" name="Freeform 52"/>
          <p:cNvSpPr>
            <a:spLocks/>
          </p:cNvSpPr>
          <p:nvPr/>
        </p:nvSpPr>
        <p:spPr bwMode="auto">
          <a:xfrm>
            <a:off x="3994084" y="3599609"/>
            <a:ext cx="4840564" cy="869061"/>
          </a:xfrm>
          <a:custGeom>
            <a:avLst/>
            <a:gdLst>
              <a:gd name="T0" fmla="*/ 2103 w 2174"/>
              <a:gd name="T1" fmla="*/ 281 h 389"/>
              <a:gd name="T2" fmla="*/ 2103 w 2174"/>
              <a:gd name="T3" fmla="*/ 142 h 389"/>
              <a:gd name="T4" fmla="*/ 2062 w 2174"/>
              <a:gd name="T5" fmla="*/ 42 h 389"/>
              <a:gd name="T6" fmla="*/ 1963 w 2174"/>
              <a:gd name="T7" fmla="*/ 0 h 389"/>
              <a:gd name="T8" fmla="*/ 3 w 2174"/>
              <a:gd name="T9" fmla="*/ 0 h 389"/>
              <a:gd name="T10" fmla="*/ 0 w 2174"/>
              <a:gd name="T11" fmla="*/ 81 h 389"/>
              <a:gd name="T12" fmla="*/ 1963 w 2174"/>
              <a:gd name="T13" fmla="*/ 81 h 389"/>
              <a:gd name="T14" fmla="*/ 2005 w 2174"/>
              <a:gd name="T15" fmla="*/ 99 h 389"/>
              <a:gd name="T16" fmla="*/ 2023 w 2174"/>
              <a:gd name="T17" fmla="*/ 142 h 389"/>
              <a:gd name="T18" fmla="*/ 2023 w 2174"/>
              <a:gd name="T19" fmla="*/ 281 h 389"/>
              <a:gd name="T20" fmla="*/ 1958 w 2174"/>
              <a:gd name="T21" fmla="*/ 281 h 389"/>
              <a:gd name="T22" fmla="*/ 2066 w 2174"/>
              <a:gd name="T23" fmla="*/ 389 h 389"/>
              <a:gd name="T24" fmla="*/ 2174 w 2174"/>
              <a:gd name="T25" fmla="*/ 281 h 389"/>
              <a:gd name="T26" fmla="*/ 2103 w 2174"/>
              <a:gd name="T27"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4" h="389">
                <a:moveTo>
                  <a:pt x="2103" y="281"/>
                </a:moveTo>
                <a:cubicBezTo>
                  <a:pt x="2103" y="281"/>
                  <a:pt x="2103" y="281"/>
                  <a:pt x="2103" y="142"/>
                </a:cubicBezTo>
                <a:cubicBezTo>
                  <a:pt x="2103" y="102"/>
                  <a:pt x="2087" y="67"/>
                  <a:pt x="2062" y="42"/>
                </a:cubicBezTo>
                <a:cubicBezTo>
                  <a:pt x="2036" y="16"/>
                  <a:pt x="2001" y="0"/>
                  <a:pt x="1963" y="0"/>
                </a:cubicBezTo>
                <a:cubicBezTo>
                  <a:pt x="1963" y="0"/>
                  <a:pt x="1272" y="0"/>
                  <a:pt x="3" y="0"/>
                </a:cubicBezTo>
                <a:cubicBezTo>
                  <a:pt x="0" y="81"/>
                  <a:pt x="0" y="81"/>
                  <a:pt x="0" y="81"/>
                </a:cubicBezTo>
                <a:cubicBezTo>
                  <a:pt x="111" y="81"/>
                  <a:pt x="1112" y="81"/>
                  <a:pt x="1963" y="81"/>
                </a:cubicBezTo>
                <a:cubicBezTo>
                  <a:pt x="1979" y="81"/>
                  <a:pt x="1993" y="87"/>
                  <a:pt x="2005" y="99"/>
                </a:cubicBezTo>
                <a:cubicBezTo>
                  <a:pt x="2016" y="110"/>
                  <a:pt x="2023" y="125"/>
                  <a:pt x="2023" y="142"/>
                </a:cubicBezTo>
                <a:cubicBezTo>
                  <a:pt x="2023" y="142"/>
                  <a:pt x="2023" y="142"/>
                  <a:pt x="2023" y="281"/>
                </a:cubicBezTo>
                <a:cubicBezTo>
                  <a:pt x="2023" y="281"/>
                  <a:pt x="2023" y="281"/>
                  <a:pt x="1958" y="281"/>
                </a:cubicBezTo>
                <a:cubicBezTo>
                  <a:pt x="1958" y="281"/>
                  <a:pt x="1958" y="281"/>
                  <a:pt x="2066" y="389"/>
                </a:cubicBezTo>
                <a:cubicBezTo>
                  <a:pt x="2174" y="281"/>
                  <a:pt x="2174" y="281"/>
                  <a:pt x="2174" y="281"/>
                </a:cubicBezTo>
                <a:cubicBezTo>
                  <a:pt x="2174" y="281"/>
                  <a:pt x="2174" y="281"/>
                  <a:pt x="2103" y="281"/>
                </a:cubicBezTo>
                <a:close/>
              </a:path>
            </a:pathLst>
          </a:custGeom>
          <a:solidFill>
            <a:srgbClr val="9BBB59"/>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es-PE" dirty="0"/>
          </a:p>
        </p:txBody>
      </p:sp>
      <p:sp>
        <p:nvSpPr>
          <p:cNvPr id="54" name="Freeform 53"/>
          <p:cNvSpPr>
            <a:spLocks/>
          </p:cNvSpPr>
          <p:nvPr/>
        </p:nvSpPr>
        <p:spPr bwMode="auto">
          <a:xfrm>
            <a:off x="2266146" y="2910205"/>
            <a:ext cx="5140922" cy="869061"/>
          </a:xfrm>
          <a:custGeom>
            <a:avLst/>
            <a:gdLst>
              <a:gd name="T0" fmla="*/ 2200 w 2309"/>
              <a:gd name="T1" fmla="*/ 0 h 389"/>
              <a:gd name="T2" fmla="*/ 2092 w 2309"/>
              <a:gd name="T3" fmla="*/ 109 h 389"/>
              <a:gd name="T4" fmla="*/ 2157 w 2309"/>
              <a:gd name="T5" fmla="*/ 109 h 389"/>
              <a:gd name="T6" fmla="*/ 2157 w 2309"/>
              <a:gd name="T7" fmla="*/ 248 h 389"/>
              <a:gd name="T8" fmla="*/ 2139 w 2309"/>
              <a:gd name="T9" fmla="*/ 291 h 389"/>
              <a:gd name="T10" fmla="*/ 2097 w 2309"/>
              <a:gd name="T11" fmla="*/ 308 h 389"/>
              <a:gd name="T12" fmla="*/ 0 w 2309"/>
              <a:gd name="T13" fmla="*/ 308 h 389"/>
              <a:gd name="T14" fmla="*/ 0 w 2309"/>
              <a:gd name="T15" fmla="*/ 389 h 389"/>
              <a:gd name="T16" fmla="*/ 2097 w 2309"/>
              <a:gd name="T17" fmla="*/ 389 h 389"/>
              <a:gd name="T18" fmla="*/ 2196 w 2309"/>
              <a:gd name="T19" fmla="*/ 348 h 389"/>
              <a:gd name="T20" fmla="*/ 2238 w 2309"/>
              <a:gd name="T21" fmla="*/ 248 h 389"/>
              <a:gd name="T22" fmla="*/ 2238 w 2309"/>
              <a:gd name="T23" fmla="*/ 109 h 389"/>
              <a:gd name="T24" fmla="*/ 2309 w 2309"/>
              <a:gd name="T25" fmla="*/ 109 h 389"/>
              <a:gd name="T26" fmla="*/ 2200 w 2309"/>
              <a:gd name="T2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9" h="389">
                <a:moveTo>
                  <a:pt x="2200" y="0"/>
                </a:moveTo>
                <a:cubicBezTo>
                  <a:pt x="2092" y="109"/>
                  <a:pt x="2092" y="109"/>
                  <a:pt x="2092" y="109"/>
                </a:cubicBezTo>
                <a:cubicBezTo>
                  <a:pt x="2157" y="109"/>
                  <a:pt x="2157" y="109"/>
                  <a:pt x="2157" y="109"/>
                </a:cubicBezTo>
                <a:cubicBezTo>
                  <a:pt x="2157" y="248"/>
                  <a:pt x="2157" y="248"/>
                  <a:pt x="2157" y="248"/>
                </a:cubicBezTo>
                <a:cubicBezTo>
                  <a:pt x="2157" y="264"/>
                  <a:pt x="2150" y="279"/>
                  <a:pt x="2139" y="291"/>
                </a:cubicBezTo>
                <a:cubicBezTo>
                  <a:pt x="2128" y="301"/>
                  <a:pt x="2113" y="308"/>
                  <a:pt x="2097" y="308"/>
                </a:cubicBezTo>
                <a:cubicBezTo>
                  <a:pt x="1138" y="308"/>
                  <a:pt x="117" y="308"/>
                  <a:pt x="0" y="308"/>
                </a:cubicBezTo>
                <a:cubicBezTo>
                  <a:pt x="0" y="389"/>
                  <a:pt x="0" y="389"/>
                  <a:pt x="0" y="389"/>
                </a:cubicBezTo>
                <a:cubicBezTo>
                  <a:pt x="1411" y="389"/>
                  <a:pt x="2097" y="389"/>
                  <a:pt x="2097" y="389"/>
                </a:cubicBezTo>
                <a:cubicBezTo>
                  <a:pt x="2135" y="389"/>
                  <a:pt x="2170" y="372"/>
                  <a:pt x="2196" y="348"/>
                </a:cubicBezTo>
                <a:cubicBezTo>
                  <a:pt x="2221" y="321"/>
                  <a:pt x="2238" y="286"/>
                  <a:pt x="2238" y="248"/>
                </a:cubicBezTo>
                <a:cubicBezTo>
                  <a:pt x="2238" y="109"/>
                  <a:pt x="2238" y="109"/>
                  <a:pt x="2238" y="109"/>
                </a:cubicBezTo>
                <a:cubicBezTo>
                  <a:pt x="2309" y="109"/>
                  <a:pt x="2309" y="109"/>
                  <a:pt x="2309" y="109"/>
                </a:cubicBezTo>
                <a:lnTo>
                  <a:pt x="2200" y="0"/>
                </a:lnTo>
                <a:close/>
              </a:path>
            </a:pathLst>
          </a:custGeom>
          <a:solidFill>
            <a:schemeClr val="accent2"/>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55" name="Freeform 54"/>
          <p:cNvSpPr>
            <a:spLocks/>
          </p:cNvSpPr>
          <p:nvPr/>
        </p:nvSpPr>
        <p:spPr bwMode="auto">
          <a:xfrm>
            <a:off x="1977323" y="3601303"/>
            <a:ext cx="4840564" cy="869061"/>
          </a:xfrm>
          <a:custGeom>
            <a:avLst/>
            <a:gdLst>
              <a:gd name="T0" fmla="*/ 2103 w 2174"/>
              <a:gd name="T1" fmla="*/ 281 h 389"/>
              <a:gd name="T2" fmla="*/ 2103 w 2174"/>
              <a:gd name="T3" fmla="*/ 142 h 389"/>
              <a:gd name="T4" fmla="*/ 2062 w 2174"/>
              <a:gd name="T5" fmla="*/ 42 h 389"/>
              <a:gd name="T6" fmla="*/ 1963 w 2174"/>
              <a:gd name="T7" fmla="*/ 0 h 389"/>
              <a:gd name="T8" fmla="*/ 3 w 2174"/>
              <a:gd name="T9" fmla="*/ 0 h 389"/>
              <a:gd name="T10" fmla="*/ 0 w 2174"/>
              <a:gd name="T11" fmla="*/ 81 h 389"/>
              <a:gd name="T12" fmla="*/ 1963 w 2174"/>
              <a:gd name="T13" fmla="*/ 81 h 389"/>
              <a:gd name="T14" fmla="*/ 2005 w 2174"/>
              <a:gd name="T15" fmla="*/ 99 h 389"/>
              <a:gd name="T16" fmla="*/ 2023 w 2174"/>
              <a:gd name="T17" fmla="*/ 142 h 389"/>
              <a:gd name="T18" fmla="*/ 2023 w 2174"/>
              <a:gd name="T19" fmla="*/ 281 h 389"/>
              <a:gd name="T20" fmla="*/ 1958 w 2174"/>
              <a:gd name="T21" fmla="*/ 281 h 389"/>
              <a:gd name="T22" fmla="*/ 2066 w 2174"/>
              <a:gd name="T23" fmla="*/ 389 h 389"/>
              <a:gd name="T24" fmla="*/ 2174 w 2174"/>
              <a:gd name="T25" fmla="*/ 281 h 389"/>
              <a:gd name="T26" fmla="*/ 2103 w 2174"/>
              <a:gd name="T27"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4" h="389">
                <a:moveTo>
                  <a:pt x="2103" y="281"/>
                </a:moveTo>
                <a:cubicBezTo>
                  <a:pt x="2103" y="281"/>
                  <a:pt x="2103" y="281"/>
                  <a:pt x="2103" y="142"/>
                </a:cubicBezTo>
                <a:cubicBezTo>
                  <a:pt x="2103" y="102"/>
                  <a:pt x="2087" y="67"/>
                  <a:pt x="2062" y="42"/>
                </a:cubicBezTo>
                <a:cubicBezTo>
                  <a:pt x="2036" y="16"/>
                  <a:pt x="2001" y="0"/>
                  <a:pt x="1963" y="0"/>
                </a:cubicBezTo>
                <a:cubicBezTo>
                  <a:pt x="1963" y="0"/>
                  <a:pt x="1272" y="0"/>
                  <a:pt x="3" y="0"/>
                </a:cubicBezTo>
                <a:cubicBezTo>
                  <a:pt x="0" y="81"/>
                  <a:pt x="0" y="81"/>
                  <a:pt x="0" y="81"/>
                </a:cubicBezTo>
                <a:cubicBezTo>
                  <a:pt x="111" y="81"/>
                  <a:pt x="1112" y="81"/>
                  <a:pt x="1963" y="81"/>
                </a:cubicBezTo>
                <a:cubicBezTo>
                  <a:pt x="1979" y="81"/>
                  <a:pt x="1993" y="87"/>
                  <a:pt x="2005" y="99"/>
                </a:cubicBezTo>
                <a:cubicBezTo>
                  <a:pt x="2016" y="110"/>
                  <a:pt x="2023" y="125"/>
                  <a:pt x="2023" y="142"/>
                </a:cubicBezTo>
                <a:cubicBezTo>
                  <a:pt x="2023" y="142"/>
                  <a:pt x="2023" y="142"/>
                  <a:pt x="2023" y="281"/>
                </a:cubicBezTo>
                <a:cubicBezTo>
                  <a:pt x="2023" y="281"/>
                  <a:pt x="2023" y="281"/>
                  <a:pt x="1958" y="281"/>
                </a:cubicBezTo>
                <a:cubicBezTo>
                  <a:pt x="1958" y="281"/>
                  <a:pt x="1958" y="281"/>
                  <a:pt x="2066" y="389"/>
                </a:cubicBezTo>
                <a:cubicBezTo>
                  <a:pt x="2174" y="281"/>
                  <a:pt x="2174" y="281"/>
                  <a:pt x="2174" y="281"/>
                </a:cubicBezTo>
                <a:cubicBezTo>
                  <a:pt x="2174" y="281"/>
                  <a:pt x="2174" y="281"/>
                  <a:pt x="2103" y="281"/>
                </a:cubicBezTo>
                <a:close/>
              </a:path>
            </a:pathLst>
          </a:custGeom>
          <a:solidFill>
            <a:schemeClr val="accent3"/>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56" name="Freeform 55"/>
          <p:cNvSpPr>
            <a:spLocks/>
          </p:cNvSpPr>
          <p:nvPr/>
        </p:nvSpPr>
        <p:spPr bwMode="auto">
          <a:xfrm>
            <a:off x="1583150" y="2918672"/>
            <a:ext cx="3749295" cy="869061"/>
          </a:xfrm>
          <a:custGeom>
            <a:avLst/>
            <a:gdLst>
              <a:gd name="T0" fmla="*/ 1576 w 1684"/>
              <a:gd name="T1" fmla="*/ 0 h 389"/>
              <a:gd name="T2" fmla="*/ 1468 w 1684"/>
              <a:gd name="T3" fmla="*/ 109 h 389"/>
              <a:gd name="T4" fmla="*/ 1533 w 1684"/>
              <a:gd name="T5" fmla="*/ 109 h 389"/>
              <a:gd name="T6" fmla="*/ 1533 w 1684"/>
              <a:gd name="T7" fmla="*/ 248 h 389"/>
              <a:gd name="T8" fmla="*/ 1515 w 1684"/>
              <a:gd name="T9" fmla="*/ 291 h 389"/>
              <a:gd name="T10" fmla="*/ 1473 w 1684"/>
              <a:gd name="T11" fmla="*/ 308 h 389"/>
              <a:gd name="T12" fmla="*/ 5 w 1684"/>
              <a:gd name="T13" fmla="*/ 308 h 389"/>
              <a:gd name="T14" fmla="*/ 0 w 1684"/>
              <a:gd name="T15" fmla="*/ 389 h 389"/>
              <a:gd name="T16" fmla="*/ 1473 w 1684"/>
              <a:gd name="T17" fmla="*/ 389 h 389"/>
              <a:gd name="T18" fmla="*/ 1572 w 1684"/>
              <a:gd name="T19" fmla="*/ 348 h 389"/>
              <a:gd name="T20" fmla="*/ 1613 w 1684"/>
              <a:gd name="T21" fmla="*/ 248 h 389"/>
              <a:gd name="T22" fmla="*/ 1613 w 1684"/>
              <a:gd name="T23" fmla="*/ 109 h 389"/>
              <a:gd name="T24" fmla="*/ 1684 w 1684"/>
              <a:gd name="T25" fmla="*/ 109 h 389"/>
              <a:gd name="T26" fmla="*/ 1576 w 1684"/>
              <a:gd name="T2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389">
                <a:moveTo>
                  <a:pt x="1576" y="0"/>
                </a:moveTo>
                <a:cubicBezTo>
                  <a:pt x="1468" y="109"/>
                  <a:pt x="1468" y="109"/>
                  <a:pt x="1468" y="109"/>
                </a:cubicBezTo>
                <a:cubicBezTo>
                  <a:pt x="1533" y="109"/>
                  <a:pt x="1533" y="109"/>
                  <a:pt x="1533" y="109"/>
                </a:cubicBezTo>
                <a:cubicBezTo>
                  <a:pt x="1533" y="248"/>
                  <a:pt x="1533" y="248"/>
                  <a:pt x="1533" y="248"/>
                </a:cubicBezTo>
                <a:cubicBezTo>
                  <a:pt x="1533" y="264"/>
                  <a:pt x="1526" y="279"/>
                  <a:pt x="1515" y="291"/>
                </a:cubicBezTo>
                <a:cubicBezTo>
                  <a:pt x="1503" y="301"/>
                  <a:pt x="1489" y="308"/>
                  <a:pt x="1473" y="308"/>
                </a:cubicBezTo>
                <a:cubicBezTo>
                  <a:pt x="987" y="308"/>
                  <a:pt x="91" y="308"/>
                  <a:pt x="5" y="308"/>
                </a:cubicBezTo>
                <a:cubicBezTo>
                  <a:pt x="0" y="389"/>
                  <a:pt x="0" y="389"/>
                  <a:pt x="0" y="389"/>
                </a:cubicBezTo>
                <a:cubicBezTo>
                  <a:pt x="777" y="389"/>
                  <a:pt x="1473" y="389"/>
                  <a:pt x="1473" y="389"/>
                </a:cubicBezTo>
                <a:cubicBezTo>
                  <a:pt x="1511" y="389"/>
                  <a:pt x="1546" y="372"/>
                  <a:pt x="1572" y="348"/>
                </a:cubicBezTo>
                <a:cubicBezTo>
                  <a:pt x="1597" y="321"/>
                  <a:pt x="1613" y="286"/>
                  <a:pt x="1613" y="248"/>
                </a:cubicBezTo>
                <a:cubicBezTo>
                  <a:pt x="1613" y="109"/>
                  <a:pt x="1613" y="109"/>
                  <a:pt x="1613" y="109"/>
                </a:cubicBezTo>
                <a:cubicBezTo>
                  <a:pt x="1684" y="109"/>
                  <a:pt x="1684" y="109"/>
                  <a:pt x="1684" y="109"/>
                </a:cubicBezTo>
                <a:lnTo>
                  <a:pt x="1576" y="0"/>
                </a:lnTo>
                <a:close/>
              </a:path>
            </a:pathLst>
          </a:custGeom>
          <a:solidFill>
            <a:schemeClr val="accent4"/>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57" name="Freeform 56"/>
          <p:cNvSpPr>
            <a:spLocks/>
          </p:cNvSpPr>
          <p:nvPr/>
        </p:nvSpPr>
        <p:spPr bwMode="auto">
          <a:xfrm>
            <a:off x="1416634" y="3601303"/>
            <a:ext cx="3432930" cy="869061"/>
          </a:xfrm>
          <a:custGeom>
            <a:avLst/>
            <a:gdLst>
              <a:gd name="T0" fmla="*/ 1471 w 1542"/>
              <a:gd name="T1" fmla="*/ 281 h 389"/>
              <a:gd name="T2" fmla="*/ 1471 w 1542"/>
              <a:gd name="T3" fmla="*/ 142 h 389"/>
              <a:gd name="T4" fmla="*/ 1429 w 1542"/>
              <a:gd name="T5" fmla="*/ 42 h 389"/>
              <a:gd name="T6" fmla="*/ 1330 w 1542"/>
              <a:gd name="T7" fmla="*/ 0 h 389"/>
              <a:gd name="T8" fmla="*/ 4 w 1542"/>
              <a:gd name="T9" fmla="*/ 0 h 389"/>
              <a:gd name="T10" fmla="*/ 0 w 1542"/>
              <a:gd name="T11" fmla="*/ 81 h 389"/>
              <a:gd name="T12" fmla="*/ 1330 w 1542"/>
              <a:gd name="T13" fmla="*/ 81 h 389"/>
              <a:gd name="T14" fmla="*/ 1373 w 1542"/>
              <a:gd name="T15" fmla="*/ 99 h 389"/>
              <a:gd name="T16" fmla="*/ 1390 w 1542"/>
              <a:gd name="T17" fmla="*/ 142 h 389"/>
              <a:gd name="T18" fmla="*/ 1390 w 1542"/>
              <a:gd name="T19" fmla="*/ 281 h 389"/>
              <a:gd name="T20" fmla="*/ 1325 w 1542"/>
              <a:gd name="T21" fmla="*/ 281 h 389"/>
              <a:gd name="T22" fmla="*/ 1433 w 1542"/>
              <a:gd name="T23" fmla="*/ 389 h 389"/>
              <a:gd name="T24" fmla="*/ 1542 w 1542"/>
              <a:gd name="T25" fmla="*/ 281 h 389"/>
              <a:gd name="T26" fmla="*/ 1471 w 1542"/>
              <a:gd name="T27"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2" h="389">
                <a:moveTo>
                  <a:pt x="1471" y="281"/>
                </a:moveTo>
                <a:cubicBezTo>
                  <a:pt x="1471" y="281"/>
                  <a:pt x="1471" y="281"/>
                  <a:pt x="1471" y="142"/>
                </a:cubicBezTo>
                <a:cubicBezTo>
                  <a:pt x="1471" y="102"/>
                  <a:pt x="1454" y="67"/>
                  <a:pt x="1429" y="42"/>
                </a:cubicBezTo>
                <a:cubicBezTo>
                  <a:pt x="1403" y="16"/>
                  <a:pt x="1368" y="0"/>
                  <a:pt x="1330" y="0"/>
                </a:cubicBezTo>
                <a:cubicBezTo>
                  <a:pt x="1330" y="0"/>
                  <a:pt x="639" y="0"/>
                  <a:pt x="4" y="0"/>
                </a:cubicBezTo>
                <a:cubicBezTo>
                  <a:pt x="0" y="81"/>
                  <a:pt x="0" y="81"/>
                  <a:pt x="0" y="81"/>
                </a:cubicBezTo>
                <a:cubicBezTo>
                  <a:pt x="77" y="81"/>
                  <a:pt x="945" y="81"/>
                  <a:pt x="1330" y="81"/>
                </a:cubicBezTo>
                <a:cubicBezTo>
                  <a:pt x="1347" y="81"/>
                  <a:pt x="1361" y="87"/>
                  <a:pt x="1373" y="99"/>
                </a:cubicBezTo>
                <a:cubicBezTo>
                  <a:pt x="1383" y="110"/>
                  <a:pt x="1390" y="125"/>
                  <a:pt x="1390" y="142"/>
                </a:cubicBezTo>
                <a:cubicBezTo>
                  <a:pt x="1390" y="142"/>
                  <a:pt x="1390" y="142"/>
                  <a:pt x="1390" y="281"/>
                </a:cubicBezTo>
                <a:cubicBezTo>
                  <a:pt x="1390" y="281"/>
                  <a:pt x="1390" y="281"/>
                  <a:pt x="1325" y="281"/>
                </a:cubicBezTo>
                <a:cubicBezTo>
                  <a:pt x="1325" y="281"/>
                  <a:pt x="1325" y="281"/>
                  <a:pt x="1433" y="389"/>
                </a:cubicBezTo>
                <a:cubicBezTo>
                  <a:pt x="1542" y="281"/>
                  <a:pt x="1542" y="281"/>
                  <a:pt x="1542" y="281"/>
                </a:cubicBezTo>
                <a:cubicBezTo>
                  <a:pt x="1542" y="281"/>
                  <a:pt x="1542" y="281"/>
                  <a:pt x="1471" y="281"/>
                </a:cubicBezTo>
                <a:close/>
              </a:path>
            </a:pathLst>
          </a:custGeom>
          <a:solidFill>
            <a:schemeClr val="accent5"/>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58" name="Freeform 57"/>
          <p:cNvSpPr>
            <a:spLocks/>
          </p:cNvSpPr>
          <p:nvPr/>
        </p:nvSpPr>
        <p:spPr bwMode="auto">
          <a:xfrm>
            <a:off x="640926" y="2911139"/>
            <a:ext cx="2767247" cy="869061"/>
          </a:xfrm>
          <a:custGeom>
            <a:avLst/>
            <a:gdLst>
              <a:gd name="T0" fmla="*/ 1135 w 1243"/>
              <a:gd name="T1" fmla="*/ 0 h 389"/>
              <a:gd name="T2" fmla="*/ 1027 w 1243"/>
              <a:gd name="T3" fmla="*/ 109 h 389"/>
              <a:gd name="T4" fmla="*/ 1092 w 1243"/>
              <a:gd name="T5" fmla="*/ 109 h 389"/>
              <a:gd name="T6" fmla="*/ 1092 w 1243"/>
              <a:gd name="T7" fmla="*/ 248 h 389"/>
              <a:gd name="T8" fmla="*/ 1074 w 1243"/>
              <a:gd name="T9" fmla="*/ 291 h 389"/>
              <a:gd name="T10" fmla="*/ 1032 w 1243"/>
              <a:gd name="T11" fmla="*/ 308 h 389"/>
              <a:gd name="T12" fmla="*/ 0 w 1243"/>
              <a:gd name="T13" fmla="*/ 308 h 389"/>
              <a:gd name="T14" fmla="*/ 0 w 1243"/>
              <a:gd name="T15" fmla="*/ 389 h 389"/>
              <a:gd name="T16" fmla="*/ 1032 w 1243"/>
              <a:gd name="T17" fmla="*/ 389 h 389"/>
              <a:gd name="T18" fmla="*/ 1131 w 1243"/>
              <a:gd name="T19" fmla="*/ 348 h 389"/>
              <a:gd name="T20" fmla="*/ 1172 w 1243"/>
              <a:gd name="T21" fmla="*/ 248 h 389"/>
              <a:gd name="T22" fmla="*/ 1172 w 1243"/>
              <a:gd name="T23" fmla="*/ 109 h 389"/>
              <a:gd name="T24" fmla="*/ 1243 w 1243"/>
              <a:gd name="T25" fmla="*/ 109 h 389"/>
              <a:gd name="T26" fmla="*/ 1135 w 1243"/>
              <a:gd name="T2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3" h="389">
                <a:moveTo>
                  <a:pt x="1135" y="0"/>
                </a:moveTo>
                <a:cubicBezTo>
                  <a:pt x="1027" y="109"/>
                  <a:pt x="1027" y="109"/>
                  <a:pt x="1027" y="109"/>
                </a:cubicBezTo>
                <a:cubicBezTo>
                  <a:pt x="1092" y="109"/>
                  <a:pt x="1092" y="109"/>
                  <a:pt x="1092" y="109"/>
                </a:cubicBezTo>
                <a:cubicBezTo>
                  <a:pt x="1092" y="248"/>
                  <a:pt x="1092" y="248"/>
                  <a:pt x="1092" y="248"/>
                </a:cubicBezTo>
                <a:cubicBezTo>
                  <a:pt x="1092" y="264"/>
                  <a:pt x="1085" y="279"/>
                  <a:pt x="1074" y="291"/>
                </a:cubicBezTo>
                <a:cubicBezTo>
                  <a:pt x="1062" y="301"/>
                  <a:pt x="1048" y="308"/>
                  <a:pt x="1032" y="308"/>
                </a:cubicBezTo>
                <a:cubicBezTo>
                  <a:pt x="747" y="308"/>
                  <a:pt x="321" y="308"/>
                  <a:pt x="0" y="308"/>
                </a:cubicBezTo>
                <a:cubicBezTo>
                  <a:pt x="0" y="389"/>
                  <a:pt x="0" y="389"/>
                  <a:pt x="0" y="389"/>
                </a:cubicBezTo>
                <a:cubicBezTo>
                  <a:pt x="581" y="389"/>
                  <a:pt x="1032" y="389"/>
                  <a:pt x="1032" y="389"/>
                </a:cubicBezTo>
                <a:cubicBezTo>
                  <a:pt x="1070" y="389"/>
                  <a:pt x="1105" y="372"/>
                  <a:pt x="1131" y="348"/>
                </a:cubicBezTo>
                <a:cubicBezTo>
                  <a:pt x="1156" y="321"/>
                  <a:pt x="1172" y="286"/>
                  <a:pt x="1172" y="248"/>
                </a:cubicBezTo>
                <a:cubicBezTo>
                  <a:pt x="1172" y="109"/>
                  <a:pt x="1172" y="109"/>
                  <a:pt x="1172" y="109"/>
                </a:cubicBezTo>
                <a:cubicBezTo>
                  <a:pt x="1243" y="109"/>
                  <a:pt x="1243" y="109"/>
                  <a:pt x="1243" y="109"/>
                </a:cubicBezTo>
                <a:lnTo>
                  <a:pt x="1135" y="0"/>
                </a:lnTo>
                <a:close/>
              </a:path>
            </a:pathLst>
          </a:custGeom>
          <a:solidFill>
            <a:schemeClr val="accent6"/>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59" name="Freeform 58"/>
          <p:cNvSpPr>
            <a:spLocks/>
          </p:cNvSpPr>
          <p:nvPr/>
        </p:nvSpPr>
        <p:spPr bwMode="auto">
          <a:xfrm>
            <a:off x="437726" y="3593771"/>
            <a:ext cx="2453707" cy="869061"/>
          </a:xfrm>
          <a:custGeom>
            <a:avLst/>
            <a:gdLst>
              <a:gd name="T0" fmla="*/ 1031 w 1102"/>
              <a:gd name="T1" fmla="*/ 281 h 389"/>
              <a:gd name="T2" fmla="*/ 1031 w 1102"/>
              <a:gd name="T3" fmla="*/ 142 h 389"/>
              <a:gd name="T4" fmla="*/ 989 w 1102"/>
              <a:gd name="T5" fmla="*/ 42 h 389"/>
              <a:gd name="T6" fmla="*/ 890 w 1102"/>
              <a:gd name="T7" fmla="*/ 0 h 389"/>
              <a:gd name="T8" fmla="*/ 0 w 1102"/>
              <a:gd name="T9" fmla="*/ 0 h 389"/>
              <a:gd name="T10" fmla="*/ 0 w 1102"/>
              <a:gd name="T11" fmla="*/ 81 h 389"/>
              <a:gd name="T12" fmla="*/ 890 w 1102"/>
              <a:gd name="T13" fmla="*/ 81 h 389"/>
              <a:gd name="T14" fmla="*/ 933 w 1102"/>
              <a:gd name="T15" fmla="*/ 99 h 389"/>
              <a:gd name="T16" fmla="*/ 950 w 1102"/>
              <a:gd name="T17" fmla="*/ 142 h 389"/>
              <a:gd name="T18" fmla="*/ 950 w 1102"/>
              <a:gd name="T19" fmla="*/ 281 h 389"/>
              <a:gd name="T20" fmla="*/ 885 w 1102"/>
              <a:gd name="T21" fmla="*/ 281 h 389"/>
              <a:gd name="T22" fmla="*/ 993 w 1102"/>
              <a:gd name="T23" fmla="*/ 389 h 389"/>
              <a:gd name="T24" fmla="*/ 1102 w 1102"/>
              <a:gd name="T25" fmla="*/ 281 h 389"/>
              <a:gd name="T26" fmla="*/ 1031 w 1102"/>
              <a:gd name="T27"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2" h="389">
                <a:moveTo>
                  <a:pt x="1031" y="281"/>
                </a:moveTo>
                <a:cubicBezTo>
                  <a:pt x="1031" y="281"/>
                  <a:pt x="1031" y="281"/>
                  <a:pt x="1031" y="142"/>
                </a:cubicBezTo>
                <a:cubicBezTo>
                  <a:pt x="1031" y="102"/>
                  <a:pt x="1014" y="67"/>
                  <a:pt x="989" y="42"/>
                </a:cubicBezTo>
                <a:cubicBezTo>
                  <a:pt x="963" y="16"/>
                  <a:pt x="928" y="0"/>
                  <a:pt x="890" y="0"/>
                </a:cubicBezTo>
                <a:cubicBezTo>
                  <a:pt x="890" y="0"/>
                  <a:pt x="479" y="0"/>
                  <a:pt x="0" y="0"/>
                </a:cubicBezTo>
                <a:cubicBezTo>
                  <a:pt x="0" y="81"/>
                  <a:pt x="0" y="81"/>
                  <a:pt x="0" y="81"/>
                </a:cubicBezTo>
                <a:cubicBezTo>
                  <a:pt x="297" y="81"/>
                  <a:pt x="671" y="81"/>
                  <a:pt x="890" y="81"/>
                </a:cubicBezTo>
                <a:cubicBezTo>
                  <a:pt x="907" y="81"/>
                  <a:pt x="921" y="87"/>
                  <a:pt x="933" y="99"/>
                </a:cubicBezTo>
                <a:cubicBezTo>
                  <a:pt x="943" y="110"/>
                  <a:pt x="950" y="125"/>
                  <a:pt x="950" y="142"/>
                </a:cubicBezTo>
                <a:cubicBezTo>
                  <a:pt x="950" y="142"/>
                  <a:pt x="950" y="142"/>
                  <a:pt x="950" y="281"/>
                </a:cubicBezTo>
                <a:cubicBezTo>
                  <a:pt x="950" y="281"/>
                  <a:pt x="950" y="281"/>
                  <a:pt x="885" y="281"/>
                </a:cubicBezTo>
                <a:cubicBezTo>
                  <a:pt x="885" y="281"/>
                  <a:pt x="885" y="281"/>
                  <a:pt x="993" y="389"/>
                </a:cubicBezTo>
                <a:cubicBezTo>
                  <a:pt x="1102" y="281"/>
                  <a:pt x="1102" y="281"/>
                  <a:pt x="1102" y="281"/>
                </a:cubicBezTo>
                <a:cubicBezTo>
                  <a:pt x="1102" y="281"/>
                  <a:pt x="1102" y="281"/>
                  <a:pt x="1031" y="281"/>
                </a:cubicBezTo>
                <a:close/>
              </a:path>
            </a:pathLst>
          </a:custGeom>
          <a:solidFill>
            <a:schemeClr val="tx1">
              <a:lumMod val="75000"/>
              <a:lumOff val="25000"/>
            </a:schemeClr>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endParaRPr lang="id-ID"/>
          </a:p>
        </p:txBody>
      </p:sp>
      <p:sp>
        <p:nvSpPr>
          <p:cNvPr id="60" name="TextBox 59"/>
          <p:cNvSpPr txBox="1"/>
          <p:nvPr/>
        </p:nvSpPr>
        <p:spPr>
          <a:xfrm>
            <a:off x="8114723" y="4430710"/>
            <a:ext cx="1213794" cy="400110"/>
          </a:xfrm>
          <a:prstGeom prst="rect">
            <a:avLst/>
          </a:prstGeom>
          <a:noFill/>
        </p:spPr>
        <p:txBody>
          <a:bodyPr wrap="none" rtlCol="0">
            <a:spAutoFit/>
          </a:bodyPr>
          <a:lstStyle/>
          <a:p>
            <a:r>
              <a:rPr lang="es-PE" sz="2000" b="1" dirty="0" smtClean="0">
                <a:latin typeface="+mj-lt"/>
              </a:rPr>
              <a:t>Capítulo 7</a:t>
            </a:r>
            <a:endParaRPr lang="es-PE" sz="2000" b="1" dirty="0">
              <a:latin typeface="+mj-lt"/>
            </a:endParaRPr>
          </a:p>
        </p:txBody>
      </p:sp>
      <p:sp>
        <p:nvSpPr>
          <p:cNvPr id="61" name="Rectangle 60"/>
          <p:cNvSpPr/>
          <p:nvPr/>
        </p:nvSpPr>
        <p:spPr>
          <a:xfrm>
            <a:off x="7720326" y="4809932"/>
            <a:ext cx="2138410" cy="1477328"/>
          </a:xfrm>
          <a:prstGeom prst="rect">
            <a:avLst/>
          </a:prstGeom>
        </p:spPr>
        <p:txBody>
          <a:bodyPr wrap="square">
            <a:spAutoFit/>
          </a:bodyPr>
          <a:lstStyle/>
          <a:p>
            <a:pPr algn="ctr"/>
            <a:r>
              <a:rPr lang="es-PE" sz="1800" dirty="0"/>
              <a:t>Protección de datos e información sobre seguridad operacional y fuentes conexas</a:t>
            </a:r>
          </a:p>
        </p:txBody>
      </p:sp>
      <p:sp>
        <p:nvSpPr>
          <p:cNvPr id="62" name="TextBox 61"/>
          <p:cNvSpPr txBox="1"/>
          <p:nvPr/>
        </p:nvSpPr>
        <p:spPr>
          <a:xfrm>
            <a:off x="8377795" y="1523693"/>
            <a:ext cx="1213794" cy="400110"/>
          </a:xfrm>
          <a:prstGeom prst="rect">
            <a:avLst/>
          </a:prstGeom>
          <a:noFill/>
        </p:spPr>
        <p:txBody>
          <a:bodyPr wrap="none" rtlCol="0">
            <a:spAutoFit/>
          </a:bodyPr>
          <a:lstStyle/>
          <a:p>
            <a:pPr algn="ctr"/>
            <a:r>
              <a:rPr lang="es-PE" sz="2000" b="1" dirty="0" smtClean="0">
                <a:latin typeface="+mj-lt"/>
              </a:rPr>
              <a:t>Capítulo 8</a:t>
            </a:r>
            <a:endParaRPr lang="es-PE" sz="2000" b="1" dirty="0">
              <a:latin typeface="+mj-lt"/>
            </a:endParaRPr>
          </a:p>
        </p:txBody>
      </p:sp>
      <p:sp>
        <p:nvSpPr>
          <p:cNvPr id="63" name="Rectangle 62"/>
          <p:cNvSpPr/>
          <p:nvPr/>
        </p:nvSpPr>
        <p:spPr>
          <a:xfrm>
            <a:off x="8120515" y="1855825"/>
            <a:ext cx="1891635" cy="923330"/>
          </a:xfrm>
          <a:prstGeom prst="rect">
            <a:avLst/>
          </a:prstGeom>
        </p:spPr>
        <p:txBody>
          <a:bodyPr wrap="square">
            <a:spAutoFit/>
          </a:bodyPr>
          <a:lstStyle/>
          <a:p>
            <a:pPr algn="ctr"/>
            <a:r>
              <a:rPr lang="es-PE" sz="1800" dirty="0"/>
              <a:t>Gestión estatal de la seguridad operacional</a:t>
            </a:r>
          </a:p>
        </p:txBody>
      </p:sp>
    </p:spTree>
    <p:extLst>
      <p:ext uri="{BB962C8B-B14F-4D97-AF65-F5344CB8AC3E}">
        <p14:creationId xmlns:p14="http://schemas.microsoft.com/office/powerpoint/2010/main" val="294236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0-#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0-#ppt_w/2"/>
                                          </p:val>
                                        </p:tav>
                                        <p:tav tm="100000">
                                          <p:val>
                                            <p:strVal val="#ppt_x"/>
                                          </p:val>
                                        </p:tav>
                                      </p:tavLst>
                                    </p:anim>
                                    <p:anim calcmode="lin" valueType="num">
                                      <p:cBhvr additive="base">
                                        <p:cTn id="16" dur="50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0-#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0-#ppt_w/2"/>
                                          </p:val>
                                        </p:tav>
                                        <p:tav tm="100000">
                                          <p:val>
                                            <p:strVal val="#ppt_x"/>
                                          </p:val>
                                        </p:tav>
                                      </p:tavLst>
                                    </p:anim>
                                    <p:anim calcmode="lin" valueType="num">
                                      <p:cBhvr additive="base">
                                        <p:cTn id="24" dur="500" fill="hold"/>
                                        <p:tgtEl>
                                          <p:spTgt spid="5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0-#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0-#ppt_w/2"/>
                                          </p:val>
                                        </p:tav>
                                        <p:tav tm="100000">
                                          <p:val>
                                            <p:strVal val="#ppt_x"/>
                                          </p:val>
                                        </p:tav>
                                      </p:tavLst>
                                    </p:anim>
                                    <p:anim calcmode="lin" valueType="num">
                                      <p:cBhvr additive="base">
                                        <p:cTn id="32" dur="500" fill="hold"/>
                                        <p:tgtEl>
                                          <p:spTgt spid="5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0-#ppt_w/2"/>
                                          </p:val>
                                        </p:tav>
                                        <p:tav tm="100000">
                                          <p:val>
                                            <p:strVal val="#ppt_x"/>
                                          </p:val>
                                        </p:tav>
                                      </p:tavLst>
                                    </p:anim>
                                    <p:anim calcmode="lin" valueType="num">
                                      <p:cBhvr additive="base">
                                        <p:cTn id="36" dur="500" fill="hold"/>
                                        <p:tgtEl>
                                          <p:spTgt spid="5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0-#ppt_w/2"/>
                                          </p:val>
                                        </p:tav>
                                        <p:tav tm="100000">
                                          <p:val>
                                            <p:strVal val="#ppt_x"/>
                                          </p:val>
                                        </p:tav>
                                      </p:tavLst>
                                    </p:anim>
                                    <p:anim calcmode="lin" valueType="num">
                                      <p:cBhvr additive="base">
                                        <p:cTn id="40"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500"/>
                                        <p:tgtEl>
                                          <p:spTgt spid="6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500"/>
                                        <p:tgtEl>
                                          <p:spTgt spid="6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39" grpId="0"/>
      <p:bldP spid="40" grpId="0"/>
      <p:bldP spid="41" grpId="0"/>
      <p:bldP spid="42" grpId="0"/>
      <p:bldP spid="51" grpId="0" animBg="1"/>
      <p:bldP spid="52" grpId="0" animBg="1"/>
      <p:bldP spid="53" grpId="0" animBg="1"/>
      <p:bldP spid="54" grpId="0" animBg="1"/>
      <p:bldP spid="55" grpId="0" animBg="1"/>
      <p:bldP spid="56" grpId="0" animBg="1"/>
      <p:bldP spid="57" grpId="0" animBg="1"/>
      <p:bldP spid="58" grpId="0" animBg="1"/>
      <p:bldP spid="59" grpId="0" animBg="1"/>
      <p:bldP spid="60" grpId="0"/>
      <p:bldP spid="61" grpId="0"/>
      <p:bldP spid="62"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Capítulo 1 - Introducción</a:t>
            </a:r>
            <a:endParaRPr lang="es-PE" dirty="0"/>
          </a:p>
        </p:txBody>
      </p:sp>
      <p:grpSp>
        <p:nvGrpSpPr>
          <p:cNvPr id="4" name="Group 3"/>
          <p:cNvGrpSpPr/>
          <p:nvPr/>
        </p:nvGrpSpPr>
        <p:grpSpPr>
          <a:xfrm>
            <a:off x="2157985" y="221208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2871286" y="302363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3585302" y="3830699"/>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4313012" y="4640932"/>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3068868" y="2189219"/>
            <a:ext cx="6790270" cy="646331"/>
          </a:xfrm>
          <a:prstGeom prst="rect">
            <a:avLst/>
          </a:prstGeom>
        </p:spPr>
        <p:txBody>
          <a:bodyPr wrap="square">
            <a:spAutoFit/>
          </a:bodyPr>
          <a:lstStyle/>
          <a:p>
            <a:pPr algn="just">
              <a:lnSpc>
                <a:spcPct val="150000"/>
              </a:lnSpc>
            </a:pPr>
            <a:r>
              <a:rPr lang="es-PE" sz="2400" dirty="0">
                <a:solidFill>
                  <a:schemeClr val="tx1">
                    <a:lumMod val="65000"/>
                    <a:lumOff val="35000"/>
                  </a:schemeClr>
                </a:solidFill>
              </a:rPr>
              <a:t>¿Qué es la gestión de la seguridad operacional?</a:t>
            </a:r>
          </a:p>
        </p:txBody>
      </p:sp>
      <p:sp>
        <p:nvSpPr>
          <p:cNvPr id="52" name="Rectangle 51"/>
          <p:cNvSpPr/>
          <p:nvPr/>
        </p:nvSpPr>
        <p:spPr>
          <a:xfrm>
            <a:off x="3763119" y="2986680"/>
            <a:ext cx="6790270" cy="646331"/>
          </a:xfrm>
          <a:prstGeom prst="rect">
            <a:avLst/>
          </a:prstGeom>
        </p:spPr>
        <p:txBody>
          <a:bodyPr wrap="square">
            <a:spAutoFit/>
          </a:bodyPr>
          <a:lstStyle/>
          <a:p>
            <a:pPr algn="just">
              <a:lnSpc>
                <a:spcPct val="150000"/>
              </a:lnSpc>
            </a:pPr>
            <a:r>
              <a:rPr lang="es-PE" sz="2400" dirty="0">
                <a:solidFill>
                  <a:schemeClr val="tx1">
                    <a:lumMod val="65000"/>
                    <a:lumOff val="35000"/>
                  </a:schemeClr>
                </a:solidFill>
              </a:rPr>
              <a:t>Aplicación de la gestión de la seguridad operacional</a:t>
            </a:r>
          </a:p>
        </p:txBody>
      </p:sp>
      <p:sp>
        <p:nvSpPr>
          <p:cNvPr id="53" name="Rectangle 52"/>
          <p:cNvSpPr/>
          <p:nvPr/>
        </p:nvSpPr>
        <p:spPr>
          <a:xfrm>
            <a:off x="4467610" y="3708712"/>
            <a:ext cx="6790270" cy="830997"/>
          </a:xfrm>
          <a:prstGeom prst="rect">
            <a:avLst/>
          </a:prstGeom>
        </p:spPr>
        <p:txBody>
          <a:bodyPr wrap="square">
            <a:spAutoFit/>
          </a:bodyPr>
          <a:lstStyle/>
          <a:p>
            <a:pPr algn="just"/>
            <a:r>
              <a:rPr lang="es-PE" sz="2400" dirty="0">
                <a:solidFill>
                  <a:schemeClr val="tx1">
                    <a:lumMod val="65000"/>
                    <a:lumOff val="35000"/>
                  </a:schemeClr>
                </a:solidFill>
              </a:rPr>
              <a:t>Implementación de la gestión de la seguridad operacional</a:t>
            </a:r>
            <a:endParaRPr lang="id-ID" sz="2400" dirty="0">
              <a:solidFill>
                <a:schemeClr val="tx1">
                  <a:lumMod val="65000"/>
                  <a:lumOff val="35000"/>
                </a:schemeClr>
              </a:solidFill>
            </a:endParaRPr>
          </a:p>
        </p:txBody>
      </p:sp>
      <p:sp>
        <p:nvSpPr>
          <p:cNvPr id="54" name="Rectangle 53"/>
          <p:cNvSpPr/>
          <p:nvPr/>
        </p:nvSpPr>
        <p:spPr>
          <a:xfrm>
            <a:off x="5198314" y="4648460"/>
            <a:ext cx="6790270" cy="646331"/>
          </a:xfrm>
          <a:prstGeom prst="rect">
            <a:avLst/>
          </a:prstGeom>
        </p:spPr>
        <p:txBody>
          <a:bodyPr wrap="square">
            <a:spAutoFit/>
          </a:bodyPr>
          <a:lstStyle/>
          <a:p>
            <a:pPr algn="just">
              <a:lnSpc>
                <a:spcPct val="150000"/>
              </a:lnSpc>
            </a:pPr>
            <a:r>
              <a:rPr lang="es-PE" sz="2400" dirty="0">
                <a:solidFill>
                  <a:schemeClr val="tx1">
                    <a:lumMod val="65000"/>
                    <a:lumOff val="35000"/>
                  </a:schemeClr>
                </a:solidFill>
              </a:rPr>
              <a:t>Gestión integrada del riesgo (IRM)</a:t>
            </a:r>
          </a:p>
        </p:txBody>
      </p:sp>
      <p:sp>
        <p:nvSpPr>
          <p:cNvPr id="70" name="TextBox 69"/>
          <p:cNvSpPr txBox="1"/>
          <p:nvPr/>
        </p:nvSpPr>
        <p:spPr>
          <a:xfrm>
            <a:off x="1377696" y="229597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2075079" y="310753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2833570" y="3914592"/>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3530952" y="4724825"/>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42" name="Group 41"/>
          <p:cNvGrpSpPr/>
          <p:nvPr/>
        </p:nvGrpSpPr>
        <p:grpSpPr>
          <a:xfrm>
            <a:off x="2487165" y="2276737"/>
            <a:ext cx="269875" cy="546100"/>
            <a:chOff x="8429625" y="3576638"/>
            <a:chExt cx="269875" cy="409575"/>
          </a:xfrm>
          <a:solidFill>
            <a:schemeClr val="bg1">
              <a:lumMod val="85000"/>
            </a:schemeClr>
          </a:solidFill>
        </p:grpSpPr>
        <p:sp>
          <p:nvSpPr>
            <p:cNvPr id="43" name="Freeform 904"/>
            <p:cNvSpPr>
              <a:spLocks/>
            </p:cNvSpPr>
            <p:nvPr/>
          </p:nvSpPr>
          <p:spPr bwMode="auto">
            <a:xfrm>
              <a:off x="8458200" y="3722688"/>
              <a:ext cx="44450" cy="49213"/>
            </a:xfrm>
            <a:custGeom>
              <a:avLst/>
              <a:gdLst/>
              <a:ahLst/>
              <a:cxnLst>
                <a:cxn ang="0">
                  <a:pos x="14" y="0"/>
                </a:cxn>
                <a:cxn ang="0">
                  <a:pos x="17" y="1"/>
                </a:cxn>
                <a:cxn ang="0">
                  <a:pos x="19" y="1"/>
                </a:cxn>
                <a:cxn ang="0">
                  <a:pos x="21" y="2"/>
                </a:cxn>
                <a:cxn ang="0">
                  <a:pos x="23" y="4"/>
                </a:cxn>
                <a:cxn ang="0">
                  <a:pos x="25" y="5"/>
                </a:cxn>
                <a:cxn ang="0">
                  <a:pos x="26" y="7"/>
                </a:cxn>
                <a:cxn ang="0">
                  <a:pos x="27" y="10"/>
                </a:cxn>
                <a:cxn ang="0">
                  <a:pos x="28" y="12"/>
                </a:cxn>
                <a:cxn ang="0">
                  <a:pos x="28" y="15"/>
                </a:cxn>
                <a:cxn ang="0">
                  <a:pos x="28" y="17"/>
                </a:cxn>
                <a:cxn ang="0">
                  <a:pos x="27" y="19"/>
                </a:cxn>
                <a:cxn ang="0">
                  <a:pos x="27" y="22"/>
                </a:cxn>
                <a:cxn ang="0">
                  <a:pos x="25" y="24"/>
                </a:cxn>
                <a:cxn ang="0">
                  <a:pos x="24" y="26"/>
                </a:cxn>
                <a:cxn ang="0">
                  <a:pos x="22" y="28"/>
                </a:cxn>
                <a:cxn ang="0">
                  <a:pos x="21" y="29"/>
                </a:cxn>
                <a:cxn ang="0">
                  <a:pos x="19" y="30"/>
                </a:cxn>
                <a:cxn ang="0">
                  <a:pos x="16" y="31"/>
                </a:cxn>
                <a:cxn ang="0">
                  <a:pos x="14" y="31"/>
                </a:cxn>
                <a:cxn ang="0">
                  <a:pos x="12" y="31"/>
                </a:cxn>
                <a:cxn ang="0">
                  <a:pos x="10" y="30"/>
                </a:cxn>
                <a:cxn ang="0">
                  <a:pos x="8" y="29"/>
                </a:cxn>
                <a:cxn ang="0">
                  <a:pos x="6" y="28"/>
                </a:cxn>
                <a:cxn ang="0">
                  <a:pos x="4" y="26"/>
                </a:cxn>
                <a:cxn ang="0">
                  <a:pos x="3" y="24"/>
                </a:cxn>
                <a:cxn ang="0">
                  <a:pos x="2" y="22"/>
                </a:cxn>
                <a:cxn ang="0">
                  <a:pos x="1" y="19"/>
                </a:cxn>
                <a:cxn ang="0">
                  <a:pos x="0" y="17"/>
                </a:cxn>
                <a:cxn ang="0">
                  <a:pos x="0" y="15"/>
                </a:cxn>
                <a:cxn ang="0">
                  <a:pos x="0" y="12"/>
                </a:cxn>
                <a:cxn ang="0">
                  <a:pos x="1" y="10"/>
                </a:cxn>
                <a:cxn ang="0">
                  <a:pos x="2" y="7"/>
                </a:cxn>
                <a:cxn ang="0">
                  <a:pos x="3" y="5"/>
                </a:cxn>
                <a:cxn ang="0">
                  <a:pos x="5" y="4"/>
                </a:cxn>
                <a:cxn ang="0">
                  <a:pos x="7" y="2"/>
                </a:cxn>
                <a:cxn ang="0">
                  <a:pos x="9" y="1"/>
                </a:cxn>
                <a:cxn ang="0">
                  <a:pos x="12" y="1"/>
                </a:cxn>
                <a:cxn ang="0">
                  <a:pos x="14" y="0"/>
                </a:cxn>
              </a:cxnLst>
              <a:rect l="0" t="0" r="r" b="b"/>
              <a:pathLst>
                <a:path w="28" h="31">
                  <a:moveTo>
                    <a:pt x="14" y="0"/>
                  </a:moveTo>
                  <a:lnTo>
                    <a:pt x="17" y="1"/>
                  </a:lnTo>
                  <a:lnTo>
                    <a:pt x="19" y="1"/>
                  </a:lnTo>
                  <a:lnTo>
                    <a:pt x="21" y="2"/>
                  </a:lnTo>
                  <a:lnTo>
                    <a:pt x="23" y="4"/>
                  </a:lnTo>
                  <a:lnTo>
                    <a:pt x="25" y="5"/>
                  </a:lnTo>
                  <a:lnTo>
                    <a:pt x="26" y="7"/>
                  </a:lnTo>
                  <a:lnTo>
                    <a:pt x="27" y="10"/>
                  </a:lnTo>
                  <a:lnTo>
                    <a:pt x="28" y="12"/>
                  </a:lnTo>
                  <a:lnTo>
                    <a:pt x="28" y="15"/>
                  </a:lnTo>
                  <a:lnTo>
                    <a:pt x="28" y="17"/>
                  </a:lnTo>
                  <a:lnTo>
                    <a:pt x="27" y="19"/>
                  </a:lnTo>
                  <a:lnTo>
                    <a:pt x="27" y="22"/>
                  </a:lnTo>
                  <a:lnTo>
                    <a:pt x="25" y="24"/>
                  </a:lnTo>
                  <a:lnTo>
                    <a:pt x="24" y="26"/>
                  </a:lnTo>
                  <a:lnTo>
                    <a:pt x="22" y="28"/>
                  </a:lnTo>
                  <a:lnTo>
                    <a:pt x="21" y="29"/>
                  </a:lnTo>
                  <a:lnTo>
                    <a:pt x="19" y="30"/>
                  </a:lnTo>
                  <a:lnTo>
                    <a:pt x="16" y="31"/>
                  </a:lnTo>
                  <a:lnTo>
                    <a:pt x="14" y="31"/>
                  </a:lnTo>
                  <a:lnTo>
                    <a:pt x="12" y="31"/>
                  </a:lnTo>
                  <a:lnTo>
                    <a:pt x="10" y="30"/>
                  </a:lnTo>
                  <a:lnTo>
                    <a:pt x="8" y="29"/>
                  </a:lnTo>
                  <a:lnTo>
                    <a:pt x="6" y="28"/>
                  </a:lnTo>
                  <a:lnTo>
                    <a:pt x="4" y="26"/>
                  </a:lnTo>
                  <a:lnTo>
                    <a:pt x="3" y="24"/>
                  </a:lnTo>
                  <a:lnTo>
                    <a:pt x="2" y="22"/>
                  </a:lnTo>
                  <a:lnTo>
                    <a:pt x="1" y="19"/>
                  </a:lnTo>
                  <a:lnTo>
                    <a:pt x="0" y="17"/>
                  </a:lnTo>
                  <a:lnTo>
                    <a:pt x="0" y="15"/>
                  </a:lnTo>
                  <a:lnTo>
                    <a:pt x="0" y="12"/>
                  </a:lnTo>
                  <a:lnTo>
                    <a:pt x="1" y="10"/>
                  </a:lnTo>
                  <a:lnTo>
                    <a:pt x="2" y="7"/>
                  </a:lnTo>
                  <a:lnTo>
                    <a:pt x="3" y="5"/>
                  </a:lnTo>
                  <a:lnTo>
                    <a:pt x="5" y="4"/>
                  </a:lnTo>
                  <a:lnTo>
                    <a:pt x="7" y="2"/>
                  </a:lnTo>
                  <a:lnTo>
                    <a:pt x="9" y="1"/>
                  </a:lnTo>
                  <a:lnTo>
                    <a:pt x="12" y="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905"/>
            <p:cNvSpPr>
              <a:spLocks/>
            </p:cNvSpPr>
            <p:nvPr/>
          </p:nvSpPr>
          <p:spPr bwMode="auto">
            <a:xfrm>
              <a:off x="8626475" y="3722688"/>
              <a:ext cx="44450" cy="49213"/>
            </a:xfrm>
            <a:custGeom>
              <a:avLst/>
              <a:gdLst/>
              <a:ahLst/>
              <a:cxnLst>
                <a:cxn ang="0">
                  <a:pos x="14" y="0"/>
                </a:cxn>
                <a:cxn ang="0">
                  <a:pos x="16" y="1"/>
                </a:cxn>
                <a:cxn ang="0">
                  <a:pos x="19" y="1"/>
                </a:cxn>
                <a:cxn ang="0">
                  <a:pos x="21" y="2"/>
                </a:cxn>
                <a:cxn ang="0">
                  <a:pos x="23" y="4"/>
                </a:cxn>
                <a:cxn ang="0">
                  <a:pos x="24" y="5"/>
                </a:cxn>
                <a:cxn ang="0">
                  <a:pos x="26" y="7"/>
                </a:cxn>
                <a:cxn ang="0">
                  <a:pos x="27" y="10"/>
                </a:cxn>
                <a:cxn ang="0">
                  <a:pos x="27" y="12"/>
                </a:cxn>
                <a:cxn ang="0">
                  <a:pos x="28" y="15"/>
                </a:cxn>
                <a:cxn ang="0">
                  <a:pos x="28" y="17"/>
                </a:cxn>
                <a:cxn ang="0">
                  <a:pos x="27" y="19"/>
                </a:cxn>
                <a:cxn ang="0">
                  <a:pos x="26" y="22"/>
                </a:cxn>
                <a:cxn ang="0">
                  <a:pos x="25" y="24"/>
                </a:cxn>
                <a:cxn ang="0">
                  <a:pos x="24" y="26"/>
                </a:cxn>
                <a:cxn ang="0">
                  <a:pos x="22" y="28"/>
                </a:cxn>
                <a:cxn ang="0">
                  <a:pos x="20" y="29"/>
                </a:cxn>
                <a:cxn ang="0">
                  <a:pos x="18" y="30"/>
                </a:cxn>
                <a:cxn ang="0">
                  <a:pos x="16" y="31"/>
                </a:cxn>
                <a:cxn ang="0">
                  <a:pos x="14" y="31"/>
                </a:cxn>
                <a:cxn ang="0">
                  <a:pos x="11" y="31"/>
                </a:cxn>
                <a:cxn ang="0">
                  <a:pos x="9" y="30"/>
                </a:cxn>
                <a:cxn ang="0">
                  <a:pos x="7" y="29"/>
                </a:cxn>
                <a:cxn ang="0">
                  <a:pos x="5" y="28"/>
                </a:cxn>
                <a:cxn ang="0">
                  <a:pos x="4" y="26"/>
                </a:cxn>
                <a:cxn ang="0">
                  <a:pos x="2" y="24"/>
                </a:cxn>
                <a:cxn ang="0">
                  <a:pos x="1" y="22"/>
                </a:cxn>
                <a:cxn ang="0">
                  <a:pos x="0" y="19"/>
                </a:cxn>
                <a:cxn ang="0">
                  <a:pos x="0" y="17"/>
                </a:cxn>
                <a:cxn ang="0">
                  <a:pos x="0" y="15"/>
                </a:cxn>
                <a:cxn ang="0">
                  <a:pos x="0" y="12"/>
                </a:cxn>
                <a:cxn ang="0">
                  <a:pos x="1" y="10"/>
                </a:cxn>
                <a:cxn ang="0">
                  <a:pos x="2" y="7"/>
                </a:cxn>
                <a:cxn ang="0">
                  <a:pos x="3" y="5"/>
                </a:cxn>
                <a:cxn ang="0">
                  <a:pos x="5" y="4"/>
                </a:cxn>
                <a:cxn ang="0">
                  <a:pos x="7" y="2"/>
                </a:cxn>
                <a:cxn ang="0">
                  <a:pos x="9" y="1"/>
                </a:cxn>
                <a:cxn ang="0">
                  <a:pos x="11" y="1"/>
                </a:cxn>
                <a:cxn ang="0">
                  <a:pos x="14" y="0"/>
                </a:cxn>
              </a:cxnLst>
              <a:rect l="0" t="0" r="r" b="b"/>
              <a:pathLst>
                <a:path w="28" h="31">
                  <a:moveTo>
                    <a:pt x="14" y="0"/>
                  </a:moveTo>
                  <a:lnTo>
                    <a:pt x="16" y="1"/>
                  </a:lnTo>
                  <a:lnTo>
                    <a:pt x="19" y="1"/>
                  </a:lnTo>
                  <a:lnTo>
                    <a:pt x="21" y="2"/>
                  </a:lnTo>
                  <a:lnTo>
                    <a:pt x="23" y="4"/>
                  </a:lnTo>
                  <a:lnTo>
                    <a:pt x="24" y="5"/>
                  </a:lnTo>
                  <a:lnTo>
                    <a:pt x="26" y="7"/>
                  </a:lnTo>
                  <a:lnTo>
                    <a:pt x="27" y="10"/>
                  </a:lnTo>
                  <a:lnTo>
                    <a:pt x="27" y="12"/>
                  </a:lnTo>
                  <a:lnTo>
                    <a:pt x="28" y="15"/>
                  </a:lnTo>
                  <a:lnTo>
                    <a:pt x="28" y="17"/>
                  </a:lnTo>
                  <a:lnTo>
                    <a:pt x="27" y="19"/>
                  </a:lnTo>
                  <a:lnTo>
                    <a:pt x="26" y="22"/>
                  </a:lnTo>
                  <a:lnTo>
                    <a:pt x="25" y="24"/>
                  </a:lnTo>
                  <a:lnTo>
                    <a:pt x="24" y="26"/>
                  </a:lnTo>
                  <a:lnTo>
                    <a:pt x="22" y="28"/>
                  </a:lnTo>
                  <a:lnTo>
                    <a:pt x="20" y="29"/>
                  </a:lnTo>
                  <a:lnTo>
                    <a:pt x="18" y="30"/>
                  </a:lnTo>
                  <a:lnTo>
                    <a:pt x="16" y="31"/>
                  </a:lnTo>
                  <a:lnTo>
                    <a:pt x="14" y="31"/>
                  </a:lnTo>
                  <a:lnTo>
                    <a:pt x="11" y="31"/>
                  </a:lnTo>
                  <a:lnTo>
                    <a:pt x="9" y="30"/>
                  </a:lnTo>
                  <a:lnTo>
                    <a:pt x="7" y="29"/>
                  </a:lnTo>
                  <a:lnTo>
                    <a:pt x="5" y="28"/>
                  </a:lnTo>
                  <a:lnTo>
                    <a:pt x="4" y="26"/>
                  </a:lnTo>
                  <a:lnTo>
                    <a:pt x="2" y="24"/>
                  </a:lnTo>
                  <a:lnTo>
                    <a:pt x="1" y="22"/>
                  </a:lnTo>
                  <a:lnTo>
                    <a:pt x="0" y="19"/>
                  </a:lnTo>
                  <a:lnTo>
                    <a:pt x="0" y="17"/>
                  </a:lnTo>
                  <a:lnTo>
                    <a:pt x="0" y="15"/>
                  </a:lnTo>
                  <a:lnTo>
                    <a:pt x="0" y="12"/>
                  </a:lnTo>
                  <a:lnTo>
                    <a:pt x="1" y="10"/>
                  </a:lnTo>
                  <a:lnTo>
                    <a:pt x="2" y="7"/>
                  </a:lnTo>
                  <a:lnTo>
                    <a:pt x="3" y="5"/>
                  </a:lnTo>
                  <a:lnTo>
                    <a:pt x="5" y="4"/>
                  </a:lnTo>
                  <a:lnTo>
                    <a:pt x="7" y="2"/>
                  </a:lnTo>
                  <a:lnTo>
                    <a:pt x="9" y="1"/>
                  </a:lnTo>
                  <a:lnTo>
                    <a:pt x="11" y="1"/>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5" name="Freeform 906"/>
            <p:cNvSpPr>
              <a:spLocks/>
            </p:cNvSpPr>
            <p:nvPr/>
          </p:nvSpPr>
          <p:spPr bwMode="auto">
            <a:xfrm>
              <a:off x="8429625" y="3775075"/>
              <a:ext cx="82550" cy="180975"/>
            </a:xfrm>
            <a:custGeom>
              <a:avLst/>
              <a:gdLst/>
              <a:ahLst/>
              <a:cxnLst>
                <a:cxn ang="0">
                  <a:pos x="36" y="0"/>
                </a:cxn>
                <a:cxn ang="0">
                  <a:pos x="45" y="1"/>
                </a:cxn>
                <a:cxn ang="0">
                  <a:pos x="39" y="53"/>
                </a:cxn>
                <a:cxn ang="0">
                  <a:pos x="40" y="57"/>
                </a:cxn>
                <a:cxn ang="0">
                  <a:pos x="42" y="60"/>
                </a:cxn>
                <a:cxn ang="0">
                  <a:pos x="45" y="63"/>
                </a:cxn>
                <a:cxn ang="0">
                  <a:pos x="49" y="65"/>
                </a:cxn>
                <a:cxn ang="0">
                  <a:pos x="52" y="109"/>
                </a:cxn>
                <a:cxn ang="0">
                  <a:pos x="51" y="111"/>
                </a:cxn>
                <a:cxn ang="0">
                  <a:pos x="49" y="113"/>
                </a:cxn>
                <a:cxn ang="0">
                  <a:pos x="46" y="114"/>
                </a:cxn>
                <a:cxn ang="0">
                  <a:pos x="44" y="114"/>
                </a:cxn>
                <a:cxn ang="0">
                  <a:pos x="41" y="113"/>
                </a:cxn>
                <a:cxn ang="0">
                  <a:pos x="39" y="110"/>
                </a:cxn>
                <a:cxn ang="0">
                  <a:pos x="35" y="58"/>
                </a:cxn>
                <a:cxn ang="0">
                  <a:pos x="32" y="59"/>
                </a:cxn>
                <a:cxn ang="0">
                  <a:pos x="29" y="58"/>
                </a:cxn>
                <a:cxn ang="0">
                  <a:pos x="25" y="110"/>
                </a:cxn>
                <a:cxn ang="0">
                  <a:pos x="23" y="113"/>
                </a:cxn>
                <a:cxn ang="0">
                  <a:pos x="21" y="114"/>
                </a:cxn>
                <a:cxn ang="0">
                  <a:pos x="18" y="114"/>
                </a:cxn>
                <a:cxn ang="0">
                  <a:pos x="15" y="113"/>
                </a:cxn>
                <a:cxn ang="0">
                  <a:pos x="13" y="111"/>
                </a:cxn>
                <a:cxn ang="0">
                  <a:pos x="12" y="107"/>
                </a:cxn>
                <a:cxn ang="0">
                  <a:pos x="17" y="13"/>
                </a:cxn>
                <a:cxn ang="0">
                  <a:pos x="11" y="51"/>
                </a:cxn>
                <a:cxn ang="0">
                  <a:pos x="10" y="53"/>
                </a:cxn>
                <a:cxn ang="0">
                  <a:pos x="8" y="55"/>
                </a:cxn>
                <a:cxn ang="0">
                  <a:pos x="6" y="56"/>
                </a:cxn>
                <a:cxn ang="0">
                  <a:pos x="5" y="56"/>
                </a:cxn>
                <a:cxn ang="0">
                  <a:pos x="2" y="55"/>
                </a:cxn>
                <a:cxn ang="0">
                  <a:pos x="0" y="52"/>
                </a:cxn>
                <a:cxn ang="0">
                  <a:pos x="0" y="49"/>
                </a:cxn>
                <a:cxn ang="0">
                  <a:pos x="5" y="9"/>
                </a:cxn>
                <a:cxn ang="0">
                  <a:pos x="5" y="8"/>
                </a:cxn>
                <a:cxn ang="0">
                  <a:pos x="5" y="8"/>
                </a:cxn>
                <a:cxn ang="0">
                  <a:pos x="5" y="7"/>
                </a:cxn>
                <a:cxn ang="0">
                  <a:pos x="6" y="6"/>
                </a:cxn>
                <a:cxn ang="0">
                  <a:pos x="6" y="6"/>
                </a:cxn>
                <a:cxn ang="0">
                  <a:pos x="7" y="5"/>
                </a:cxn>
                <a:cxn ang="0">
                  <a:pos x="8" y="5"/>
                </a:cxn>
                <a:cxn ang="0">
                  <a:pos x="8" y="4"/>
                </a:cxn>
                <a:cxn ang="0">
                  <a:pos x="8" y="4"/>
                </a:cxn>
                <a:cxn ang="0">
                  <a:pos x="9" y="4"/>
                </a:cxn>
                <a:cxn ang="0">
                  <a:pos x="11" y="4"/>
                </a:cxn>
                <a:cxn ang="0">
                  <a:pos x="14" y="3"/>
                </a:cxn>
                <a:cxn ang="0">
                  <a:pos x="19" y="1"/>
                </a:cxn>
                <a:cxn ang="0">
                  <a:pos x="24" y="0"/>
                </a:cxn>
                <a:cxn ang="0">
                  <a:pos x="29" y="0"/>
                </a:cxn>
              </a:cxnLst>
              <a:rect l="0" t="0" r="r" b="b"/>
              <a:pathLst>
                <a:path w="52" h="114">
                  <a:moveTo>
                    <a:pt x="32" y="0"/>
                  </a:moveTo>
                  <a:lnTo>
                    <a:pt x="36" y="0"/>
                  </a:lnTo>
                  <a:lnTo>
                    <a:pt x="41" y="0"/>
                  </a:lnTo>
                  <a:lnTo>
                    <a:pt x="45" y="1"/>
                  </a:lnTo>
                  <a:lnTo>
                    <a:pt x="39" y="51"/>
                  </a:lnTo>
                  <a:lnTo>
                    <a:pt x="39" y="53"/>
                  </a:lnTo>
                  <a:lnTo>
                    <a:pt x="39" y="55"/>
                  </a:lnTo>
                  <a:lnTo>
                    <a:pt x="40" y="57"/>
                  </a:lnTo>
                  <a:lnTo>
                    <a:pt x="41" y="59"/>
                  </a:lnTo>
                  <a:lnTo>
                    <a:pt x="42" y="60"/>
                  </a:lnTo>
                  <a:lnTo>
                    <a:pt x="43" y="62"/>
                  </a:lnTo>
                  <a:lnTo>
                    <a:pt x="45" y="63"/>
                  </a:lnTo>
                  <a:lnTo>
                    <a:pt x="47" y="64"/>
                  </a:lnTo>
                  <a:lnTo>
                    <a:pt x="49" y="65"/>
                  </a:lnTo>
                  <a:lnTo>
                    <a:pt x="52" y="107"/>
                  </a:lnTo>
                  <a:lnTo>
                    <a:pt x="52" y="109"/>
                  </a:lnTo>
                  <a:lnTo>
                    <a:pt x="52" y="110"/>
                  </a:lnTo>
                  <a:lnTo>
                    <a:pt x="51" y="111"/>
                  </a:lnTo>
                  <a:lnTo>
                    <a:pt x="50" y="113"/>
                  </a:lnTo>
                  <a:lnTo>
                    <a:pt x="49" y="113"/>
                  </a:lnTo>
                  <a:lnTo>
                    <a:pt x="47" y="114"/>
                  </a:lnTo>
                  <a:lnTo>
                    <a:pt x="46" y="114"/>
                  </a:lnTo>
                  <a:lnTo>
                    <a:pt x="45" y="114"/>
                  </a:lnTo>
                  <a:lnTo>
                    <a:pt x="44" y="114"/>
                  </a:lnTo>
                  <a:lnTo>
                    <a:pt x="42" y="114"/>
                  </a:lnTo>
                  <a:lnTo>
                    <a:pt x="41" y="113"/>
                  </a:lnTo>
                  <a:lnTo>
                    <a:pt x="40" y="111"/>
                  </a:lnTo>
                  <a:lnTo>
                    <a:pt x="39" y="110"/>
                  </a:lnTo>
                  <a:lnTo>
                    <a:pt x="39" y="108"/>
                  </a:lnTo>
                  <a:lnTo>
                    <a:pt x="35" y="58"/>
                  </a:lnTo>
                  <a:lnTo>
                    <a:pt x="34" y="59"/>
                  </a:lnTo>
                  <a:lnTo>
                    <a:pt x="32" y="59"/>
                  </a:lnTo>
                  <a:lnTo>
                    <a:pt x="31" y="59"/>
                  </a:lnTo>
                  <a:lnTo>
                    <a:pt x="29" y="58"/>
                  </a:lnTo>
                  <a:lnTo>
                    <a:pt x="25" y="108"/>
                  </a:lnTo>
                  <a:lnTo>
                    <a:pt x="25" y="110"/>
                  </a:lnTo>
                  <a:lnTo>
                    <a:pt x="24" y="111"/>
                  </a:lnTo>
                  <a:lnTo>
                    <a:pt x="23" y="113"/>
                  </a:lnTo>
                  <a:lnTo>
                    <a:pt x="22" y="114"/>
                  </a:lnTo>
                  <a:lnTo>
                    <a:pt x="21" y="114"/>
                  </a:lnTo>
                  <a:lnTo>
                    <a:pt x="19" y="114"/>
                  </a:lnTo>
                  <a:lnTo>
                    <a:pt x="18" y="114"/>
                  </a:lnTo>
                  <a:lnTo>
                    <a:pt x="17" y="114"/>
                  </a:lnTo>
                  <a:lnTo>
                    <a:pt x="15" y="113"/>
                  </a:lnTo>
                  <a:lnTo>
                    <a:pt x="14" y="112"/>
                  </a:lnTo>
                  <a:lnTo>
                    <a:pt x="13" y="111"/>
                  </a:lnTo>
                  <a:lnTo>
                    <a:pt x="12" y="109"/>
                  </a:lnTo>
                  <a:lnTo>
                    <a:pt x="12" y="107"/>
                  </a:lnTo>
                  <a:lnTo>
                    <a:pt x="17" y="52"/>
                  </a:lnTo>
                  <a:lnTo>
                    <a:pt x="17" y="13"/>
                  </a:lnTo>
                  <a:lnTo>
                    <a:pt x="15" y="14"/>
                  </a:lnTo>
                  <a:lnTo>
                    <a:pt x="11" y="51"/>
                  </a:lnTo>
                  <a:lnTo>
                    <a:pt x="11" y="52"/>
                  </a:lnTo>
                  <a:lnTo>
                    <a:pt x="10" y="53"/>
                  </a:lnTo>
                  <a:lnTo>
                    <a:pt x="9" y="54"/>
                  </a:lnTo>
                  <a:lnTo>
                    <a:pt x="8" y="55"/>
                  </a:lnTo>
                  <a:lnTo>
                    <a:pt x="7" y="55"/>
                  </a:lnTo>
                  <a:lnTo>
                    <a:pt x="6" y="56"/>
                  </a:lnTo>
                  <a:lnTo>
                    <a:pt x="5" y="56"/>
                  </a:lnTo>
                  <a:lnTo>
                    <a:pt x="5" y="56"/>
                  </a:lnTo>
                  <a:lnTo>
                    <a:pt x="3" y="55"/>
                  </a:lnTo>
                  <a:lnTo>
                    <a:pt x="2" y="55"/>
                  </a:lnTo>
                  <a:lnTo>
                    <a:pt x="1" y="54"/>
                  </a:lnTo>
                  <a:lnTo>
                    <a:pt x="0" y="52"/>
                  </a:lnTo>
                  <a:lnTo>
                    <a:pt x="0" y="51"/>
                  </a:lnTo>
                  <a:lnTo>
                    <a:pt x="0" y="49"/>
                  </a:lnTo>
                  <a:lnTo>
                    <a:pt x="4" y="9"/>
                  </a:lnTo>
                  <a:lnTo>
                    <a:pt x="5" y="9"/>
                  </a:lnTo>
                  <a:lnTo>
                    <a:pt x="5" y="9"/>
                  </a:lnTo>
                  <a:lnTo>
                    <a:pt x="5" y="8"/>
                  </a:lnTo>
                  <a:lnTo>
                    <a:pt x="5" y="8"/>
                  </a:lnTo>
                  <a:lnTo>
                    <a:pt x="5" y="8"/>
                  </a:lnTo>
                  <a:lnTo>
                    <a:pt x="5" y="7"/>
                  </a:lnTo>
                  <a:lnTo>
                    <a:pt x="5" y="7"/>
                  </a:lnTo>
                  <a:lnTo>
                    <a:pt x="6" y="6"/>
                  </a:lnTo>
                  <a:lnTo>
                    <a:pt x="6" y="6"/>
                  </a:lnTo>
                  <a:lnTo>
                    <a:pt x="6" y="6"/>
                  </a:lnTo>
                  <a:lnTo>
                    <a:pt x="6" y="6"/>
                  </a:lnTo>
                  <a:lnTo>
                    <a:pt x="6" y="5"/>
                  </a:lnTo>
                  <a:lnTo>
                    <a:pt x="7" y="5"/>
                  </a:lnTo>
                  <a:lnTo>
                    <a:pt x="8" y="5"/>
                  </a:lnTo>
                  <a:lnTo>
                    <a:pt x="8" y="5"/>
                  </a:lnTo>
                  <a:lnTo>
                    <a:pt x="8" y="5"/>
                  </a:lnTo>
                  <a:lnTo>
                    <a:pt x="8" y="4"/>
                  </a:lnTo>
                  <a:lnTo>
                    <a:pt x="8" y="4"/>
                  </a:lnTo>
                  <a:lnTo>
                    <a:pt x="8" y="4"/>
                  </a:lnTo>
                  <a:lnTo>
                    <a:pt x="8" y="4"/>
                  </a:lnTo>
                  <a:lnTo>
                    <a:pt x="9" y="4"/>
                  </a:lnTo>
                  <a:lnTo>
                    <a:pt x="9" y="4"/>
                  </a:lnTo>
                  <a:lnTo>
                    <a:pt x="11" y="4"/>
                  </a:lnTo>
                  <a:lnTo>
                    <a:pt x="12" y="3"/>
                  </a:lnTo>
                  <a:lnTo>
                    <a:pt x="14" y="3"/>
                  </a:lnTo>
                  <a:lnTo>
                    <a:pt x="16" y="2"/>
                  </a:lnTo>
                  <a:lnTo>
                    <a:pt x="19" y="1"/>
                  </a:lnTo>
                  <a:lnTo>
                    <a:pt x="21" y="1"/>
                  </a:lnTo>
                  <a:lnTo>
                    <a:pt x="24" y="0"/>
                  </a:lnTo>
                  <a:lnTo>
                    <a:pt x="27" y="0"/>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6" name="Freeform 907"/>
            <p:cNvSpPr>
              <a:spLocks/>
            </p:cNvSpPr>
            <p:nvPr/>
          </p:nvSpPr>
          <p:spPr bwMode="auto">
            <a:xfrm>
              <a:off x="8616950" y="3775075"/>
              <a:ext cx="82550" cy="180975"/>
            </a:xfrm>
            <a:custGeom>
              <a:avLst/>
              <a:gdLst/>
              <a:ahLst/>
              <a:cxnLst>
                <a:cxn ang="0">
                  <a:pos x="22" y="0"/>
                </a:cxn>
                <a:cxn ang="0">
                  <a:pos x="27" y="0"/>
                </a:cxn>
                <a:cxn ang="0">
                  <a:pos x="32" y="1"/>
                </a:cxn>
                <a:cxn ang="0">
                  <a:pos x="37" y="2"/>
                </a:cxn>
                <a:cxn ang="0">
                  <a:pos x="40" y="3"/>
                </a:cxn>
                <a:cxn ang="0">
                  <a:pos x="43" y="4"/>
                </a:cxn>
                <a:cxn ang="0">
                  <a:pos x="44" y="5"/>
                </a:cxn>
                <a:cxn ang="0">
                  <a:pos x="44" y="5"/>
                </a:cxn>
                <a:cxn ang="0">
                  <a:pos x="45" y="5"/>
                </a:cxn>
                <a:cxn ang="0">
                  <a:pos x="46" y="6"/>
                </a:cxn>
                <a:cxn ang="0">
                  <a:pos x="46" y="7"/>
                </a:cxn>
                <a:cxn ang="0">
                  <a:pos x="47" y="7"/>
                </a:cxn>
                <a:cxn ang="0">
                  <a:pos x="47" y="8"/>
                </a:cxn>
                <a:cxn ang="0">
                  <a:pos x="47" y="9"/>
                </a:cxn>
                <a:cxn ang="0">
                  <a:pos x="47" y="9"/>
                </a:cxn>
                <a:cxn ang="0">
                  <a:pos x="52" y="51"/>
                </a:cxn>
                <a:cxn ang="0">
                  <a:pos x="51" y="54"/>
                </a:cxn>
                <a:cxn ang="0">
                  <a:pos x="48" y="55"/>
                </a:cxn>
                <a:cxn ang="0">
                  <a:pos x="47" y="56"/>
                </a:cxn>
                <a:cxn ang="0">
                  <a:pos x="45" y="56"/>
                </a:cxn>
                <a:cxn ang="0">
                  <a:pos x="43" y="54"/>
                </a:cxn>
                <a:cxn ang="0">
                  <a:pos x="41" y="52"/>
                </a:cxn>
                <a:cxn ang="0">
                  <a:pos x="37" y="14"/>
                </a:cxn>
                <a:cxn ang="0">
                  <a:pos x="35" y="52"/>
                </a:cxn>
                <a:cxn ang="0">
                  <a:pos x="40" y="109"/>
                </a:cxn>
                <a:cxn ang="0">
                  <a:pos x="38" y="112"/>
                </a:cxn>
                <a:cxn ang="0">
                  <a:pos x="35" y="114"/>
                </a:cxn>
                <a:cxn ang="0">
                  <a:pos x="33" y="114"/>
                </a:cxn>
                <a:cxn ang="0">
                  <a:pos x="31" y="114"/>
                </a:cxn>
                <a:cxn ang="0">
                  <a:pos x="28" y="113"/>
                </a:cxn>
                <a:cxn ang="0">
                  <a:pos x="27" y="110"/>
                </a:cxn>
                <a:cxn ang="0">
                  <a:pos x="22" y="58"/>
                </a:cxn>
                <a:cxn ang="0">
                  <a:pos x="20" y="59"/>
                </a:cxn>
                <a:cxn ang="0">
                  <a:pos x="17" y="58"/>
                </a:cxn>
                <a:cxn ang="0">
                  <a:pos x="13" y="110"/>
                </a:cxn>
                <a:cxn ang="0">
                  <a:pos x="11" y="113"/>
                </a:cxn>
                <a:cxn ang="0">
                  <a:pos x="8" y="114"/>
                </a:cxn>
                <a:cxn ang="0">
                  <a:pos x="6" y="114"/>
                </a:cxn>
                <a:cxn ang="0">
                  <a:pos x="4" y="114"/>
                </a:cxn>
                <a:cxn ang="0">
                  <a:pos x="2" y="113"/>
                </a:cxn>
                <a:cxn ang="0">
                  <a:pos x="0" y="110"/>
                </a:cxn>
                <a:cxn ang="0">
                  <a:pos x="0" y="107"/>
                </a:cxn>
                <a:cxn ang="0">
                  <a:pos x="5" y="64"/>
                </a:cxn>
                <a:cxn ang="0">
                  <a:pos x="9" y="62"/>
                </a:cxn>
                <a:cxn ang="0">
                  <a:pos x="11" y="59"/>
                </a:cxn>
                <a:cxn ang="0">
                  <a:pos x="13" y="55"/>
                </a:cxn>
                <a:cxn ang="0">
                  <a:pos x="13" y="51"/>
                </a:cxn>
                <a:cxn ang="0">
                  <a:pos x="11" y="0"/>
                </a:cxn>
                <a:cxn ang="0">
                  <a:pos x="20" y="0"/>
                </a:cxn>
              </a:cxnLst>
              <a:rect l="0" t="0" r="r" b="b"/>
              <a:pathLst>
                <a:path w="52" h="114">
                  <a:moveTo>
                    <a:pt x="20" y="0"/>
                  </a:moveTo>
                  <a:lnTo>
                    <a:pt x="22" y="0"/>
                  </a:lnTo>
                  <a:lnTo>
                    <a:pt x="25" y="0"/>
                  </a:lnTo>
                  <a:lnTo>
                    <a:pt x="27" y="0"/>
                  </a:lnTo>
                  <a:lnTo>
                    <a:pt x="30" y="1"/>
                  </a:lnTo>
                  <a:lnTo>
                    <a:pt x="32" y="1"/>
                  </a:lnTo>
                  <a:lnTo>
                    <a:pt x="34" y="2"/>
                  </a:lnTo>
                  <a:lnTo>
                    <a:pt x="37" y="2"/>
                  </a:lnTo>
                  <a:lnTo>
                    <a:pt x="38" y="3"/>
                  </a:lnTo>
                  <a:lnTo>
                    <a:pt x="40" y="3"/>
                  </a:lnTo>
                  <a:lnTo>
                    <a:pt x="42" y="4"/>
                  </a:lnTo>
                  <a:lnTo>
                    <a:pt x="43" y="4"/>
                  </a:lnTo>
                  <a:lnTo>
                    <a:pt x="43" y="4"/>
                  </a:lnTo>
                  <a:lnTo>
                    <a:pt x="44" y="5"/>
                  </a:lnTo>
                  <a:lnTo>
                    <a:pt x="44" y="5"/>
                  </a:lnTo>
                  <a:lnTo>
                    <a:pt x="44" y="5"/>
                  </a:lnTo>
                  <a:lnTo>
                    <a:pt x="44" y="5"/>
                  </a:lnTo>
                  <a:lnTo>
                    <a:pt x="45" y="5"/>
                  </a:lnTo>
                  <a:lnTo>
                    <a:pt x="45" y="5"/>
                  </a:lnTo>
                  <a:lnTo>
                    <a:pt x="46" y="6"/>
                  </a:lnTo>
                  <a:lnTo>
                    <a:pt x="46" y="6"/>
                  </a:lnTo>
                  <a:lnTo>
                    <a:pt x="46" y="7"/>
                  </a:lnTo>
                  <a:lnTo>
                    <a:pt x="47" y="7"/>
                  </a:lnTo>
                  <a:lnTo>
                    <a:pt x="47" y="7"/>
                  </a:lnTo>
                  <a:lnTo>
                    <a:pt x="47" y="8"/>
                  </a:lnTo>
                  <a:lnTo>
                    <a:pt x="47" y="8"/>
                  </a:lnTo>
                  <a:lnTo>
                    <a:pt x="47" y="8"/>
                  </a:lnTo>
                  <a:lnTo>
                    <a:pt x="47" y="9"/>
                  </a:lnTo>
                  <a:lnTo>
                    <a:pt x="47" y="9"/>
                  </a:lnTo>
                  <a:lnTo>
                    <a:pt x="47" y="9"/>
                  </a:lnTo>
                  <a:lnTo>
                    <a:pt x="52" y="49"/>
                  </a:lnTo>
                  <a:lnTo>
                    <a:pt x="52" y="51"/>
                  </a:lnTo>
                  <a:lnTo>
                    <a:pt x="51" y="52"/>
                  </a:lnTo>
                  <a:lnTo>
                    <a:pt x="51" y="54"/>
                  </a:lnTo>
                  <a:lnTo>
                    <a:pt x="50" y="55"/>
                  </a:lnTo>
                  <a:lnTo>
                    <a:pt x="48" y="55"/>
                  </a:lnTo>
                  <a:lnTo>
                    <a:pt x="47" y="56"/>
                  </a:lnTo>
                  <a:lnTo>
                    <a:pt x="47" y="56"/>
                  </a:lnTo>
                  <a:lnTo>
                    <a:pt x="46" y="56"/>
                  </a:lnTo>
                  <a:lnTo>
                    <a:pt x="45" y="56"/>
                  </a:lnTo>
                  <a:lnTo>
                    <a:pt x="44" y="55"/>
                  </a:lnTo>
                  <a:lnTo>
                    <a:pt x="43" y="54"/>
                  </a:lnTo>
                  <a:lnTo>
                    <a:pt x="42" y="53"/>
                  </a:lnTo>
                  <a:lnTo>
                    <a:pt x="41" y="52"/>
                  </a:lnTo>
                  <a:lnTo>
                    <a:pt x="41" y="51"/>
                  </a:lnTo>
                  <a:lnTo>
                    <a:pt x="37" y="14"/>
                  </a:lnTo>
                  <a:lnTo>
                    <a:pt x="35" y="14"/>
                  </a:lnTo>
                  <a:lnTo>
                    <a:pt x="35" y="52"/>
                  </a:lnTo>
                  <a:lnTo>
                    <a:pt x="40" y="107"/>
                  </a:lnTo>
                  <a:lnTo>
                    <a:pt x="40" y="109"/>
                  </a:lnTo>
                  <a:lnTo>
                    <a:pt x="39" y="111"/>
                  </a:lnTo>
                  <a:lnTo>
                    <a:pt x="38" y="112"/>
                  </a:lnTo>
                  <a:lnTo>
                    <a:pt x="37" y="113"/>
                  </a:lnTo>
                  <a:lnTo>
                    <a:pt x="35" y="114"/>
                  </a:lnTo>
                  <a:lnTo>
                    <a:pt x="34" y="114"/>
                  </a:lnTo>
                  <a:lnTo>
                    <a:pt x="33" y="114"/>
                  </a:lnTo>
                  <a:lnTo>
                    <a:pt x="33" y="114"/>
                  </a:lnTo>
                  <a:lnTo>
                    <a:pt x="31" y="114"/>
                  </a:lnTo>
                  <a:lnTo>
                    <a:pt x="30" y="114"/>
                  </a:lnTo>
                  <a:lnTo>
                    <a:pt x="28" y="113"/>
                  </a:lnTo>
                  <a:lnTo>
                    <a:pt x="27" y="111"/>
                  </a:lnTo>
                  <a:lnTo>
                    <a:pt x="27" y="110"/>
                  </a:lnTo>
                  <a:lnTo>
                    <a:pt x="26" y="108"/>
                  </a:lnTo>
                  <a:lnTo>
                    <a:pt x="22" y="58"/>
                  </a:lnTo>
                  <a:lnTo>
                    <a:pt x="21" y="59"/>
                  </a:lnTo>
                  <a:lnTo>
                    <a:pt x="20" y="59"/>
                  </a:lnTo>
                  <a:lnTo>
                    <a:pt x="18" y="59"/>
                  </a:lnTo>
                  <a:lnTo>
                    <a:pt x="17" y="58"/>
                  </a:lnTo>
                  <a:lnTo>
                    <a:pt x="13" y="108"/>
                  </a:lnTo>
                  <a:lnTo>
                    <a:pt x="13" y="110"/>
                  </a:lnTo>
                  <a:lnTo>
                    <a:pt x="12" y="111"/>
                  </a:lnTo>
                  <a:lnTo>
                    <a:pt x="11" y="113"/>
                  </a:lnTo>
                  <a:lnTo>
                    <a:pt x="10" y="114"/>
                  </a:lnTo>
                  <a:lnTo>
                    <a:pt x="8" y="114"/>
                  </a:lnTo>
                  <a:lnTo>
                    <a:pt x="6" y="114"/>
                  </a:lnTo>
                  <a:lnTo>
                    <a:pt x="6" y="114"/>
                  </a:lnTo>
                  <a:lnTo>
                    <a:pt x="6" y="114"/>
                  </a:lnTo>
                  <a:lnTo>
                    <a:pt x="4" y="114"/>
                  </a:lnTo>
                  <a:lnTo>
                    <a:pt x="3" y="113"/>
                  </a:lnTo>
                  <a:lnTo>
                    <a:pt x="2" y="113"/>
                  </a:lnTo>
                  <a:lnTo>
                    <a:pt x="1" y="111"/>
                  </a:lnTo>
                  <a:lnTo>
                    <a:pt x="0" y="110"/>
                  </a:lnTo>
                  <a:lnTo>
                    <a:pt x="0" y="109"/>
                  </a:lnTo>
                  <a:lnTo>
                    <a:pt x="0" y="107"/>
                  </a:lnTo>
                  <a:lnTo>
                    <a:pt x="3" y="65"/>
                  </a:lnTo>
                  <a:lnTo>
                    <a:pt x="5" y="64"/>
                  </a:lnTo>
                  <a:lnTo>
                    <a:pt x="7" y="63"/>
                  </a:lnTo>
                  <a:lnTo>
                    <a:pt x="9" y="62"/>
                  </a:lnTo>
                  <a:lnTo>
                    <a:pt x="10" y="60"/>
                  </a:lnTo>
                  <a:lnTo>
                    <a:pt x="11" y="59"/>
                  </a:lnTo>
                  <a:lnTo>
                    <a:pt x="12" y="57"/>
                  </a:lnTo>
                  <a:lnTo>
                    <a:pt x="13" y="55"/>
                  </a:lnTo>
                  <a:lnTo>
                    <a:pt x="13" y="53"/>
                  </a:lnTo>
                  <a:lnTo>
                    <a:pt x="13" y="51"/>
                  </a:lnTo>
                  <a:lnTo>
                    <a:pt x="7" y="1"/>
                  </a:lnTo>
                  <a:lnTo>
                    <a:pt x="11" y="0"/>
                  </a:lnTo>
                  <a:lnTo>
                    <a:pt x="15"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908"/>
            <p:cNvSpPr>
              <a:spLocks/>
            </p:cNvSpPr>
            <p:nvPr/>
          </p:nvSpPr>
          <p:spPr bwMode="auto">
            <a:xfrm>
              <a:off x="8535988" y="3694113"/>
              <a:ext cx="55563" cy="61913"/>
            </a:xfrm>
            <a:custGeom>
              <a:avLst/>
              <a:gdLst/>
              <a:ahLst/>
              <a:cxnLst>
                <a:cxn ang="0">
                  <a:pos x="18" y="0"/>
                </a:cxn>
                <a:cxn ang="0">
                  <a:pos x="21" y="0"/>
                </a:cxn>
                <a:cxn ang="0">
                  <a:pos x="23" y="1"/>
                </a:cxn>
                <a:cxn ang="0">
                  <a:pos x="26" y="2"/>
                </a:cxn>
                <a:cxn ang="0">
                  <a:pos x="28" y="3"/>
                </a:cxn>
                <a:cxn ang="0">
                  <a:pos x="30" y="5"/>
                </a:cxn>
                <a:cxn ang="0">
                  <a:pos x="32" y="7"/>
                </a:cxn>
                <a:cxn ang="0">
                  <a:pos x="34" y="9"/>
                </a:cxn>
                <a:cxn ang="0">
                  <a:pos x="35" y="12"/>
                </a:cxn>
                <a:cxn ang="0">
                  <a:pos x="35" y="15"/>
                </a:cxn>
                <a:cxn ang="0">
                  <a:pos x="35" y="18"/>
                </a:cxn>
                <a:cxn ang="0">
                  <a:pos x="35" y="20"/>
                </a:cxn>
                <a:cxn ang="0">
                  <a:pos x="35" y="23"/>
                </a:cxn>
                <a:cxn ang="0">
                  <a:pos x="34" y="26"/>
                </a:cxn>
                <a:cxn ang="0">
                  <a:pos x="33" y="28"/>
                </a:cxn>
                <a:cxn ang="0">
                  <a:pos x="31" y="31"/>
                </a:cxn>
                <a:cxn ang="0">
                  <a:pos x="29" y="33"/>
                </a:cxn>
                <a:cxn ang="0">
                  <a:pos x="27" y="35"/>
                </a:cxn>
                <a:cxn ang="0">
                  <a:pos x="25" y="37"/>
                </a:cxn>
                <a:cxn ang="0">
                  <a:pos x="23" y="38"/>
                </a:cxn>
                <a:cxn ang="0">
                  <a:pos x="21" y="39"/>
                </a:cxn>
                <a:cxn ang="0">
                  <a:pos x="18" y="39"/>
                </a:cxn>
                <a:cxn ang="0">
                  <a:pos x="16" y="39"/>
                </a:cxn>
                <a:cxn ang="0">
                  <a:pos x="13" y="38"/>
                </a:cxn>
                <a:cxn ang="0">
                  <a:pos x="11" y="37"/>
                </a:cxn>
                <a:cxn ang="0">
                  <a:pos x="9" y="36"/>
                </a:cxn>
                <a:cxn ang="0">
                  <a:pos x="7" y="34"/>
                </a:cxn>
                <a:cxn ang="0">
                  <a:pos x="5" y="32"/>
                </a:cxn>
                <a:cxn ang="0">
                  <a:pos x="4" y="30"/>
                </a:cxn>
                <a:cxn ang="0">
                  <a:pos x="3" y="28"/>
                </a:cxn>
                <a:cxn ang="0">
                  <a:pos x="2" y="25"/>
                </a:cxn>
                <a:cxn ang="0">
                  <a:pos x="1" y="23"/>
                </a:cxn>
                <a:cxn ang="0">
                  <a:pos x="1" y="20"/>
                </a:cxn>
                <a:cxn ang="0">
                  <a:pos x="0" y="18"/>
                </a:cxn>
                <a:cxn ang="0">
                  <a:pos x="1" y="15"/>
                </a:cxn>
                <a:cxn ang="0">
                  <a:pos x="1" y="12"/>
                </a:cxn>
                <a:cxn ang="0">
                  <a:pos x="2" y="9"/>
                </a:cxn>
                <a:cxn ang="0">
                  <a:pos x="4" y="7"/>
                </a:cxn>
                <a:cxn ang="0">
                  <a:pos x="5" y="5"/>
                </a:cxn>
                <a:cxn ang="0">
                  <a:pos x="8" y="3"/>
                </a:cxn>
                <a:cxn ang="0">
                  <a:pos x="10" y="2"/>
                </a:cxn>
                <a:cxn ang="0">
                  <a:pos x="12" y="1"/>
                </a:cxn>
                <a:cxn ang="0">
                  <a:pos x="15" y="0"/>
                </a:cxn>
                <a:cxn ang="0">
                  <a:pos x="18" y="0"/>
                </a:cxn>
              </a:cxnLst>
              <a:rect l="0" t="0" r="r" b="b"/>
              <a:pathLst>
                <a:path w="35" h="39">
                  <a:moveTo>
                    <a:pt x="18" y="0"/>
                  </a:moveTo>
                  <a:lnTo>
                    <a:pt x="21" y="0"/>
                  </a:lnTo>
                  <a:lnTo>
                    <a:pt x="23" y="1"/>
                  </a:lnTo>
                  <a:lnTo>
                    <a:pt x="26" y="2"/>
                  </a:lnTo>
                  <a:lnTo>
                    <a:pt x="28" y="3"/>
                  </a:lnTo>
                  <a:lnTo>
                    <a:pt x="30" y="5"/>
                  </a:lnTo>
                  <a:lnTo>
                    <a:pt x="32" y="7"/>
                  </a:lnTo>
                  <a:lnTo>
                    <a:pt x="34" y="9"/>
                  </a:lnTo>
                  <a:lnTo>
                    <a:pt x="35" y="12"/>
                  </a:lnTo>
                  <a:lnTo>
                    <a:pt x="35" y="15"/>
                  </a:lnTo>
                  <a:lnTo>
                    <a:pt x="35" y="18"/>
                  </a:lnTo>
                  <a:lnTo>
                    <a:pt x="35" y="20"/>
                  </a:lnTo>
                  <a:lnTo>
                    <a:pt x="35" y="23"/>
                  </a:lnTo>
                  <a:lnTo>
                    <a:pt x="34" y="26"/>
                  </a:lnTo>
                  <a:lnTo>
                    <a:pt x="33" y="28"/>
                  </a:lnTo>
                  <a:lnTo>
                    <a:pt x="31" y="31"/>
                  </a:lnTo>
                  <a:lnTo>
                    <a:pt x="29" y="33"/>
                  </a:lnTo>
                  <a:lnTo>
                    <a:pt x="27" y="35"/>
                  </a:lnTo>
                  <a:lnTo>
                    <a:pt x="25" y="37"/>
                  </a:lnTo>
                  <a:lnTo>
                    <a:pt x="23" y="38"/>
                  </a:lnTo>
                  <a:lnTo>
                    <a:pt x="21" y="39"/>
                  </a:lnTo>
                  <a:lnTo>
                    <a:pt x="18" y="39"/>
                  </a:lnTo>
                  <a:lnTo>
                    <a:pt x="16" y="39"/>
                  </a:lnTo>
                  <a:lnTo>
                    <a:pt x="13" y="38"/>
                  </a:lnTo>
                  <a:lnTo>
                    <a:pt x="11" y="37"/>
                  </a:lnTo>
                  <a:lnTo>
                    <a:pt x="9" y="36"/>
                  </a:lnTo>
                  <a:lnTo>
                    <a:pt x="7" y="34"/>
                  </a:lnTo>
                  <a:lnTo>
                    <a:pt x="5" y="32"/>
                  </a:lnTo>
                  <a:lnTo>
                    <a:pt x="4" y="30"/>
                  </a:lnTo>
                  <a:lnTo>
                    <a:pt x="3" y="28"/>
                  </a:lnTo>
                  <a:lnTo>
                    <a:pt x="2" y="25"/>
                  </a:lnTo>
                  <a:lnTo>
                    <a:pt x="1" y="23"/>
                  </a:lnTo>
                  <a:lnTo>
                    <a:pt x="1" y="20"/>
                  </a:lnTo>
                  <a:lnTo>
                    <a:pt x="0" y="18"/>
                  </a:lnTo>
                  <a:lnTo>
                    <a:pt x="1" y="15"/>
                  </a:lnTo>
                  <a:lnTo>
                    <a:pt x="1" y="12"/>
                  </a:lnTo>
                  <a:lnTo>
                    <a:pt x="2" y="9"/>
                  </a:lnTo>
                  <a:lnTo>
                    <a:pt x="4" y="7"/>
                  </a:lnTo>
                  <a:lnTo>
                    <a:pt x="5" y="5"/>
                  </a:lnTo>
                  <a:lnTo>
                    <a:pt x="8" y="3"/>
                  </a:lnTo>
                  <a:lnTo>
                    <a:pt x="10" y="2"/>
                  </a:lnTo>
                  <a:lnTo>
                    <a:pt x="12" y="1"/>
                  </a:lnTo>
                  <a:lnTo>
                    <a:pt x="15"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909"/>
            <p:cNvSpPr>
              <a:spLocks/>
            </p:cNvSpPr>
            <p:nvPr/>
          </p:nvSpPr>
          <p:spPr bwMode="auto">
            <a:xfrm>
              <a:off x="8501063" y="3757613"/>
              <a:ext cx="127000" cy="228600"/>
            </a:xfrm>
            <a:custGeom>
              <a:avLst/>
              <a:gdLst/>
              <a:ahLst/>
              <a:cxnLst>
                <a:cxn ang="0">
                  <a:pos x="42" y="1"/>
                </a:cxn>
                <a:cxn ang="0">
                  <a:pos x="49" y="1"/>
                </a:cxn>
                <a:cxn ang="0">
                  <a:pos x="57" y="2"/>
                </a:cxn>
                <a:cxn ang="0">
                  <a:pos x="64" y="4"/>
                </a:cxn>
                <a:cxn ang="0">
                  <a:pos x="69" y="6"/>
                </a:cxn>
                <a:cxn ang="0">
                  <a:pos x="70" y="6"/>
                </a:cxn>
                <a:cxn ang="0">
                  <a:pos x="72" y="7"/>
                </a:cxn>
                <a:cxn ang="0">
                  <a:pos x="73" y="8"/>
                </a:cxn>
                <a:cxn ang="0">
                  <a:pos x="74" y="9"/>
                </a:cxn>
                <a:cxn ang="0">
                  <a:pos x="74" y="11"/>
                </a:cxn>
                <a:cxn ang="0">
                  <a:pos x="75" y="12"/>
                </a:cxn>
                <a:cxn ang="0">
                  <a:pos x="80" y="66"/>
                </a:cxn>
                <a:cxn ang="0">
                  <a:pos x="77" y="69"/>
                </a:cxn>
                <a:cxn ang="0">
                  <a:pos x="74" y="70"/>
                </a:cxn>
                <a:cxn ang="0">
                  <a:pos x="70" y="70"/>
                </a:cxn>
                <a:cxn ang="0">
                  <a:pos x="67" y="66"/>
                </a:cxn>
                <a:cxn ang="0">
                  <a:pos x="60" y="18"/>
                </a:cxn>
                <a:cxn ang="0">
                  <a:pos x="65" y="135"/>
                </a:cxn>
                <a:cxn ang="0">
                  <a:pos x="63" y="140"/>
                </a:cxn>
                <a:cxn ang="0">
                  <a:pos x="59" y="143"/>
                </a:cxn>
                <a:cxn ang="0">
                  <a:pos x="57" y="144"/>
                </a:cxn>
                <a:cxn ang="0">
                  <a:pos x="52" y="142"/>
                </a:cxn>
                <a:cxn ang="0">
                  <a:pos x="49" y="138"/>
                </a:cxn>
                <a:cxn ang="0">
                  <a:pos x="42" y="74"/>
                </a:cxn>
                <a:cxn ang="0">
                  <a:pos x="37" y="73"/>
                </a:cxn>
                <a:cxn ang="0">
                  <a:pos x="31" y="140"/>
                </a:cxn>
                <a:cxn ang="0">
                  <a:pos x="27" y="143"/>
                </a:cxn>
                <a:cxn ang="0">
                  <a:pos x="23" y="144"/>
                </a:cxn>
                <a:cxn ang="0">
                  <a:pos x="19" y="143"/>
                </a:cxn>
                <a:cxn ang="0">
                  <a:pos x="15" y="139"/>
                </a:cxn>
                <a:cxn ang="0">
                  <a:pos x="20" y="65"/>
                </a:cxn>
                <a:cxn ang="0">
                  <a:pos x="13" y="64"/>
                </a:cxn>
                <a:cxn ang="0">
                  <a:pos x="11" y="69"/>
                </a:cxn>
                <a:cxn ang="0">
                  <a:pos x="7" y="70"/>
                </a:cxn>
                <a:cxn ang="0">
                  <a:pos x="4" y="70"/>
                </a:cxn>
                <a:cxn ang="0">
                  <a:pos x="1" y="67"/>
                </a:cxn>
                <a:cxn ang="0">
                  <a:pos x="0" y="63"/>
                </a:cxn>
                <a:cxn ang="0">
                  <a:pos x="5" y="11"/>
                </a:cxn>
                <a:cxn ang="0">
                  <a:pos x="6" y="10"/>
                </a:cxn>
                <a:cxn ang="0">
                  <a:pos x="7" y="9"/>
                </a:cxn>
                <a:cxn ang="0">
                  <a:pos x="7" y="8"/>
                </a:cxn>
                <a:cxn ang="0">
                  <a:pos x="9" y="6"/>
                </a:cxn>
                <a:cxn ang="0">
                  <a:pos x="10" y="6"/>
                </a:cxn>
                <a:cxn ang="0">
                  <a:pos x="10" y="6"/>
                </a:cxn>
                <a:cxn ang="0">
                  <a:pos x="11" y="6"/>
                </a:cxn>
                <a:cxn ang="0">
                  <a:pos x="16" y="4"/>
                </a:cxn>
                <a:cxn ang="0">
                  <a:pos x="23" y="2"/>
                </a:cxn>
                <a:cxn ang="0">
                  <a:pos x="31" y="1"/>
                </a:cxn>
                <a:cxn ang="0">
                  <a:pos x="37" y="1"/>
                </a:cxn>
              </a:cxnLst>
              <a:rect l="0" t="0" r="r" b="b"/>
              <a:pathLst>
                <a:path w="80" h="144">
                  <a:moveTo>
                    <a:pt x="40" y="0"/>
                  </a:moveTo>
                  <a:lnTo>
                    <a:pt x="41" y="0"/>
                  </a:lnTo>
                  <a:lnTo>
                    <a:pt x="42" y="1"/>
                  </a:lnTo>
                  <a:lnTo>
                    <a:pt x="43" y="0"/>
                  </a:lnTo>
                  <a:lnTo>
                    <a:pt x="46" y="1"/>
                  </a:lnTo>
                  <a:lnTo>
                    <a:pt x="49" y="1"/>
                  </a:lnTo>
                  <a:lnTo>
                    <a:pt x="51" y="1"/>
                  </a:lnTo>
                  <a:lnTo>
                    <a:pt x="54" y="2"/>
                  </a:lnTo>
                  <a:lnTo>
                    <a:pt x="57" y="2"/>
                  </a:lnTo>
                  <a:lnTo>
                    <a:pt x="60" y="3"/>
                  </a:lnTo>
                  <a:lnTo>
                    <a:pt x="62" y="4"/>
                  </a:lnTo>
                  <a:lnTo>
                    <a:pt x="64" y="4"/>
                  </a:lnTo>
                  <a:lnTo>
                    <a:pt x="66" y="5"/>
                  </a:lnTo>
                  <a:lnTo>
                    <a:pt x="68" y="5"/>
                  </a:lnTo>
                  <a:lnTo>
                    <a:pt x="69" y="6"/>
                  </a:lnTo>
                  <a:lnTo>
                    <a:pt x="70" y="6"/>
                  </a:lnTo>
                  <a:lnTo>
                    <a:pt x="70" y="6"/>
                  </a:lnTo>
                  <a:lnTo>
                    <a:pt x="70" y="6"/>
                  </a:lnTo>
                  <a:lnTo>
                    <a:pt x="71" y="7"/>
                  </a:lnTo>
                  <a:lnTo>
                    <a:pt x="71" y="7"/>
                  </a:lnTo>
                  <a:lnTo>
                    <a:pt x="72" y="7"/>
                  </a:lnTo>
                  <a:lnTo>
                    <a:pt x="72" y="8"/>
                  </a:lnTo>
                  <a:lnTo>
                    <a:pt x="72" y="8"/>
                  </a:lnTo>
                  <a:lnTo>
                    <a:pt x="73" y="8"/>
                  </a:lnTo>
                  <a:lnTo>
                    <a:pt x="73" y="9"/>
                  </a:lnTo>
                  <a:lnTo>
                    <a:pt x="73" y="9"/>
                  </a:lnTo>
                  <a:lnTo>
                    <a:pt x="74" y="9"/>
                  </a:lnTo>
                  <a:lnTo>
                    <a:pt x="74" y="10"/>
                  </a:lnTo>
                  <a:lnTo>
                    <a:pt x="74" y="10"/>
                  </a:lnTo>
                  <a:lnTo>
                    <a:pt x="74" y="11"/>
                  </a:lnTo>
                  <a:lnTo>
                    <a:pt x="74" y="11"/>
                  </a:lnTo>
                  <a:lnTo>
                    <a:pt x="74" y="12"/>
                  </a:lnTo>
                  <a:lnTo>
                    <a:pt x="75" y="12"/>
                  </a:lnTo>
                  <a:lnTo>
                    <a:pt x="80" y="63"/>
                  </a:lnTo>
                  <a:lnTo>
                    <a:pt x="80" y="64"/>
                  </a:lnTo>
                  <a:lnTo>
                    <a:pt x="80" y="66"/>
                  </a:lnTo>
                  <a:lnTo>
                    <a:pt x="79" y="67"/>
                  </a:lnTo>
                  <a:lnTo>
                    <a:pt x="78" y="68"/>
                  </a:lnTo>
                  <a:lnTo>
                    <a:pt x="77" y="69"/>
                  </a:lnTo>
                  <a:lnTo>
                    <a:pt x="76" y="70"/>
                  </a:lnTo>
                  <a:lnTo>
                    <a:pt x="74" y="70"/>
                  </a:lnTo>
                  <a:lnTo>
                    <a:pt x="74" y="70"/>
                  </a:lnTo>
                  <a:lnTo>
                    <a:pt x="73" y="70"/>
                  </a:lnTo>
                  <a:lnTo>
                    <a:pt x="71" y="70"/>
                  </a:lnTo>
                  <a:lnTo>
                    <a:pt x="70" y="70"/>
                  </a:lnTo>
                  <a:lnTo>
                    <a:pt x="69" y="69"/>
                  </a:lnTo>
                  <a:lnTo>
                    <a:pt x="68" y="67"/>
                  </a:lnTo>
                  <a:lnTo>
                    <a:pt x="67" y="66"/>
                  </a:lnTo>
                  <a:lnTo>
                    <a:pt x="66" y="64"/>
                  </a:lnTo>
                  <a:lnTo>
                    <a:pt x="61" y="18"/>
                  </a:lnTo>
                  <a:lnTo>
                    <a:pt x="60" y="18"/>
                  </a:lnTo>
                  <a:lnTo>
                    <a:pt x="59" y="18"/>
                  </a:lnTo>
                  <a:lnTo>
                    <a:pt x="59" y="65"/>
                  </a:lnTo>
                  <a:lnTo>
                    <a:pt x="65" y="135"/>
                  </a:lnTo>
                  <a:lnTo>
                    <a:pt x="65" y="137"/>
                  </a:lnTo>
                  <a:lnTo>
                    <a:pt x="64" y="139"/>
                  </a:lnTo>
                  <a:lnTo>
                    <a:pt x="63" y="140"/>
                  </a:lnTo>
                  <a:lnTo>
                    <a:pt x="62" y="142"/>
                  </a:lnTo>
                  <a:lnTo>
                    <a:pt x="61" y="143"/>
                  </a:lnTo>
                  <a:lnTo>
                    <a:pt x="59" y="143"/>
                  </a:lnTo>
                  <a:lnTo>
                    <a:pt x="57" y="144"/>
                  </a:lnTo>
                  <a:lnTo>
                    <a:pt x="57" y="144"/>
                  </a:lnTo>
                  <a:lnTo>
                    <a:pt x="57" y="144"/>
                  </a:lnTo>
                  <a:lnTo>
                    <a:pt x="55" y="144"/>
                  </a:lnTo>
                  <a:lnTo>
                    <a:pt x="53" y="143"/>
                  </a:lnTo>
                  <a:lnTo>
                    <a:pt x="52" y="142"/>
                  </a:lnTo>
                  <a:lnTo>
                    <a:pt x="50" y="141"/>
                  </a:lnTo>
                  <a:lnTo>
                    <a:pt x="49" y="140"/>
                  </a:lnTo>
                  <a:lnTo>
                    <a:pt x="49" y="138"/>
                  </a:lnTo>
                  <a:lnTo>
                    <a:pt x="48" y="136"/>
                  </a:lnTo>
                  <a:lnTo>
                    <a:pt x="43" y="73"/>
                  </a:lnTo>
                  <a:lnTo>
                    <a:pt x="42" y="74"/>
                  </a:lnTo>
                  <a:lnTo>
                    <a:pt x="40" y="74"/>
                  </a:lnTo>
                  <a:lnTo>
                    <a:pt x="38" y="74"/>
                  </a:lnTo>
                  <a:lnTo>
                    <a:pt x="37" y="73"/>
                  </a:lnTo>
                  <a:lnTo>
                    <a:pt x="32" y="136"/>
                  </a:lnTo>
                  <a:lnTo>
                    <a:pt x="31" y="138"/>
                  </a:lnTo>
                  <a:lnTo>
                    <a:pt x="31" y="140"/>
                  </a:lnTo>
                  <a:lnTo>
                    <a:pt x="29" y="141"/>
                  </a:lnTo>
                  <a:lnTo>
                    <a:pt x="28" y="142"/>
                  </a:lnTo>
                  <a:lnTo>
                    <a:pt x="27" y="143"/>
                  </a:lnTo>
                  <a:lnTo>
                    <a:pt x="25" y="144"/>
                  </a:lnTo>
                  <a:lnTo>
                    <a:pt x="23" y="144"/>
                  </a:lnTo>
                  <a:lnTo>
                    <a:pt x="23" y="144"/>
                  </a:lnTo>
                  <a:lnTo>
                    <a:pt x="23" y="144"/>
                  </a:lnTo>
                  <a:lnTo>
                    <a:pt x="21" y="143"/>
                  </a:lnTo>
                  <a:lnTo>
                    <a:pt x="19" y="143"/>
                  </a:lnTo>
                  <a:lnTo>
                    <a:pt x="18" y="142"/>
                  </a:lnTo>
                  <a:lnTo>
                    <a:pt x="16" y="140"/>
                  </a:lnTo>
                  <a:lnTo>
                    <a:pt x="15" y="139"/>
                  </a:lnTo>
                  <a:lnTo>
                    <a:pt x="15" y="137"/>
                  </a:lnTo>
                  <a:lnTo>
                    <a:pt x="15" y="135"/>
                  </a:lnTo>
                  <a:lnTo>
                    <a:pt x="20" y="65"/>
                  </a:lnTo>
                  <a:lnTo>
                    <a:pt x="20" y="18"/>
                  </a:lnTo>
                  <a:lnTo>
                    <a:pt x="19" y="18"/>
                  </a:lnTo>
                  <a:lnTo>
                    <a:pt x="13" y="64"/>
                  </a:lnTo>
                  <a:lnTo>
                    <a:pt x="13" y="66"/>
                  </a:lnTo>
                  <a:lnTo>
                    <a:pt x="12" y="67"/>
                  </a:lnTo>
                  <a:lnTo>
                    <a:pt x="11" y="69"/>
                  </a:lnTo>
                  <a:lnTo>
                    <a:pt x="10" y="70"/>
                  </a:lnTo>
                  <a:lnTo>
                    <a:pt x="8" y="70"/>
                  </a:lnTo>
                  <a:lnTo>
                    <a:pt x="7" y="70"/>
                  </a:lnTo>
                  <a:lnTo>
                    <a:pt x="6" y="70"/>
                  </a:lnTo>
                  <a:lnTo>
                    <a:pt x="6" y="70"/>
                  </a:lnTo>
                  <a:lnTo>
                    <a:pt x="4" y="70"/>
                  </a:lnTo>
                  <a:lnTo>
                    <a:pt x="3" y="69"/>
                  </a:lnTo>
                  <a:lnTo>
                    <a:pt x="2" y="68"/>
                  </a:lnTo>
                  <a:lnTo>
                    <a:pt x="1" y="67"/>
                  </a:lnTo>
                  <a:lnTo>
                    <a:pt x="0" y="66"/>
                  </a:lnTo>
                  <a:lnTo>
                    <a:pt x="0" y="64"/>
                  </a:lnTo>
                  <a:lnTo>
                    <a:pt x="0" y="63"/>
                  </a:lnTo>
                  <a:lnTo>
                    <a:pt x="5" y="12"/>
                  </a:lnTo>
                  <a:lnTo>
                    <a:pt x="5" y="12"/>
                  </a:lnTo>
                  <a:lnTo>
                    <a:pt x="5" y="11"/>
                  </a:lnTo>
                  <a:lnTo>
                    <a:pt x="6" y="11"/>
                  </a:lnTo>
                  <a:lnTo>
                    <a:pt x="6" y="10"/>
                  </a:lnTo>
                  <a:lnTo>
                    <a:pt x="6" y="10"/>
                  </a:lnTo>
                  <a:lnTo>
                    <a:pt x="6" y="9"/>
                  </a:lnTo>
                  <a:lnTo>
                    <a:pt x="6" y="9"/>
                  </a:lnTo>
                  <a:lnTo>
                    <a:pt x="7" y="9"/>
                  </a:lnTo>
                  <a:lnTo>
                    <a:pt x="7" y="8"/>
                  </a:lnTo>
                  <a:lnTo>
                    <a:pt x="7" y="8"/>
                  </a:lnTo>
                  <a:lnTo>
                    <a:pt x="7" y="8"/>
                  </a:lnTo>
                  <a:lnTo>
                    <a:pt x="8" y="8"/>
                  </a:lnTo>
                  <a:lnTo>
                    <a:pt x="8" y="7"/>
                  </a:lnTo>
                  <a:lnTo>
                    <a:pt x="9" y="6"/>
                  </a:lnTo>
                  <a:lnTo>
                    <a:pt x="10" y="6"/>
                  </a:lnTo>
                  <a:lnTo>
                    <a:pt x="10" y="6"/>
                  </a:lnTo>
                  <a:lnTo>
                    <a:pt x="10" y="6"/>
                  </a:lnTo>
                  <a:lnTo>
                    <a:pt x="10" y="6"/>
                  </a:lnTo>
                  <a:lnTo>
                    <a:pt x="10" y="6"/>
                  </a:lnTo>
                  <a:lnTo>
                    <a:pt x="10" y="6"/>
                  </a:lnTo>
                  <a:lnTo>
                    <a:pt x="10" y="6"/>
                  </a:lnTo>
                  <a:lnTo>
                    <a:pt x="10" y="6"/>
                  </a:lnTo>
                  <a:lnTo>
                    <a:pt x="11" y="6"/>
                  </a:lnTo>
                  <a:lnTo>
                    <a:pt x="12" y="5"/>
                  </a:lnTo>
                  <a:lnTo>
                    <a:pt x="14" y="5"/>
                  </a:lnTo>
                  <a:lnTo>
                    <a:pt x="16" y="4"/>
                  </a:lnTo>
                  <a:lnTo>
                    <a:pt x="18" y="4"/>
                  </a:lnTo>
                  <a:lnTo>
                    <a:pt x="20" y="3"/>
                  </a:lnTo>
                  <a:lnTo>
                    <a:pt x="23" y="2"/>
                  </a:lnTo>
                  <a:lnTo>
                    <a:pt x="26" y="2"/>
                  </a:lnTo>
                  <a:lnTo>
                    <a:pt x="28" y="1"/>
                  </a:lnTo>
                  <a:lnTo>
                    <a:pt x="31" y="1"/>
                  </a:lnTo>
                  <a:lnTo>
                    <a:pt x="34" y="1"/>
                  </a:lnTo>
                  <a:lnTo>
                    <a:pt x="37" y="0"/>
                  </a:lnTo>
                  <a:lnTo>
                    <a:pt x="37" y="1"/>
                  </a:lnTo>
                  <a:lnTo>
                    <a:pt x="39" y="0"/>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910"/>
            <p:cNvSpPr>
              <a:spLocks/>
            </p:cNvSpPr>
            <p:nvPr/>
          </p:nvSpPr>
          <p:spPr bwMode="auto">
            <a:xfrm>
              <a:off x="8535988" y="3576638"/>
              <a:ext cx="57150" cy="71438"/>
            </a:xfrm>
            <a:custGeom>
              <a:avLst/>
              <a:gdLst/>
              <a:ahLst/>
              <a:cxnLst>
                <a:cxn ang="0">
                  <a:pos x="21" y="0"/>
                </a:cxn>
                <a:cxn ang="0">
                  <a:pos x="26" y="1"/>
                </a:cxn>
                <a:cxn ang="0">
                  <a:pos x="30" y="3"/>
                </a:cxn>
                <a:cxn ang="0">
                  <a:pos x="33" y="6"/>
                </a:cxn>
                <a:cxn ang="0">
                  <a:pos x="35" y="9"/>
                </a:cxn>
                <a:cxn ang="0">
                  <a:pos x="36" y="14"/>
                </a:cxn>
                <a:cxn ang="0">
                  <a:pos x="36" y="18"/>
                </a:cxn>
                <a:cxn ang="0">
                  <a:pos x="35" y="23"/>
                </a:cxn>
                <a:cxn ang="0">
                  <a:pos x="33" y="28"/>
                </a:cxn>
                <a:cxn ang="0">
                  <a:pos x="30" y="31"/>
                </a:cxn>
                <a:cxn ang="0">
                  <a:pos x="28" y="34"/>
                </a:cxn>
                <a:cxn ang="0">
                  <a:pos x="26" y="38"/>
                </a:cxn>
                <a:cxn ang="0">
                  <a:pos x="25" y="41"/>
                </a:cxn>
                <a:cxn ang="0">
                  <a:pos x="25" y="45"/>
                </a:cxn>
                <a:cxn ang="0">
                  <a:pos x="14" y="41"/>
                </a:cxn>
                <a:cxn ang="0">
                  <a:pos x="14" y="38"/>
                </a:cxn>
                <a:cxn ang="0">
                  <a:pos x="15" y="34"/>
                </a:cxn>
                <a:cxn ang="0">
                  <a:pos x="18" y="31"/>
                </a:cxn>
                <a:cxn ang="0">
                  <a:pos x="20" y="28"/>
                </a:cxn>
                <a:cxn ang="0">
                  <a:pos x="23" y="24"/>
                </a:cxn>
                <a:cxn ang="0">
                  <a:pos x="24" y="21"/>
                </a:cxn>
                <a:cxn ang="0">
                  <a:pos x="24" y="17"/>
                </a:cxn>
                <a:cxn ang="0">
                  <a:pos x="24" y="15"/>
                </a:cxn>
                <a:cxn ang="0">
                  <a:pos x="23" y="13"/>
                </a:cxn>
                <a:cxn ang="0">
                  <a:pos x="21" y="11"/>
                </a:cxn>
                <a:cxn ang="0">
                  <a:pos x="19" y="10"/>
                </a:cxn>
                <a:cxn ang="0">
                  <a:pos x="17" y="10"/>
                </a:cxn>
                <a:cxn ang="0">
                  <a:pos x="14" y="11"/>
                </a:cxn>
                <a:cxn ang="0">
                  <a:pos x="12" y="13"/>
                </a:cxn>
                <a:cxn ang="0">
                  <a:pos x="11" y="16"/>
                </a:cxn>
                <a:cxn ang="0">
                  <a:pos x="11" y="19"/>
                </a:cxn>
                <a:cxn ang="0">
                  <a:pos x="11" y="20"/>
                </a:cxn>
                <a:cxn ang="0">
                  <a:pos x="11" y="21"/>
                </a:cxn>
                <a:cxn ang="0">
                  <a:pos x="0" y="21"/>
                </a:cxn>
                <a:cxn ang="0">
                  <a:pos x="0" y="20"/>
                </a:cxn>
                <a:cxn ang="0">
                  <a:pos x="0" y="19"/>
                </a:cxn>
                <a:cxn ang="0">
                  <a:pos x="0" y="16"/>
                </a:cxn>
                <a:cxn ang="0">
                  <a:pos x="1" y="11"/>
                </a:cxn>
                <a:cxn ang="0">
                  <a:pos x="3" y="7"/>
                </a:cxn>
                <a:cxn ang="0">
                  <a:pos x="6" y="4"/>
                </a:cxn>
                <a:cxn ang="0">
                  <a:pos x="10" y="2"/>
                </a:cxn>
                <a:cxn ang="0">
                  <a:pos x="16" y="0"/>
                </a:cxn>
              </a:cxnLst>
              <a:rect l="0" t="0" r="r" b="b"/>
              <a:pathLst>
                <a:path w="36" h="45">
                  <a:moveTo>
                    <a:pt x="19" y="0"/>
                  </a:moveTo>
                  <a:lnTo>
                    <a:pt x="21" y="0"/>
                  </a:lnTo>
                  <a:lnTo>
                    <a:pt x="24" y="1"/>
                  </a:lnTo>
                  <a:lnTo>
                    <a:pt x="26" y="1"/>
                  </a:lnTo>
                  <a:lnTo>
                    <a:pt x="28" y="2"/>
                  </a:lnTo>
                  <a:lnTo>
                    <a:pt x="30" y="3"/>
                  </a:lnTo>
                  <a:lnTo>
                    <a:pt x="31" y="4"/>
                  </a:lnTo>
                  <a:lnTo>
                    <a:pt x="33" y="6"/>
                  </a:lnTo>
                  <a:lnTo>
                    <a:pt x="34" y="8"/>
                  </a:lnTo>
                  <a:lnTo>
                    <a:pt x="35" y="9"/>
                  </a:lnTo>
                  <a:lnTo>
                    <a:pt x="35" y="12"/>
                  </a:lnTo>
                  <a:lnTo>
                    <a:pt x="36" y="14"/>
                  </a:lnTo>
                  <a:lnTo>
                    <a:pt x="36" y="16"/>
                  </a:lnTo>
                  <a:lnTo>
                    <a:pt x="36" y="18"/>
                  </a:lnTo>
                  <a:lnTo>
                    <a:pt x="35" y="21"/>
                  </a:lnTo>
                  <a:lnTo>
                    <a:pt x="35" y="23"/>
                  </a:lnTo>
                  <a:lnTo>
                    <a:pt x="34" y="25"/>
                  </a:lnTo>
                  <a:lnTo>
                    <a:pt x="33" y="28"/>
                  </a:lnTo>
                  <a:lnTo>
                    <a:pt x="32" y="29"/>
                  </a:lnTo>
                  <a:lnTo>
                    <a:pt x="30" y="31"/>
                  </a:lnTo>
                  <a:lnTo>
                    <a:pt x="29" y="33"/>
                  </a:lnTo>
                  <a:lnTo>
                    <a:pt x="28" y="34"/>
                  </a:lnTo>
                  <a:lnTo>
                    <a:pt x="27" y="36"/>
                  </a:lnTo>
                  <a:lnTo>
                    <a:pt x="26" y="38"/>
                  </a:lnTo>
                  <a:lnTo>
                    <a:pt x="25" y="39"/>
                  </a:lnTo>
                  <a:lnTo>
                    <a:pt x="25" y="41"/>
                  </a:lnTo>
                  <a:lnTo>
                    <a:pt x="25" y="42"/>
                  </a:lnTo>
                  <a:lnTo>
                    <a:pt x="25" y="45"/>
                  </a:lnTo>
                  <a:lnTo>
                    <a:pt x="14" y="45"/>
                  </a:lnTo>
                  <a:lnTo>
                    <a:pt x="14" y="41"/>
                  </a:lnTo>
                  <a:lnTo>
                    <a:pt x="14" y="39"/>
                  </a:lnTo>
                  <a:lnTo>
                    <a:pt x="14" y="38"/>
                  </a:lnTo>
                  <a:lnTo>
                    <a:pt x="14" y="36"/>
                  </a:lnTo>
                  <a:lnTo>
                    <a:pt x="15" y="34"/>
                  </a:lnTo>
                  <a:lnTo>
                    <a:pt x="16" y="33"/>
                  </a:lnTo>
                  <a:lnTo>
                    <a:pt x="18" y="31"/>
                  </a:lnTo>
                  <a:lnTo>
                    <a:pt x="19" y="29"/>
                  </a:lnTo>
                  <a:lnTo>
                    <a:pt x="20" y="28"/>
                  </a:lnTo>
                  <a:lnTo>
                    <a:pt x="22" y="26"/>
                  </a:lnTo>
                  <a:lnTo>
                    <a:pt x="23" y="24"/>
                  </a:lnTo>
                  <a:lnTo>
                    <a:pt x="23" y="22"/>
                  </a:lnTo>
                  <a:lnTo>
                    <a:pt x="24" y="21"/>
                  </a:lnTo>
                  <a:lnTo>
                    <a:pt x="24" y="19"/>
                  </a:lnTo>
                  <a:lnTo>
                    <a:pt x="24" y="17"/>
                  </a:lnTo>
                  <a:lnTo>
                    <a:pt x="24" y="16"/>
                  </a:lnTo>
                  <a:lnTo>
                    <a:pt x="24" y="15"/>
                  </a:lnTo>
                  <a:lnTo>
                    <a:pt x="24" y="14"/>
                  </a:lnTo>
                  <a:lnTo>
                    <a:pt x="23" y="13"/>
                  </a:lnTo>
                  <a:lnTo>
                    <a:pt x="22" y="12"/>
                  </a:lnTo>
                  <a:lnTo>
                    <a:pt x="21" y="11"/>
                  </a:lnTo>
                  <a:lnTo>
                    <a:pt x="20" y="10"/>
                  </a:lnTo>
                  <a:lnTo>
                    <a:pt x="19" y="10"/>
                  </a:lnTo>
                  <a:lnTo>
                    <a:pt x="18" y="10"/>
                  </a:lnTo>
                  <a:lnTo>
                    <a:pt x="17" y="10"/>
                  </a:lnTo>
                  <a:lnTo>
                    <a:pt x="16" y="10"/>
                  </a:lnTo>
                  <a:lnTo>
                    <a:pt x="14" y="11"/>
                  </a:lnTo>
                  <a:lnTo>
                    <a:pt x="13" y="12"/>
                  </a:lnTo>
                  <a:lnTo>
                    <a:pt x="12" y="13"/>
                  </a:lnTo>
                  <a:lnTo>
                    <a:pt x="12" y="15"/>
                  </a:lnTo>
                  <a:lnTo>
                    <a:pt x="11" y="16"/>
                  </a:lnTo>
                  <a:lnTo>
                    <a:pt x="11" y="18"/>
                  </a:lnTo>
                  <a:lnTo>
                    <a:pt x="11" y="19"/>
                  </a:lnTo>
                  <a:lnTo>
                    <a:pt x="11" y="20"/>
                  </a:lnTo>
                  <a:lnTo>
                    <a:pt x="11" y="20"/>
                  </a:lnTo>
                  <a:lnTo>
                    <a:pt x="11" y="21"/>
                  </a:lnTo>
                  <a:lnTo>
                    <a:pt x="11" y="21"/>
                  </a:lnTo>
                  <a:lnTo>
                    <a:pt x="11" y="21"/>
                  </a:lnTo>
                  <a:lnTo>
                    <a:pt x="0" y="21"/>
                  </a:lnTo>
                  <a:lnTo>
                    <a:pt x="0" y="21"/>
                  </a:lnTo>
                  <a:lnTo>
                    <a:pt x="0" y="20"/>
                  </a:lnTo>
                  <a:lnTo>
                    <a:pt x="0" y="20"/>
                  </a:lnTo>
                  <a:lnTo>
                    <a:pt x="0" y="19"/>
                  </a:lnTo>
                  <a:lnTo>
                    <a:pt x="0" y="18"/>
                  </a:lnTo>
                  <a:lnTo>
                    <a:pt x="0" y="16"/>
                  </a:lnTo>
                  <a:lnTo>
                    <a:pt x="0" y="13"/>
                  </a:lnTo>
                  <a:lnTo>
                    <a:pt x="1" y="11"/>
                  </a:lnTo>
                  <a:lnTo>
                    <a:pt x="2" y="9"/>
                  </a:lnTo>
                  <a:lnTo>
                    <a:pt x="3" y="7"/>
                  </a:lnTo>
                  <a:lnTo>
                    <a:pt x="5" y="5"/>
                  </a:lnTo>
                  <a:lnTo>
                    <a:pt x="6" y="4"/>
                  </a:lnTo>
                  <a:lnTo>
                    <a:pt x="8" y="3"/>
                  </a:lnTo>
                  <a:lnTo>
                    <a:pt x="10" y="2"/>
                  </a:lnTo>
                  <a:lnTo>
                    <a:pt x="13" y="1"/>
                  </a:lnTo>
                  <a:lnTo>
                    <a:pt x="16"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Rectangle 911"/>
            <p:cNvSpPr>
              <a:spLocks noChangeArrowheads="1"/>
            </p:cNvSpPr>
            <p:nvPr/>
          </p:nvSpPr>
          <p:spPr bwMode="auto">
            <a:xfrm>
              <a:off x="8556625" y="3656013"/>
              <a:ext cx="19050" cy="206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Rectangle 912"/>
            <p:cNvSpPr>
              <a:spLocks noChangeArrowheads="1"/>
            </p:cNvSpPr>
            <p:nvPr/>
          </p:nvSpPr>
          <p:spPr bwMode="auto">
            <a:xfrm>
              <a:off x="8475663" y="3695700"/>
              <a:ext cx="12700" cy="127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8" name="Freeform 913"/>
            <p:cNvSpPr>
              <a:spLocks/>
            </p:cNvSpPr>
            <p:nvPr/>
          </p:nvSpPr>
          <p:spPr bwMode="auto">
            <a:xfrm>
              <a:off x="8462963" y="3644900"/>
              <a:ext cx="36513" cy="44450"/>
            </a:xfrm>
            <a:custGeom>
              <a:avLst/>
              <a:gdLst/>
              <a:ahLst/>
              <a:cxnLst>
                <a:cxn ang="0">
                  <a:pos x="14" y="0"/>
                </a:cxn>
                <a:cxn ang="0">
                  <a:pos x="17" y="1"/>
                </a:cxn>
                <a:cxn ang="0">
                  <a:pos x="20" y="3"/>
                </a:cxn>
                <a:cxn ang="0">
                  <a:pos x="22" y="6"/>
                </a:cxn>
                <a:cxn ang="0">
                  <a:pos x="23" y="10"/>
                </a:cxn>
                <a:cxn ang="0">
                  <a:pos x="22" y="13"/>
                </a:cxn>
                <a:cxn ang="0">
                  <a:pos x="21" y="16"/>
                </a:cxn>
                <a:cxn ang="0">
                  <a:pos x="20" y="19"/>
                </a:cxn>
                <a:cxn ang="0">
                  <a:pos x="17" y="22"/>
                </a:cxn>
                <a:cxn ang="0">
                  <a:pos x="16" y="24"/>
                </a:cxn>
                <a:cxn ang="0">
                  <a:pos x="16" y="27"/>
                </a:cxn>
                <a:cxn ang="0">
                  <a:pos x="8" y="28"/>
                </a:cxn>
                <a:cxn ang="0">
                  <a:pos x="9" y="24"/>
                </a:cxn>
                <a:cxn ang="0">
                  <a:pos x="10" y="22"/>
                </a:cxn>
                <a:cxn ang="0">
                  <a:pos x="12" y="18"/>
                </a:cxn>
                <a:cxn ang="0">
                  <a:pos x="13" y="16"/>
                </a:cxn>
                <a:cxn ang="0">
                  <a:pos x="15" y="14"/>
                </a:cxn>
                <a:cxn ang="0">
                  <a:pos x="15" y="11"/>
                </a:cxn>
                <a:cxn ang="0">
                  <a:pos x="15" y="10"/>
                </a:cxn>
                <a:cxn ang="0">
                  <a:pos x="15" y="9"/>
                </a:cxn>
                <a:cxn ang="0">
                  <a:pos x="14" y="7"/>
                </a:cxn>
                <a:cxn ang="0">
                  <a:pos x="12" y="6"/>
                </a:cxn>
                <a:cxn ang="0">
                  <a:pos x="10" y="6"/>
                </a:cxn>
                <a:cxn ang="0">
                  <a:pos x="8" y="7"/>
                </a:cxn>
                <a:cxn ang="0">
                  <a:pos x="7" y="9"/>
                </a:cxn>
                <a:cxn ang="0">
                  <a:pos x="7" y="11"/>
                </a:cxn>
                <a:cxn ang="0">
                  <a:pos x="7" y="13"/>
                </a:cxn>
                <a:cxn ang="0">
                  <a:pos x="7" y="13"/>
                </a:cxn>
                <a:cxn ang="0">
                  <a:pos x="7" y="13"/>
                </a:cxn>
                <a:cxn ang="0">
                  <a:pos x="0" y="13"/>
                </a:cxn>
                <a:cxn ang="0">
                  <a:pos x="0" y="12"/>
                </a:cxn>
                <a:cxn ang="0">
                  <a:pos x="0" y="12"/>
                </a:cxn>
                <a:cxn ang="0">
                  <a:pos x="0" y="7"/>
                </a:cxn>
                <a:cxn ang="0">
                  <a:pos x="2" y="4"/>
                </a:cxn>
                <a:cxn ang="0">
                  <a:pos x="4" y="2"/>
                </a:cxn>
                <a:cxn ang="0">
                  <a:pos x="6" y="1"/>
                </a:cxn>
                <a:cxn ang="0">
                  <a:pos x="10" y="0"/>
                </a:cxn>
              </a:cxnLst>
              <a:rect l="0" t="0" r="r" b="b"/>
              <a:pathLst>
                <a:path w="23" h="28">
                  <a:moveTo>
                    <a:pt x="12" y="0"/>
                  </a:moveTo>
                  <a:lnTo>
                    <a:pt x="14" y="0"/>
                  </a:lnTo>
                  <a:lnTo>
                    <a:pt x="16" y="1"/>
                  </a:lnTo>
                  <a:lnTo>
                    <a:pt x="17" y="1"/>
                  </a:lnTo>
                  <a:lnTo>
                    <a:pt x="19" y="2"/>
                  </a:lnTo>
                  <a:lnTo>
                    <a:pt x="20" y="3"/>
                  </a:lnTo>
                  <a:lnTo>
                    <a:pt x="21" y="4"/>
                  </a:lnTo>
                  <a:lnTo>
                    <a:pt x="22" y="6"/>
                  </a:lnTo>
                  <a:lnTo>
                    <a:pt x="22" y="8"/>
                  </a:lnTo>
                  <a:lnTo>
                    <a:pt x="23" y="10"/>
                  </a:lnTo>
                  <a:lnTo>
                    <a:pt x="23" y="12"/>
                  </a:lnTo>
                  <a:lnTo>
                    <a:pt x="22" y="13"/>
                  </a:lnTo>
                  <a:lnTo>
                    <a:pt x="22" y="14"/>
                  </a:lnTo>
                  <a:lnTo>
                    <a:pt x="21" y="16"/>
                  </a:lnTo>
                  <a:lnTo>
                    <a:pt x="21" y="17"/>
                  </a:lnTo>
                  <a:lnTo>
                    <a:pt x="20" y="19"/>
                  </a:lnTo>
                  <a:lnTo>
                    <a:pt x="19" y="20"/>
                  </a:lnTo>
                  <a:lnTo>
                    <a:pt x="17" y="22"/>
                  </a:lnTo>
                  <a:lnTo>
                    <a:pt x="17" y="23"/>
                  </a:lnTo>
                  <a:lnTo>
                    <a:pt x="16" y="24"/>
                  </a:lnTo>
                  <a:lnTo>
                    <a:pt x="16" y="25"/>
                  </a:lnTo>
                  <a:lnTo>
                    <a:pt x="16" y="27"/>
                  </a:lnTo>
                  <a:lnTo>
                    <a:pt x="16" y="28"/>
                  </a:lnTo>
                  <a:lnTo>
                    <a:pt x="8" y="28"/>
                  </a:lnTo>
                  <a:lnTo>
                    <a:pt x="8" y="26"/>
                  </a:lnTo>
                  <a:lnTo>
                    <a:pt x="9" y="24"/>
                  </a:lnTo>
                  <a:lnTo>
                    <a:pt x="9" y="23"/>
                  </a:lnTo>
                  <a:lnTo>
                    <a:pt x="10" y="22"/>
                  </a:lnTo>
                  <a:lnTo>
                    <a:pt x="10" y="21"/>
                  </a:lnTo>
                  <a:lnTo>
                    <a:pt x="12" y="18"/>
                  </a:lnTo>
                  <a:lnTo>
                    <a:pt x="13" y="17"/>
                  </a:lnTo>
                  <a:lnTo>
                    <a:pt x="13" y="16"/>
                  </a:lnTo>
                  <a:lnTo>
                    <a:pt x="14" y="15"/>
                  </a:lnTo>
                  <a:lnTo>
                    <a:pt x="15" y="14"/>
                  </a:lnTo>
                  <a:lnTo>
                    <a:pt x="15" y="12"/>
                  </a:lnTo>
                  <a:lnTo>
                    <a:pt x="15" y="11"/>
                  </a:lnTo>
                  <a:lnTo>
                    <a:pt x="15" y="10"/>
                  </a:lnTo>
                  <a:lnTo>
                    <a:pt x="15" y="10"/>
                  </a:lnTo>
                  <a:lnTo>
                    <a:pt x="15" y="9"/>
                  </a:lnTo>
                  <a:lnTo>
                    <a:pt x="15" y="9"/>
                  </a:lnTo>
                  <a:lnTo>
                    <a:pt x="14" y="8"/>
                  </a:lnTo>
                  <a:lnTo>
                    <a:pt x="14" y="7"/>
                  </a:lnTo>
                  <a:lnTo>
                    <a:pt x="13" y="7"/>
                  </a:lnTo>
                  <a:lnTo>
                    <a:pt x="12" y="6"/>
                  </a:lnTo>
                  <a:lnTo>
                    <a:pt x="11" y="6"/>
                  </a:lnTo>
                  <a:lnTo>
                    <a:pt x="10" y="6"/>
                  </a:lnTo>
                  <a:lnTo>
                    <a:pt x="9" y="7"/>
                  </a:lnTo>
                  <a:lnTo>
                    <a:pt x="8" y="7"/>
                  </a:lnTo>
                  <a:lnTo>
                    <a:pt x="8" y="8"/>
                  </a:lnTo>
                  <a:lnTo>
                    <a:pt x="7" y="9"/>
                  </a:lnTo>
                  <a:lnTo>
                    <a:pt x="7" y="10"/>
                  </a:lnTo>
                  <a:lnTo>
                    <a:pt x="7" y="11"/>
                  </a:lnTo>
                  <a:lnTo>
                    <a:pt x="7" y="12"/>
                  </a:lnTo>
                  <a:lnTo>
                    <a:pt x="7" y="13"/>
                  </a:lnTo>
                  <a:lnTo>
                    <a:pt x="7" y="13"/>
                  </a:lnTo>
                  <a:lnTo>
                    <a:pt x="7" y="13"/>
                  </a:lnTo>
                  <a:lnTo>
                    <a:pt x="7" y="13"/>
                  </a:lnTo>
                  <a:lnTo>
                    <a:pt x="7" y="13"/>
                  </a:lnTo>
                  <a:lnTo>
                    <a:pt x="0" y="13"/>
                  </a:lnTo>
                  <a:lnTo>
                    <a:pt x="0" y="13"/>
                  </a:lnTo>
                  <a:lnTo>
                    <a:pt x="0" y="13"/>
                  </a:lnTo>
                  <a:lnTo>
                    <a:pt x="0" y="12"/>
                  </a:lnTo>
                  <a:lnTo>
                    <a:pt x="0" y="12"/>
                  </a:lnTo>
                  <a:lnTo>
                    <a:pt x="0" y="12"/>
                  </a:lnTo>
                  <a:lnTo>
                    <a:pt x="0" y="9"/>
                  </a:lnTo>
                  <a:lnTo>
                    <a:pt x="0" y="7"/>
                  </a:lnTo>
                  <a:lnTo>
                    <a:pt x="1" y="6"/>
                  </a:lnTo>
                  <a:lnTo>
                    <a:pt x="2" y="4"/>
                  </a:lnTo>
                  <a:lnTo>
                    <a:pt x="3" y="3"/>
                  </a:lnTo>
                  <a:lnTo>
                    <a:pt x="4" y="2"/>
                  </a:lnTo>
                  <a:lnTo>
                    <a:pt x="5" y="2"/>
                  </a:lnTo>
                  <a:lnTo>
                    <a:pt x="6" y="1"/>
                  </a:lnTo>
                  <a:lnTo>
                    <a:pt x="8" y="0"/>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Freeform 914"/>
            <p:cNvSpPr>
              <a:spLocks/>
            </p:cNvSpPr>
            <p:nvPr/>
          </p:nvSpPr>
          <p:spPr bwMode="auto">
            <a:xfrm>
              <a:off x="8629650" y="3644900"/>
              <a:ext cx="36513" cy="44450"/>
            </a:xfrm>
            <a:custGeom>
              <a:avLst/>
              <a:gdLst/>
              <a:ahLst/>
              <a:cxnLst>
                <a:cxn ang="0">
                  <a:pos x="14" y="0"/>
                </a:cxn>
                <a:cxn ang="0">
                  <a:pos x="17" y="1"/>
                </a:cxn>
                <a:cxn ang="0">
                  <a:pos x="20" y="3"/>
                </a:cxn>
                <a:cxn ang="0">
                  <a:pos x="22" y="6"/>
                </a:cxn>
                <a:cxn ang="0">
                  <a:pos x="23" y="10"/>
                </a:cxn>
                <a:cxn ang="0">
                  <a:pos x="23" y="13"/>
                </a:cxn>
                <a:cxn ang="0">
                  <a:pos x="22" y="16"/>
                </a:cxn>
                <a:cxn ang="0">
                  <a:pos x="20" y="19"/>
                </a:cxn>
                <a:cxn ang="0">
                  <a:pos x="18" y="22"/>
                </a:cxn>
                <a:cxn ang="0">
                  <a:pos x="17" y="24"/>
                </a:cxn>
                <a:cxn ang="0">
                  <a:pos x="16" y="27"/>
                </a:cxn>
                <a:cxn ang="0">
                  <a:pos x="9" y="28"/>
                </a:cxn>
                <a:cxn ang="0">
                  <a:pos x="9" y="24"/>
                </a:cxn>
                <a:cxn ang="0">
                  <a:pos x="10" y="22"/>
                </a:cxn>
                <a:cxn ang="0">
                  <a:pos x="12" y="18"/>
                </a:cxn>
                <a:cxn ang="0">
                  <a:pos x="15" y="15"/>
                </a:cxn>
                <a:cxn ang="0">
                  <a:pos x="16" y="12"/>
                </a:cxn>
                <a:cxn ang="0">
                  <a:pos x="16" y="10"/>
                </a:cxn>
                <a:cxn ang="0">
                  <a:pos x="16" y="10"/>
                </a:cxn>
                <a:cxn ang="0">
                  <a:pos x="15" y="9"/>
                </a:cxn>
                <a:cxn ang="0">
                  <a:pos x="15" y="7"/>
                </a:cxn>
                <a:cxn ang="0">
                  <a:pos x="13" y="6"/>
                </a:cxn>
                <a:cxn ang="0">
                  <a:pos x="11" y="6"/>
                </a:cxn>
                <a:cxn ang="0">
                  <a:pos x="9" y="7"/>
                </a:cxn>
                <a:cxn ang="0">
                  <a:pos x="8" y="9"/>
                </a:cxn>
                <a:cxn ang="0">
                  <a:pos x="7" y="11"/>
                </a:cxn>
                <a:cxn ang="0">
                  <a:pos x="7" y="13"/>
                </a:cxn>
                <a:cxn ang="0">
                  <a:pos x="7" y="13"/>
                </a:cxn>
                <a:cxn ang="0">
                  <a:pos x="0" y="13"/>
                </a:cxn>
                <a:cxn ang="0">
                  <a:pos x="0" y="13"/>
                </a:cxn>
                <a:cxn ang="0">
                  <a:pos x="0" y="12"/>
                </a:cxn>
                <a:cxn ang="0">
                  <a:pos x="0" y="12"/>
                </a:cxn>
                <a:cxn ang="0">
                  <a:pos x="1" y="7"/>
                </a:cxn>
                <a:cxn ang="0">
                  <a:pos x="2" y="4"/>
                </a:cxn>
                <a:cxn ang="0">
                  <a:pos x="4" y="2"/>
                </a:cxn>
                <a:cxn ang="0">
                  <a:pos x="7" y="1"/>
                </a:cxn>
                <a:cxn ang="0">
                  <a:pos x="10" y="0"/>
                </a:cxn>
              </a:cxnLst>
              <a:rect l="0" t="0" r="r" b="b"/>
              <a:pathLst>
                <a:path w="23" h="28">
                  <a:moveTo>
                    <a:pt x="12" y="0"/>
                  </a:moveTo>
                  <a:lnTo>
                    <a:pt x="14" y="0"/>
                  </a:lnTo>
                  <a:lnTo>
                    <a:pt x="15" y="0"/>
                  </a:lnTo>
                  <a:lnTo>
                    <a:pt x="17" y="1"/>
                  </a:lnTo>
                  <a:lnTo>
                    <a:pt x="19" y="2"/>
                  </a:lnTo>
                  <a:lnTo>
                    <a:pt x="20" y="3"/>
                  </a:lnTo>
                  <a:lnTo>
                    <a:pt x="21" y="4"/>
                  </a:lnTo>
                  <a:lnTo>
                    <a:pt x="22" y="6"/>
                  </a:lnTo>
                  <a:lnTo>
                    <a:pt x="23" y="8"/>
                  </a:lnTo>
                  <a:lnTo>
                    <a:pt x="23" y="10"/>
                  </a:lnTo>
                  <a:lnTo>
                    <a:pt x="23" y="12"/>
                  </a:lnTo>
                  <a:lnTo>
                    <a:pt x="23" y="13"/>
                  </a:lnTo>
                  <a:lnTo>
                    <a:pt x="23" y="14"/>
                  </a:lnTo>
                  <a:lnTo>
                    <a:pt x="22" y="16"/>
                  </a:lnTo>
                  <a:lnTo>
                    <a:pt x="21" y="17"/>
                  </a:lnTo>
                  <a:lnTo>
                    <a:pt x="20" y="19"/>
                  </a:lnTo>
                  <a:lnTo>
                    <a:pt x="20" y="20"/>
                  </a:lnTo>
                  <a:lnTo>
                    <a:pt x="18" y="22"/>
                  </a:lnTo>
                  <a:lnTo>
                    <a:pt x="17" y="23"/>
                  </a:lnTo>
                  <a:lnTo>
                    <a:pt x="17" y="24"/>
                  </a:lnTo>
                  <a:lnTo>
                    <a:pt x="16" y="25"/>
                  </a:lnTo>
                  <a:lnTo>
                    <a:pt x="16" y="27"/>
                  </a:lnTo>
                  <a:lnTo>
                    <a:pt x="16" y="28"/>
                  </a:lnTo>
                  <a:lnTo>
                    <a:pt x="9" y="28"/>
                  </a:lnTo>
                  <a:lnTo>
                    <a:pt x="9" y="26"/>
                  </a:lnTo>
                  <a:lnTo>
                    <a:pt x="9" y="24"/>
                  </a:lnTo>
                  <a:lnTo>
                    <a:pt x="9" y="23"/>
                  </a:lnTo>
                  <a:lnTo>
                    <a:pt x="10" y="22"/>
                  </a:lnTo>
                  <a:lnTo>
                    <a:pt x="11" y="21"/>
                  </a:lnTo>
                  <a:lnTo>
                    <a:pt x="12" y="18"/>
                  </a:lnTo>
                  <a:lnTo>
                    <a:pt x="14" y="16"/>
                  </a:lnTo>
                  <a:lnTo>
                    <a:pt x="15" y="15"/>
                  </a:lnTo>
                  <a:lnTo>
                    <a:pt x="15" y="14"/>
                  </a:lnTo>
                  <a:lnTo>
                    <a:pt x="16" y="12"/>
                  </a:lnTo>
                  <a:lnTo>
                    <a:pt x="16" y="11"/>
                  </a:lnTo>
                  <a:lnTo>
                    <a:pt x="16" y="10"/>
                  </a:lnTo>
                  <a:lnTo>
                    <a:pt x="16" y="10"/>
                  </a:lnTo>
                  <a:lnTo>
                    <a:pt x="16" y="10"/>
                  </a:lnTo>
                  <a:lnTo>
                    <a:pt x="16" y="9"/>
                  </a:lnTo>
                  <a:lnTo>
                    <a:pt x="15" y="9"/>
                  </a:lnTo>
                  <a:lnTo>
                    <a:pt x="15" y="8"/>
                  </a:lnTo>
                  <a:lnTo>
                    <a:pt x="15" y="7"/>
                  </a:lnTo>
                  <a:lnTo>
                    <a:pt x="14" y="7"/>
                  </a:lnTo>
                  <a:lnTo>
                    <a:pt x="13" y="6"/>
                  </a:lnTo>
                  <a:lnTo>
                    <a:pt x="12" y="6"/>
                  </a:lnTo>
                  <a:lnTo>
                    <a:pt x="11" y="6"/>
                  </a:lnTo>
                  <a:lnTo>
                    <a:pt x="9" y="7"/>
                  </a:lnTo>
                  <a:lnTo>
                    <a:pt x="9" y="7"/>
                  </a:lnTo>
                  <a:lnTo>
                    <a:pt x="8" y="8"/>
                  </a:lnTo>
                  <a:lnTo>
                    <a:pt x="8" y="9"/>
                  </a:lnTo>
                  <a:lnTo>
                    <a:pt x="8" y="10"/>
                  </a:lnTo>
                  <a:lnTo>
                    <a:pt x="7" y="11"/>
                  </a:lnTo>
                  <a:lnTo>
                    <a:pt x="7" y="12"/>
                  </a:lnTo>
                  <a:lnTo>
                    <a:pt x="7" y="13"/>
                  </a:lnTo>
                  <a:lnTo>
                    <a:pt x="7" y="13"/>
                  </a:lnTo>
                  <a:lnTo>
                    <a:pt x="7" y="13"/>
                  </a:lnTo>
                  <a:lnTo>
                    <a:pt x="7" y="13"/>
                  </a:lnTo>
                  <a:lnTo>
                    <a:pt x="0" y="13"/>
                  </a:lnTo>
                  <a:lnTo>
                    <a:pt x="0" y="13"/>
                  </a:lnTo>
                  <a:lnTo>
                    <a:pt x="0" y="13"/>
                  </a:lnTo>
                  <a:lnTo>
                    <a:pt x="0" y="12"/>
                  </a:lnTo>
                  <a:lnTo>
                    <a:pt x="0" y="12"/>
                  </a:lnTo>
                  <a:lnTo>
                    <a:pt x="0" y="12"/>
                  </a:lnTo>
                  <a:lnTo>
                    <a:pt x="0" y="12"/>
                  </a:lnTo>
                  <a:lnTo>
                    <a:pt x="0" y="9"/>
                  </a:lnTo>
                  <a:lnTo>
                    <a:pt x="1" y="7"/>
                  </a:lnTo>
                  <a:lnTo>
                    <a:pt x="2" y="6"/>
                  </a:lnTo>
                  <a:lnTo>
                    <a:pt x="2" y="4"/>
                  </a:lnTo>
                  <a:lnTo>
                    <a:pt x="3" y="3"/>
                  </a:lnTo>
                  <a:lnTo>
                    <a:pt x="4" y="2"/>
                  </a:lnTo>
                  <a:lnTo>
                    <a:pt x="5" y="2"/>
                  </a:lnTo>
                  <a:lnTo>
                    <a:pt x="7" y="1"/>
                  </a:lnTo>
                  <a:lnTo>
                    <a:pt x="8" y="0"/>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Rectangle 915"/>
            <p:cNvSpPr>
              <a:spLocks noChangeArrowheads="1"/>
            </p:cNvSpPr>
            <p:nvPr/>
          </p:nvSpPr>
          <p:spPr bwMode="auto">
            <a:xfrm>
              <a:off x="8643938" y="3695700"/>
              <a:ext cx="11113" cy="127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1" name="Group 80"/>
          <p:cNvGrpSpPr/>
          <p:nvPr/>
        </p:nvGrpSpPr>
        <p:grpSpPr>
          <a:xfrm>
            <a:off x="3187013" y="3172976"/>
            <a:ext cx="341313" cy="452967"/>
            <a:chOff x="8143875" y="2368551"/>
            <a:chExt cx="341313" cy="339725"/>
          </a:xfrm>
          <a:solidFill>
            <a:schemeClr val="bg1">
              <a:lumMod val="85000"/>
            </a:schemeClr>
          </a:solidFill>
        </p:grpSpPr>
        <p:sp>
          <p:nvSpPr>
            <p:cNvPr id="82" name="Freeform 827"/>
            <p:cNvSpPr>
              <a:spLocks/>
            </p:cNvSpPr>
            <p:nvPr/>
          </p:nvSpPr>
          <p:spPr bwMode="auto">
            <a:xfrm>
              <a:off x="8175625" y="2416176"/>
              <a:ext cx="50800" cy="52388"/>
            </a:xfrm>
            <a:custGeom>
              <a:avLst/>
              <a:gdLst/>
              <a:ahLst/>
              <a:cxnLst>
                <a:cxn ang="0">
                  <a:pos x="16" y="0"/>
                </a:cxn>
                <a:cxn ang="0">
                  <a:pos x="18" y="0"/>
                </a:cxn>
                <a:cxn ang="0">
                  <a:pos x="21" y="0"/>
                </a:cxn>
                <a:cxn ang="0">
                  <a:pos x="23" y="1"/>
                </a:cxn>
                <a:cxn ang="0">
                  <a:pos x="25" y="3"/>
                </a:cxn>
                <a:cxn ang="0">
                  <a:pos x="27" y="4"/>
                </a:cxn>
                <a:cxn ang="0">
                  <a:pos x="28" y="6"/>
                </a:cxn>
                <a:cxn ang="0">
                  <a:pos x="30" y="8"/>
                </a:cxn>
                <a:cxn ang="0">
                  <a:pos x="31" y="10"/>
                </a:cxn>
                <a:cxn ang="0">
                  <a:pos x="31" y="12"/>
                </a:cxn>
                <a:cxn ang="0">
                  <a:pos x="32" y="15"/>
                </a:cxn>
                <a:cxn ang="0">
                  <a:pos x="31" y="17"/>
                </a:cxn>
                <a:cxn ang="0">
                  <a:pos x="31" y="19"/>
                </a:cxn>
                <a:cxn ang="0">
                  <a:pos x="30" y="21"/>
                </a:cxn>
                <a:cxn ang="0">
                  <a:pos x="29" y="23"/>
                </a:cxn>
                <a:cxn ang="0">
                  <a:pos x="28" y="25"/>
                </a:cxn>
                <a:cxn ang="0">
                  <a:pos x="27" y="27"/>
                </a:cxn>
                <a:cxn ang="0">
                  <a:pos x="25" y="29"/>
                </a:cxn>
                <a:cxn ang="0">
                  <a:pos x="24" y="30"/>
                </a:cxn>
                <a:cxn ang="0">
                  <a:pos x="22" y="32"/>
                </a:cxn>
                <a:cxn ang="0">
                  <a:pos x="20" y="32"/>
                </a:cxn>
                <a:cxn ang="0">
                  <a:pos x="18" y="33"/>
                </a:cxn>
                <a:cxn ang="0">
                  <a:pos x="16" y="33"/>
                </a:cxn>
                <a:cxn ang="0">
                  <a:pos x="14" y="33"/>
                </a:cxn>
                <a:cxn ang="0">
                  <a:pos x="12" y="32"/>
                </a:cxn>
                <a:cxn ang="0">
                  <a:pos x="10" y="32"/>
                </a:cxn>
                <a:cxn ang="0">
                  <a:pos x="8" y="30"/>
                </a:cxn>
                <a:cxn ang="0">
                  <a:pos x="6" y="29"/>
                </a:cxn>
                <a:cxn ang="0">
                  <a:pos x="5" y="27"/>
                </a:cxn>
                <a:cxn ang="0">
                  <a:pos x="3" y="25"/>
                </a:cxn>
                <a:cxn ang="0">
                  <a:pos x="2" y="23"/>
                </a:cxn>
                <a:cxn ang="0">
                  <a:pos x="1" y="21"/>
                </a:cxn>
                <a:cxn ang="0">
                  <a:pos x="1" y="19"/>
                </a:cxn>
                <a:cxn ang="0">
                  <a:pos x="0" y="17"/>
                </a:cxn>
                <a:cxn ang="0">
                  <a:pos x="0" y="15"/>
                </a:cxn>
                <a:cxn ang="0">
                  <a:pos x="0" y="12"/>
                </a:cxn>
                <a:cxn ang="0">
                  <a:pos x="1" y="10"/>
                </a:cxn>
                <a:cxn ang="0">
                  <a:pos x="2" y="8"/>
                </a:cxn>
                <a:cxn ang="0">
                  <a:pos x="3" y="6"/>
                </a:cxn>
                <a:cxn ang="0">
                  <a:pos x="5" y="4"/>
                </a:cxn>
                <a:cxn ang="0">
                  <a:pos x="7" y="3"/>
                </a:cxn>
                <a:cxn ang="0">
                  <a:pos x="9" y="1"/>
                </a:cxn>
                <a:cxn ang="0">
                  <a:pos x="11" y="0"/>
                </a:cxn>
                <a:cxn ang="0">
                  <a:pos x="13" y="0"/>
                </a:cxn>
                <a:cxn ang="0">
                  <a:pos x="16" y="0"/>
                </a:cxn>
              </a:cxnLst>
              <a:rect l="0" t="0" r="r" b="b"/>
              <a:pathLst>
                <a:path w="32" h="33">
                  <a:moveTo>
                    <a:pt x="16" y="0"/>
                  </a:moveTo>
                  <a:lnTo>
                    <a:pt x="18" y="0"/>
                  </a:lnTo>
                  <a:lnTo>
                    <a:pt x="21" y="0"/>
                  </a:lnTo>
                  <a:lnTo>
                    <a:pt x="23" y="1"/>
                  </a:lnTo>
                  <a:lnTo>
                    <a:pt x="25" y="3"/>
                  </a:lnTo>
                  <a:lnTo>
                    <a:pt x="27" y="4"/>
                  </a:lnTo>
                  <a:lnTo>
                    <a:pt x="28" y="6"/>
                  </a:lnTo>
                  <a:lnTo>
                    <a:pt x="30" y="8"/>
                  </a:lnTo>
                  <a:lnTo>
                    <a:pt x="31" y="10"/>
                  </a:lnTo>
                  <a:lnTo>
                    <a:pt x="31" y="12"/>
                  </a:lnTo>
                  <a:lnTo>
                    <a:pt x="32" y="15"/>
                  </a:lnTo>
                  <a:lnTo>
                    <a:pt x="31" y="17"/>
                  </a:lnTo>
                  <a:lnTo>
                    <a:pt x="31" y="19"/>
                  </a:lnTo>
                  <a:lnTo>
                    <a:pt x="30" y="21"/>
                  </a:lnTo>
                  <a:lnTo>
                    <a:pt x="29" y="23"/>
                  </a:lnTo>
                  <a:lnTo>
                    <a:pt x="28" y="25"/>
                  </a:lnTo>
                  <a:lnTo>
                    <a:pt x="27" y="27"/>
                  </a:lnTo>
                  <a:lnTo>
                    <a:pt x="25" y="29"/>
                  </a:lnTo>
                  <a:lnTo>
                    <a:pt x="24" y="30"/>
                  </a:lnTo>
                  <a:lnTo>
                    <a:pt x="22" y="32"/>
                  </a:lnTo>
                  <a:lnTo>
                    <a:pt x="20" y="32"/>
                  </a:lnTo>
                  <a:lnTo>
                    <a:pt x="18" y="33"/>
                  </a:lnTo>
                  <a:lnTo>
                    <a:pt x="16" y="33"/>
                  </a:lnTo>
                  <a:lnTo>
                    <a:pt x="14" y="33"/>
                  </a:lnTo>
                  <a:lnTo>
                    <a:pt x="12" y="32"/>
                  </a:lnTo>
                  <a:lnTo>
                    <a:pt x="10" y="32"/>
                  </a:lnTo>
                  <a:lnTo>
                    <a:pt x="8" y="30"/>
                  </a:lnTo>
                  <a:lnTo>
                    <a:pt x="6" y="29"/>
                  </a:lnTo>
                  <a:lnTo>
                    <a:pt x="5" y="27"/>
                  </a:lnTo>
                  <a:lnTo>
                    <a:pt x="3" y="25"/>
                  </a:lnTo>
                  <a:lnTo>
                    <a:pt x="2" y="23"/>
                  </a:lnTo>
                  <a:lnTo>
                    <a:pt x="1" y="21"/>
                  </a:lnTo>
                  <a:lnTo>
                    <a:pt x="1" y="19"/>
                  </a:lnTo>
                  <a:lnTo>
                    <a:pt x="0" y="17"/>
                  </a:lnTo>
                  <a:lnTo>
                    <a:pt x="0" y="15"/>
                  </a:lnTo>
                  <a:lnTo>
                    <a:pt x="0" y="12"/>
                  </a:lnTo>
                  <a:lnTo>
                    <a:pt x="1" y="10"/>
                  </a:lnTo>
                  <a:lnTo>
                    <a:pt x="2" y="8"/>
                  </a:lnTo>
                  <a:lnTo>
                    <a:pt x="3" y="6"/>
                  </a:lnTo>
                  <a:lnTo>
                    <a:pt x="5" y="4"/>
                  </a:lnTo>
                  <a:lnTo>
                    <a:pt x="7" y="3"/>
                  </a:lnTo>
                  <a:lnTo>
                    <a:pt x="9" y="1"/>
                  </a:lnTo>
                  <a:lnTo>
                    <a:pt x="11" y="0"/>
                  </a:lnTo>
                  <a:lnTo>
                    <a:pt x="13"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3" name="Freeform 828"/>
            <p:cNvSpPr>
              <a:spLocks/>
            </p:cNvSpPr>
            <p:nvPr/>
          </p:nvSpPr>
          <p:spPr bwMode="auto">
            <a:xfrm>
              <a:off x="8143875" y="2471738"/>
              <a:ext cx="114300" cy="196850"/>
            </a:xfrm>
            <a:custGeom>
              <a:avLst/>
              <a:gdLst/>
              <a:ahLst/>
              <a:cxnLst>
                <a:cxn ang="0">
                  <a:pos x="35" y="3"/>
                </a:cxn>
                <a:cxn ang="0">
                  <a:pos x="41" y="34"/>
                </a:cxn>
                <a:cxn ang="0">
                  <a:pos x="38" y="0"/>
                </a:cxn>
                <a:cxn ang="0">
                  <a:pos x="46" y="0"/>
                </a:cxn>
                <a:cxn ang="0">
                  <a:pos x="53" y="2"/>
                </a:cxn>
                <a:cxn ang="0">
                  <a:pos x="58" y="3"/>
                </a:cxn>
                <a:cxn ang="0">
                  <a:pos x="62" y="4"/>
                </a:cxn>
                <a:cxn ang="0">
                  <a:pos x="63" y="5"/>
                </a:cxn>
                <a:cxn ang="0">
                  <a:pos x="64" y="5"/>
                </a:cxn>
                <a:cxn ang="0">
                  <a:pos x="65" y="6"/>
                </a:cxn>
                <a:cxn ang="0">
                  <a:pos x="65" y="7"/>
                </a:cxn>
                <a:cxn ang="0">
                  <a:pos x="66" y="8"/>
                </a:cxn>
                <a:cxn ang="0">
                  <a:pos x="67" y="9"/>
                </a:cxn>
                <a:cxn ang="0">
                  <a:pos x="72" y="53"/>
                </a:cxn>
                <a:cxn ang="0">
                  <a:pos x="71" y="57"/>
                </a:cxn>
                <a:cxn ang="0">
                  <a:pos x="68" y="60"/>
                </a:cxn>
                <a:cxn ang="0">
                  <a:pos x="66" y="60"/>
                </a:cxn>
                <a:cxn ang="0">
                  <a:pos x="61" y="59"/>
                </a:cxn>
                <a:cxn ang="0">
                  <a:pos x="59" y="55"/>
                </a:cxn>
                <a:cxn ang="0">
                  <a:pos x="53" y="14"/>
                </a:cxn>
                <a:cxn ang="0">
                  <a:pos x="58" y="118"/>
                </a:cxn>
                <a:cxn ang="0">
                  <a:pos x="56" y="122"/>
                </a:cxn>
                <a:cxn ang="0">
                  <a:pos x="51" y="124"/>
                </a:cxn>
                <a:cxn ang="0">
                  <a:pos x="48" y="123"/>
                </a:cxn>
                <a:cxn ang="0">
                  <a:pos x="44" y="120"/>
                </a:cxn>
                <a:cxn ang="0">
                  <a:pos x="39" y="63"/>
                </a:cxn>
                <a:cxn ang="0">
                  <a:pos x="34" y="63"/>
                </a:cxn>
                <a:cxn ang="0">
                  <a:pos x="28" y="119"/>
                </a:cxn>
                <a:cxn ang="0">
                  <a:pos x="25" y="122"/>
                </a:cxn>
                <a:cxn ang="0">
                  <a:pos x="21" y="124"/>
                </a:cxn>
                <a:cxn ang="0">
                  <a:pos x="17" y="123"/>
                </a:cxn>
                <a:cxn ang="0">
                  <a:pos x="14" y="119"/>
                </a:cxn>
                <a:cxn ang="0">
                  <a:pos x="19" y="56"/>
                </a:cxn>
                <a:cxn ang="0">
                  <a:pos x="17" y="15"/>
                </a:cxn>
                <a:cxn ang="0">
                  <a:pos x="11" y="57"/>
                </a:cxn>
                <a:cxn ang="0">
                  <a:pos x="8" y="60"/>
                </a:cxn>
                <a:cxn ang="0">
                  <a:pos x="5" y="60"/>
                </a:cxn>
                <a:cxn ang="0">
                  <a:pos x="2" y="58"/>
                </a:cxn>
                <a:cxn ang="0">
                  <a:pos x="0" y="55"/>
                </a:cxn>
                <a:cxn ang="0">
                  <a:pos x="5" y="9"/>
                </a:cxn>
                <a:cxn ang="0">
                  <a:pos x="5" y="8"/>
                </a:cxn>
                <a:cxn ang="0">
                  <a:pos x="6" y="7"/>
                </a:cxn>
                <a:cxn ang="0">
                  <a:pos x="7" y="6"/>
                </a:cxn>
                <a:cxn ang="0">
                  <a:pos x="7" y="6"/>
                </a:cxn>
                <a:cxn ang="0">
                  <a:pos x="8" y="5"/>
                </a:cxn>
                <a:cxn ang="0">
                  <a:pos x="9" y="5"/>
                </a:cxn>
                <a:cxn ang="0">
                  <a:pos x="12" y="4"/>
                </a:cxn>
                <a:cxn ang="0">
                  <a:pos x="17" y="2"/>
                </a:cxn>
                <a:cxn ang="0">
                  <a:pos x="24" y="1"/>
                </a:cxn>
                <a:cxn ang="0">
                  <a:pos x="31" y="0"/>
                </a:cxn>
              </a:cxnLst>
              <a:rect l="0" t="0" r="r" b="b"/>
              <a:pathLst>
                <a:path w="72" h="124">
                  <a:moveTo>
                    <a:pt x="34" y="0"/>
                  </a:moveTo>
                  <a:lnTo>
                    <a:pt x="35" y="3"/>
                  </a:lnTo>
                  <a:lnTo>
                    <a:pt x="35" y="3"/>
                  </a:lnTo>
                  <a:lnTo>
                    <a:pt x="31" y="34"/>
                  </a:lnTo>
                  <a:lnTo>
                    <a:pt x="36" y="43"/>
                  </a:lnTo>
                  <a:lnTo>
                    <a:pt x="41" y="34"/>
                  </a:lnTo>
                  <a:lnTo>
                    <a:pt x="37" y="3"/>
                  </a:lnTo>
                  <a:lnTo>
                    <a:pt x="37" y="3"/>
                  </a:lnTo>
                  <a:lnTo>
                    <a:pt x="38" y="0"/>
                  </a:lnTo>
                  <a:lnTo>
                    <a:pt x="41" y="0"/>
                  </a:lnTo>
                  <a:lnTo>
                    <a:pt x="43" y="0"/>
                  </a:lnTo>
                  <a:lnTo>
                    <a:pt x="46" y="0"/>
                  </a:lnTo>
                  <a:lnTo>
                    <a:pt x="48" y="1"/>
                  </a:lnTo>
                  <a:lnTo>
                    <a:pt x="50" y="1"/>
                  </a:lnTo>
                  <a:lnTo>
                    <a:pt x="53" y="2"/>
                  </a:lnTo>
                  <a:lnTo>
                    <a:pt x="55" y="2"/>
                  </a:lnTo>
                  <a:lnTo>
                    <a:pt x="57" y="3"/>
                  </a:lnTo>
                  <a:lnTo>
                    <a:pt x="58" y="3"/>
                  </a:lnTo>
                  <a:lnTo>
                    <a:pt x="60" y="4"/>
                  </a:lnTo>
                  <a:lnTo>
                    <a:pt x="61" y="4"/>
                  </a:lnTo>
                  <a:lnTo>
                    <a:pt x="62" y="4"/>
                  </a:lnTo>
                  <a:lnTo>
                    <a:pt x="62" y="5"/>
                  </a:lnTo>
                  <a:lnTo>
                    <a:pt x="63" y="5"/>
                  </a:lnTo>
                  <a:lnTo>
                    <a:pt x="63" y="5"/>
                  </a:lnTo>
                  <a:lnTo>
                    <a:pt x="63" y="5"/>
                  </a:lnTo>
                  <a:lnTo>
                    <a:pt x="63" y="5"/>
                  </a:lnTo>
                  <a:lnTo>
                    <a:pt x="64" y="5"/>
                  </a:lnTo>
                  <a:lnTo>
                    <a:pt x="64" y="5"/>
                  </a:lnTo>
                  <a:lnTo>
                    <a:pt x="64" y="6"/>
                  </a:lnTo>
                  <a:lnTo>
                    <a:pt x="65" y="6"/>
                  </a:lnTo>
                  <a:lnTo>
                    <a:pt x="65" y="6"/>
                  </a:lnTo>
                  <a:lnTo>
                    <a:pt x="65" y="6"/>
                  </a:lnTo>
                  <a:lnTo>
                    <a:pt x="65" y="7"/>
                  </a:lnTo>
                  <a:lnTo>
                    <a:pt x="66" y="7"/>
                  </a:lnTo>
                  <a:lnTo>
                    <a:pt x="66" y="7"/>
                  </a:lnTo>
                  <a:lnTo>
                    <a:pt x="66" y="8"/>
                  </a:lnTo>
                  <a:lnTo>
                    <a:pt x="66" y="8"/>
                  </a:lnTo>
                  <a:lnTo>
                    <a:pt x="67" y="9"/>
                  </a:lnTo>
                  <a:lnTo>
                    <a:pt x="67" y="9"/>
                  </a:lnTo>
                  <a:lnTo>
                    <a:pt x="67" y="9"/>
                  </a:lnTo>
                  <a:lnTo>
                    <a:pt x="67" y="10"/>
                  </a:lnTo>
                  <a:lnTo>
                    <a:pt x="72" y="53"/>
                  </a:lnTo>
                  <a:lnTo>
                    <a:pt x="72" y="55"/>
                  </a:lnTo>
                  <a:lnTo>
                    <a:pt x="71" y="56"/>
                  </a:lnTo>
                  <a:lnTo>
                    <a:pt x="71" y="57"/>
                  </a:lnTo>
                  <a:lnTo>
                    <a:pt x="70" y="58"/>
                  </a:lnTo>
                  <a:lnTo>
                    <a:pt x="69" y="59"/>
                  </a:lnTo>
                  <a:lnTo>
                    <a:pt x="68" y="60"/>
                  </a:lnTo>
                  <a:lnTo>
                    <a:pt x="66" y="60"/>
                  </a:lnTo>
                  <a:lnTo>
                    <a:pt x="66" y="60"/>
                  </a:lnTo>
                  <a:lnTo>
                    <a:pt x="66" y="60"/>
                  </a:lnTo>
                  <a:lnTo>
                    <a:pt x="64" y="60"/>
                  </a:lnTo>
                  <a:lnTo>
                    <a:pt x="63" y="59"/>
                  </a:lnTo>
                  <a:lnTo>
                    <a:pt x="61" y="59"/>
                  </a:lnTo>
                  <a:lnTo>
                    <a:pt x="60" y="57"/>
                  </a:lnTo>
                  <a:lnTo>
                    <a:pt x="60" y="56"/>
                  </a:lnTo>
                  <a:lnTo>
                    <a:pt x="59" y="55"/>
                  </a:lnTo>
                  <a:lnTo>
                    <a:pt x="55" y="15"/>
                  </a:lnTo>
                  <a:lnTo>
                    <a:pt x="54" y="15"/>
                  </a:lnTo>
                  <a:lnTo>
                    <a:pt x="53" y="14"/>
                  </a:lnTo>
                  <a:lnTo>
                    <a:pt x="53" y="56"/>
                  </a:lnTo>
                  <a:lnTo>
                    <a:pt x="58" y="116"/>
                  </a:lnTo>
                  <a:lnTo>
                    <a:pt x="58" y="118"/>
                  </a:lnTo>
                  <a:lnTo>
                    <a:pt x="58" y="119"/>
                  </a:lnTo>
                  <a:lnTo>
                    <a:pt x="57" y="120"/>
                  </a:lnTo>
                  <a:lnTo>
                    <a:pt x="56" y="122"/>
                  </a:lnTo>
                  <a:lnTo>
                    <a:pt x="55" y="123"/>
                  </a:lnTo>
                  <a:lnTo>
                    <a:pt x="53" y="123"/>
                  </a:lnTo>
                  <a:lnTo>
                    <a:pt x="51" y="124"/>
                  </a:lnTo>
                  <a:lnTo>
                    <a:pt x="51" y="124"/>
                  </a:lnTo>
                  <a:lnTo>
                    <a:pt x="49" y="123"/>
                  </a:lnTo>
                  <a:lnTo>
                    <a:pt x="48" y="123"/>
                  </a:lnTo>
                  <a:lnTo>
                    <a:pt x="46" y="122"/>
                  </a:lnTo>
                  <a:lnTo>
                    <a:pt x="45" y="121"/>
                  </a:lnTo>
                  <a:lnTo>
                    <a:pt x="44" y="120"/>
                  </a:lnTo>
                  <a:lnTo>
                    <a:pt x="44" y="119"/>
                  </a:lnTo>
                  <a:lnTo>
                    <a:pt x="43" y="117"/>
                  </a:lnTo>
                  <a:lnTo>
                    <a:pt x="39" y="63"/>
                  </a:lnTo>
                  <a:lnTo>
                    <a:pt x="37" y="63"/>
                  </a:lnTo>
                  <a:lnTo>
                    <a:pt x="36" y="63"/>
                  </a:lnTo>
                  <a:lnTo>
                    <a:pt x="34" y="63"/>
                  </a:lnTo>
                  <a:lnTo>
                    <a:pt x="33" y="63"/>
                  </a:lnTo>
                  <a:lnTo>
                    <a:pt x="28" y="117"/>
                  </a:lnTo>
                  <a:lnTo>
                    <a:pt x="28" y="119"/>
                  </a:lnTo>
                  <a:lnTo>
                    <a:pt x="28" y="120"/>
                  </a:lnTo>
                  <a:lnTo>
                    <a:pt x="27" y="121"/>
                  </a:lnTo>
                  <a:lnTo>
                    <a:pt x="25" y="122"/>
                  </a:lnTo>
                  <a:lnTo>
                    <a:pt x="24" y="123"/>
                  </a:lnTo>
                  <a:lnTo>
                    <a:pt x="23" y="123"/>
                  </a:lnTo>
                  <a:lnTo>
                    <a:pt x="21" y="124"/>
                  </a:lnTo>
                  <a:lnTo>
                    <a:pt x="20" y="124"/>
                  </a:lnTo>
                  <a:lnTo>
                    <a:pt x="19" y="123"/>
                  </a:lnTo>
                  <a:lnTo>
                    <a:pt x="17" y="123"/>
                  </a:lnTo>
                  <a:lnTo>
                    <a:pt x="16" y="122"/>
                  </a:lnTo>
                  <a:lnTo>
                    <a:pt x="15" y="120"/>
                  </a:lnTo>
                  <a:lnTo>
                    <a:pt x="14" y="119"/>
                  </a:lnTo>
                  <a:lnTo>
                    <a:pt x="14" y="118"/>
                  </a:lnTo>
                  <a:lnTo>
                    <a:pt x="14" y="116"/>
                  </a:lnTo>
                  <a:lnTo>
                    <a:pt x="19" y="56"/>
                  </a:lnTo>
                  <a:lnTo>
                    <a:pt x="19" y="14"/>
                  </a:lnTo>
                  <a:lnTo>
                    <a:pt x="18" y="15"/>
                  </a:lnTo>
                  <a:lnTo>
                    <a:pt x="17" y="15"/>
                  </a:lnTo>
                  <a:lnTo>
                    <a:pt x="12" y="55"/>
                  </a:lnTo>
                  <a:lnTo>
                    <a:pt x="12" y="56"/>
                  </a:lnTo>
                  <a:lnTo>
                    <a:pt x="11" y="57"/>
                  </a:lnTo>
                  <a:lnTo>
                    <a:pt x="10" y="59"/>
                  </a:lnTo>
                  <a:lnTo>
                    <a:pt x="9" y="59"/>
                  </a:lnTo>
                  <a:lnTo>
                    <a:pt x="8" y="60"/>
                  </a:lnTo>
                  <a:lnTo>
                    <a:pt x="6" y="60"/>
                  </a:lnTo>
                  <a:lnTo>
                    <a:pt x="6" y="60"/>
                  </a:lnTo>
                  <a:lnTo>
                    <a:pt x="5" y="60"/>
                  </a:lnTo>
                  <a:lnTo>
                    <a:pt x="4" y="60"/>
                  </a:lnTo>
                  <a:lnTo>
                    <a:pt x="3" y="59"/>
                  </a:lnTo>
                  <a:lnTo>
                    <a:pt x="2" y="58"/>
                  </a:lnTo>
                  <a:lnTo>
                    <a:pt x="1" y="57"/>
                  </a:lnTo>
                  <a:lnTo>
                    <a:pt x="0" y="56"/>
                  </a:lnTo>
                  <a:lnTo>
                    <a:pt x="0" y="55"/>
                  </a:lnTo>
                  <a:lnTo>
                    <a:pt x="0" y="53"/>
                  </a:lnTo>
                  <a:lnTo>
                    <a:pt x="5" y="10"/>
                  </a:lnTo>
                  <a:lnTo>
                    <a:pt x="5" y="9"/>
                  </a:lnTo>
                  <a:lnTo>
                    <a:pt x="5" y="9"/>
                  </a:lnTo>
                  <a:lnTo>
                    <a:pt x="5" y="9"/>
                  </a:lnTo>
                  <a:lnTo>
                    <a:pt x="5" y="8"/>
                  </a:lnTo>
                  <a:lnTo>
                    <a:pt x="6" y="8"/>
                  </a:lnTo>
                  <a:lnTo>
                    <a:pt x="6" y="7"/>
                  </a:lnTo>
                  <a:lnTo>
                    <a:pt x="6" y="7"/>
                  </a:lnTo>
                  <a:lnTo>
                    <a:pt x="6" y="7"/>
                  </a:lnTo>
                  <a:lnTo>
                    <a:pt x="6" y="7"/>
                  </a:lnTo>
                  <a:lnTo>
                    <a:pt x="7" y="6"/>
                  </a:lnTo>
                  <a:lnTo>
                    <a:pt x="7" y="6"/>
                  </a:lnTo>
                  <a:lnTo>
                    <a:pt x="7" y="6"/>
                  </a:lnTo>
                  <a:lnTo>
                    <a:pt x="7" y="6"/>
                  </a:lnTo>
                  <a:lnTo>
                    <a:pt x="8" y="5"/>
                  </a:lnTo>
                  <a:lnTo>
                    <a:pt x="8" y="5"/>
                  </a:lnTo>
                  <a:lnTo>
                    <a:pt x="8" y="5"/>
                  </a:lnTo>
                  <a:lnTo>
                    <a:pt x="9" y="5"/>
                  </a:lnTo>
                  <a:lnTo>
                    <a:pt x="9" y="5"/>
                  </a:lnTo>
                  <a:lnTo>
                    <a:pt x="9" y="5"/>
                  </a:lnTo>
                  <a:lnTo>
                    <a:pt x="10" y="4"/>
                  </a:lnTo>
                  <a:lnTo>
                    <a:pt x="11" y="4"/>
                  </a:lnTo>
                  <a:lnTo>
                    <a:pt x="12" y="4"/>
                  </a:lnTo>
                  <a:lnTo>
                    <a:pt x="14" y="3"/>
                  </a:lnTo>
                  <a:lnTo>
                    <a:pt x="15" y="3"/>
                  </a:lnTo>
                  <a:lnTo>
                    <a:pt x="17" y="2"/>
                  </a:lnTo>
                  <a:lnTo>
                    <a:pt x="19" y="2"/>
                  </a:lnTo>
                  <a:lnTo>
                    <a:pt x="21" y="1"/>
                  </a:lnTo>
                  <a:lnTo>
                    <a:pt x="24" y="1"/>
                  </a:lnTo>
                  <a:lnTo>
                    <a:pt x="26" y="0"/>
                  </a:lnTo>
                  <a:lnTo>
                    <a:pt x="29" y="0"/>
                  </a:lnTo>
                  <a:lnTo>
                    <a:pt x="31"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829"/>
            <p:cNvSpPr>
              <a:spLocks noEditPoints="1"/>
            </p:cNvSpPr>
            <p:nvPr/>
          </p:nvSpPr>
          <p:spPr bwMode="auto">
            <a:xfrm>
              <a:off x="8256588" y="2368551"/>
              <a:ext cx="115888" cy="255588"/>
            </a:xfrm>
            <a:custGeom>
              <a:avLst/>
              <a:gdLst/>
              <a:ahLst/>
              <a:cxnLst>
                <a:cxn ang="0">
                  <a:pos x="31" y="37"/>
                </a:cxn>
                <a:cxn ang="0">
                  <a:pos x="15" y="41"/>
                </a:cxn>
                <a:cxn ang="0">
                  <a:pos x="10" y="43"/>
                </a:cxn>
                <a:cxn ang="0">
                  <a:pos x="8" y="44"/>
                </a:cxn>
                <a:cxn ang="0">
                  <a:pos x="7" y="46"/>
                </a:cxn>
                <a:cxn ang="0">
                  <a:pos x="7" y="47"/>
                </a:cxn>
                <a:cxn ang="0">
                  <a:pos x="6" y="96"/>
                </a:cxn>
                <a:cxn ang="0">
                  <a:pos x="17" y="51"/>
                </a:cxn>
                <a:cxn ang="0">
                  <a:pos x="17" y="157"/>
                </a:cxn>
                <a:cxn ang="0">
                  <a:pos x="25" y="159"/>
                </a:cxn>
                <a:cxn ang="0">
                  <a:pos x="35" y="99"/>
                </a:cxn>
                <a:cxn ang="0">
                  <a:pos x="46" y="156"/>
                </a:cxn>
                <a:cxn ang="0">
                  <a:pos x="55" y="159"/>
                </a:cxn>
                <a:cxn ang="0">
                  <a:pos x="53" y="93"/>
                </a:cxn>
                <a:cxn ang="0">
                  <a:pos x="63" y="95"/>
                </a:cxn>
                <a:cxn ang="0">
                  <a:pos x="71" y="93"/>
                </a:cxn>
                <a:cxn ang="0">
                  <a:pos x="66" y="46"/>
                </a:cxn>
                <a:cxn ang="0">
                  <a:pos x="66" y="45"/>
                </a:cxn>
                <a:cxn ang="0">
                  <a:pos x="65" y="43"/>
                </a:cxn>
                <a:cxn ang="0">
                  <a:pos x="63" y="42"/>
                </a:cxn>
                <a:cxn ang="0">
                  <a:pos x="56" y="40"/>
                </a:cxn>
                <a:cxn ang="0">
                  <a:pos x="40" y="37"/>
                </a:cxn>
                <a:cxn ang="0">
                  <a:pos x="35" y="36"/>
                </a:cxn>
                <a:cxn ang="0">
                  <a:pos x="35" y="36"/>
                </a:cxn>
                <a:cxn ang="0">
                  <a:pos x="25" y="8"/>
                </a:cxn>
                <a:cxn ang="0">
                  <a:pos x="23" y="23"/>
                </a:cxn>
                <a:cxn ang="0">
                  <a:pos x="34" y="34"/>
                </a:cxn>
                <a:cxn ang="0">
                  <a:pos x="48" y="27"/>
                </a:cxn>
                <a:cxn ang="0">
                  <a:pos x="51" y="12"/>
                </a:cxn>
                <a:cxn ang="0">
                  <a:pos x="39" y="3"/>
                </a:cxn>
                <a:cxn ang="0">
                  <a:pos x="48" y="5"/>
                </a:cxn>
                <a:cxn ang="0">
                  <a:pos x="53" y="21"/>
                </a:cxn>
                <a:cxn ang="0">
                  <a:pos x="42" y="35"/>
                </a:cxn>
                <a:cxn ang="0">
                  <a:pos x="55" y="38"/>
                </a:cxn>
                <a:cxn ang="0">
                  <a:pos x="64" y="41"/>
                </a:cxn>
                <a:cxn ang="0">
                  <a:pos x="65" y="42"/>
                </a:cxn>
                <a:cxn ang="0">
                  <a:pos x="67" y="44"/>
                </a:cxn>
                <a:cxn ang="0">
                  <a:pos x="69" y="46"/>
                </a:cxn>
                <a:cxn ang="0">
                  <a:pos x="69" y="97"/>
                </a:cxn>
                <a:cxn ang="0">
                  <a:pos x="60" y="93"/>
                </a:cxn>
                <a:cxn ang="0">
                  <a:pos x="59" y="157"/>
                </a:cxn>
                <a:cxn ang="0">
                  <a:pos x="52" y="161"/>
                </a:cxn>
                <a:cxn ang="0">
                  <a:pos x="43" y="154"/>
                </a:cxn>
                <a:cxn ang="0">
                  <a:pos x="29" y="157"/>
                </a:cxn>
                <a:cxn ang="0">
                  <a:pos x="20" y="161"/>
                </a:cxn>
                <a:cxn ang="0">
                  <a:pos x="13" y="153"/>
                </a:cxn>
                <a:cxn ang="0">
                  <a:pos x="11" y="97"/>
                </a:cxn>
                <a:cxn ang="0">
                  <a:pos x="1" y="95"/>
                </a:cxn>
                <a:cxn ang="0">
                  <a:pos x="5" y="46"/>
                </a:cxn>
                <a:cxn ang="0">
                  <a:pos x="6" y="43"/>
                </a:cxn>
                <a:cxn ang="0">
                  <a:pos x="9" y="41"/>
                </a:cxn>
                <a:cxn ang="0">
                  <a:pos x="12" y="40"/>
                </a:cxn>
                <a:cxn ang="0">
                  <a:pos x="26" y="36"/>
                </a:cxn>
                <a:cxn ang="0">
                  <a:pos x="25" y="30"/>
                </a:cxn>
                <a:cxn ang="0">
                  <a:pos x="20" y="14"/>
                </a:cxn>
                <a:cxn ang="0">
                  <a:pos x="31" y="1"/>
                </a:cxn>
              </a:cxnLst>
              <a:rect l="0" t="0" r="r" b="b"/>
              <a:pathLst>
                <a:path w="73" h="161">
                  <a:moveTo>
                    <a:pt x="37" y="41"/>
                  </a:moveTo>
                  <a:lnTo>
                    <a:pt x="33" y="71"/>
                  </a:lnTo>
                  <a:lnTo>
                    <a:pt x="37" y="78"/>
                  </a:lnTo>
                  <a:lnTo>
                    <a:pt x="41" y="71"/>
                  </a:lnTo>
                  <a:lnTo>
                    <a:pt x="37" y="41"/>
                  </a:lnTo>
                  <a:close/>
                  <a:moveTo>
                    <a:pt x="34" y="37"/>
                  </a:moveTo>
                  <a:lnTo>
                    <a:pt x="31" y="37"/>
                  </a:lnTo>
                  <a:lnTo>
                    <a:pt x="29" y="38"/>
                  </a:lnTo>
                  <a:lnTo>
                    <a:pt x="26" y="38"/>
                  </a:lnTo>
                  <a:lnTo>
                    <a:pt x="24" y="39"/>
                  </a:lnTo>
                  <a:lnTo>
                    <a:pt x="21" y="39"/>
                  </a:lnTo>
                  <a:lnTo>
                    <a:pt x="19" y="40"/>
                  </a:lnTo>
                  <a:lnTo>
                    <a:pt x="17" y="40"/>
                  </a:lnTo>
                  <a:lnTo>
                    <a:pt x="15" y="41"/>
                  </a:lnTo>
                  <a:lnTo>
                    <a:pt x="13" y="41"/>
                  </a:lnTo>
                  <a:lnTo>
                    <a:pt x="12" y="42"/>
                  </a:lnTo>
                  <a:lnTo>
                    <a:pt x="11" y="42"/>
                  </a:lnTo>
                  <a:lnTo>
                    <a:pt x="10" y="42"/>
                  </a:lnTo>
                  <a:lnTo>
                    <a:pt x="10" y="42"/>
                  </a:lnTo>
                  <a:lnTo>
                    <a:pt x="10" y="42"/>
                  </a:lnTo>
                  <a:lnTo>
                    <a:pt x="10" y="43"/>
                  </a:lnTo>
                  <a:lnTo>
                    <a:pt x="10" y="43"/>
                  </a:lnTo>
                  <a:lnTo>
                    <a:pt x="9" y="43"/>
                  </a:lnTo>
                  <a:lnTo>
                    <a:pt x="9" y="43"/>
                  </a:lnTo>
                  <a:lnTo>
                    <a:pt x="9" y="43"/>
                  </a:lnTo>
                  <a:lnTo>
                    <a:pt x="9" y="43"/>
                  </a:lnTo>
                  <a:lnTo>
                    <a:pt x="8" y="43"/>
                  </a:lnTo>
                  <a:lnTo>
                    <a:pt x="8" y="44"/>
                  </a:lnTo>
                  <a:lnTo>
                    <a:pt x="8" y="44"/>
                  </a:lnTo>
                  <a:lnTo>
                    <a:pt x="8" y="44"/>
                  </a:lnTo>
                  <a:lnTo>
                    <a:pt x="7" y="45"/>
                  </a:lnTo>
                  <a:lnTo>
                    <a:pt x="7" y="45"/>
                  </a:lnTo>
                  <a:lnTo>
                    <a:pt x="7" y="45"/>
                  </a:lnTo>
                  <a:lnTo>
                    <a:pt x="7" y="45"/>
                  </a:lnTo>
                  <a:lnTo>
                    <a:pt x="7" y="46"/>
                  </a:lnTo>
                  <a:lnTo>
                    <a:pt x="7" y="46"/>
                  </a:lnTo>
                  <a:lnTo>
                    <a:pt x="7" y="46"/>
                  </a:lnTo>
                  <a:lnTo>
                    <a:pt x="7" y="46"/>
                  </a:lnTo>
                  <a:lnTo>
                    <a:pt x="7" y="46"/>
                  </a:lnTo>
                  <a:lnTo>
                    <a:pt x="7" y="46"/>
                  </a:lnTo>
                  <a:lnTo>
                    <a:pt x="7" y="47"/>
                  </a:lnTo>
                  <a:lnTo>
                    <a:pt x="7" y="47"/>
                  </a:lnTo>
                  <a:lnTo>
                    <a:pt x="2" y="90"/>
                  </a:lnTo>
                  <a:lnTo>
                    <a:pt x="2" y="92"/>
                  </a:lnTo>
                  <a:lnTo>
                    <a:pt x="2" y="93"/>
                  </a:lnTo>
                  <a:lnTo>
                    <a:pt x="3" y="94"/>
                  </a:lnTo>
                  <a:lnTo>
                    <a:pt x="4" y="95"/>
                  </a:lnTo>
                  <a:lnTo>
                    <a:pt x="5" y="96"/>
                  </a:lnTo>
                  <a:lnTo>
                    <a:pt x="6" y="96"/>
                  </a:lnTo>
                  <a:lnTo>
                    <a:pt x="8" y="96"/>
                  </a:lnTo>
                  <a:lnTo>
                    <a:pt x="9" y="95"/>
                  </a:lnTo>
                  <a:lnTo>
                    <a:pt x="10" y="95"/>
                  </a:lnTo>
                  <a:lnTo>
                    <a:pt x="11" y="94"/>
                  </a:lnTo>
                  <a:lnTo>
                    <a:pt x="12" y="93"/>
                  </a:lnTo>
                  <a:lnTo>
                    <a:pt x="12" y="91"/>
                  </a:lnTo>
                  <a:lnTo>
                    <a:pt x="17" y="51"/>
                  </a:lnTo>
                  <a:lnTo>
                    <a:pt x="20" y="50"/>
                  </a:lnTo>
                  <a:lnTo>
                    <a:pt x="20" y="93"/>
                  </a:lnTo>
                  <a:lnTo>
                    <a:pt x="15" y="153"/>
                  </a:lnTo>
                  <a:lnTo>
                    <a:pt x="15" y="154"/>
                  </a:lnTo>
                  <a:lnTo>
                    <a:pt x="16" y="155"/>
                  </a:lnTo>
                  <a:lnTo>
                    <a:pt x="16" y="156"/>
                  </a:lnTo>
                  <a:lnTo>
                    <a:pt x="17" y="157"/>
                  </a:lnTo>
                  <a:lnTo>
                    <a:pt x="18" y="158"/>
                  </a:lnTo>
                  <a:lnTo>
                    <a:pt x="19" y="159"/>
                  </a:lnTo>
                  <a:lnTo>
                    <a:pt x="20" y="159"/>
                  </a:lnTo>
                  <a:lnTo>
                    <a:pt x="21" y="160"/>
                  </a:lnTo>
                  <a:lnTo>
                    <a:pt x="22" y="160"/>
                  </a:lnTo>
                  <a:lnTo>
                    <a:pt x="23" y="159"/>
                  </a:lnTo>
                  <a:lnTo>
                    <a:pt x="25" y="159"/>
                  </a:lnTo>
                  <a:lnTo>
                    <a:pt x="26" y="158"/>
                  </a:lnTo>
                  <a:lnTo>
                    <a:pt x="27" y="157"/>
                  </a:lnTo>
                  <a:lnTo>
                    <a:pt x="28" y="155"/>
                  </a:lnTo>
                  <a:lnTo>
                    <a:pt x="28" y="154"/>
                  </a:lnTo>
                  <a:lnTo>
                    <a:pt x="33" y="98"/>
                  </a:lnTo>
                  <a:lnTo>
                    <a:pt x="34" y="99"/>
                  </a:lnTo>
                  <a:lnTo>
                    <a:pt x="35" y="99"/>
                  </a:lnTo>
                  <a:lnTo>
                    <a:pt x="37" y="99"/>
                  </a:lnTo>
                  <a:lnTo>
                    <a:pt x="38" y="99"/>
                  </a:lnTo>
                  <a:lnTo>
                    <a:pt x="39" y="99"/>
                  </a:lnTo>
                  <a:lnTo>
                    <a:pt x="40" y="98"/>
                  </a:lnTo>
                  <a:lnTo>
                    <a:pt x="45" y="154"/>
                  </a:lnTo>
                  <a:lnTo>
                    <a:pt x="45" y="155"/>
                  </a:lnTo>
                  <a:lnTo>
                    <a:pt x="46" y="156"/>
                  </a:lnTo>
                  <a:lnTo>
                    <a:pt x="47" y="158"/>
                  </a:lnTo>
                  <a:lnTo>
                    <a:pt x="48" y="158"/>
                  </a:lnTo>
                  <a:lnTo>
                    <a:pt x="49" y="159"/>
                  </a:lnTo>
                  <a:lnTo>
                    <a:pt x="51" y="159"/>
                  </a:lnTo>
                  <a:lnTo>
                    <a:pt x="52" y="160"/>
                  </a:lnTo>
                  <a:lnTo>
                    <a:pt x="53" y="159"/>
                  </a:lnTo>
                  <a:lnTo>
                    <a:pt x="55" y="159"/>
                  </a:lnTo>
                  <a:lnTo>
                    <a:pt x="56" y="158"/>
                  </a:lnTo>
                  <a:lnTo>
                    <a:pt x="56" y="157"/>
                  </a:lnTo>
                  <a:lnTo>
                    <a:pt x="57" y="156"/>
                  </a:lnTo>
                  <a:lnTo>
                    <a:pt x="58" y="155"/>
                  </a:lnTo>
                  <a:lnTo>
                    <a:pt x="58" y="154"/>
                  </a:lnTo>
                  <a:lnTo>
                    <a:pt x="58" y="153"/>
                  </a:lnTo>
                  <a:lnTo>
                    <a:pt x="53" y="93"/>
                  </a:lnTo>
                  <a:lnTo>
                    <a:pt x="53" y="50"/>
                  </a:lnTo>
                  <a:lnTo>
                    <a:pt x="57" y="51"/>
                  </a:lnTo>
                  <a:lnTo>
                    <a:pt x="57" y="52"/>
                  </a:lnTo>
                  <a:lnTo>
                    <a:pt x="61" y="91"/>
                  </a:lnTo>
                  <a:lnTo>
                    <a:pt x="61" y="93"/>
                  </a:lnTo>
                  <a:lnTo>
                    <a:pt x="62" y="94"/>
                  </a:lnTo>
                  <a:lnTo>
                    <a:pt x="63" y="95"/>
                  </a:lnTo>
                  <a:lnTo>
                    <a:pt x="64" y="95"/>
                  </a:lnTo>
                  <a:lnTo>
                    <a:pt x="66" y="96"/>
                  </a:lnTo>
                  <a:lnTo>
                    <a:pt x="67" y="96"/>
                  </a:lnTo>
                  <a:lnTo>
                    <a:pt x="68" y="96"/>
                  </a:lnTo>
                  <a:lnTo>
                    <a:pt x="70" y="95"/>
                  </a:lnTo>
                  <a:lnTo>
                    <a:pt x="70" y="94"/>
                  </a:lnTo>
                  <a:lnTo>
                    <a:pt x="71" y="93"/>
                  </a:lnTo>
                  <a:lnTo>
                    <a:pt x="72" y="92"/>
                  </a:lnTo>
                  <a:lnTo>
                    <a:pt x="72" y="90"/>
                  </a:lnTo>
                  <a:lnTo>
                    <a:pt x="67" y="47"/>
                  </a:lnTo>
                  <a:lnTo>
                    <a:pt x="67" y="47"/>
                  </a:lnTo>
                  <a:lnTo>
                    <a:pt x="67" y="46"/>
                  </a:lnTo>
                  <a:lnTo>
                    <a:pt x="67" y="46"/>
                  </a:lnTo>
                  <a:lnTo>
                    <a:pt x="66" y="46"/>
                  </a:lnTo>
                  <a:lnTo>
                    <a:pt x="66" y="46"/>
                  </a:lnTo>
                  <a:lnTo>
                    <a:pt x="66" y="46"/>
                  </a:lnTo>
                  <a:lnTo>
                    <a:pt x="66" y="45"/>
                  </a:lnTo>
                  <a:lnTo>
                    <a:pt x="66" y="45"/>
                  </a:lnTo>
                  <a:lnTo>
                    <a:pt x="66" y="45"/>
                  </a:lnTo>
                  <a:lnTo>
                    <a:pt x="66" y="45"/>
                  </a:lnTo>
                  <a:lnTo>
                    <a:pt x="66" y="45"/>
                  </a:lnTo>
                  <a:lnTo>
                    <a:pt x="66" y="44"/>
                  </a:lnTo>
                  <a:lnTo>
                    <a:pt x="66" y="44"/>
                  </a:lnTo>
                  <a:lnTo>
                    <a:pt x="65" y="44"/>
                  </a:lnTo>
                  <a:lnTo>
                    <a:pt x="65" y="44"/>
                  </a:lnTo>
                  <a:lnTo>
                    <a:pt x="65" y="43"/>
                  </a:lnTo>
                  <a:lnTo>
                    <a:pt x="65" y="43"/>
                  </a:lnTo>
                  <a:lnTo>
                    <a:pt x="65" y="43"/>
                  </a:lnTo>
                  <a:lnTo>
                    <a:pt x="64" y="43"/>
                  </a:lnTo>
                  <a:lnTo>
                    <a:pt x="64" y="43"/>
                  </a:lnTo>
                  <a:lnTo>
                    <a:pt x="64" y="43"/>
                  </a:lnTo>
                  <a:lnTo>
                    <a:pt x="64" y="43"/>
                  </a:lnTo>
                  <a:lnTo>
                    <a:pt x="64" y="43"/>
                  </a:lnTo>
                  <a:lnTo>
                    <a:pt x="63" y="42"/>
                  </a:lnTo>
                  <a:lnTo>
                    <a:pt x="63" y="42"/>
                  </a:lnTo>
                  <a:lnTo>
                    <a:pt x="63" y="42"/>
                  </a:lnTo>
                  <a:lnTo>
                    <a:pt x="63" y="42"/>
                  </a:lnTo>
                  <a:lnTo>
                    <a:pt x="62" y="42"/>
                  </a:lnTo>
                  <a:lnTo>
                    <a:pt x="61" y="42"/>
                  </a:lnTo>
                  <a:lnTo>
                    <a:pt x="60" y="41"/>
                  </a:lnTo>
                  <a:lnTo>
                    <a:pt x="58" y="41"/>
                  </a:lnTo>
                  <a:lnTo>
                    <a:pt x="56" y="40"/>
                  </a:lnTo>
                  <a:lnTo>
                    <a:pt x="54" y="40"/>
                  </a:lnTo>
                  <a:lnTo>
                    <a:pt x="52" y="39"/>
                  </a:lnTo>
                  <a:lnTo>
                    <a:pt x="50" y="39"/>
                  </a:lnTo>
                  <a:lnTo>
                    <a:pt x="47" y="38"/>
                  </a:lnTo>
                  <a:lnTo>
                    <a:pt x="45" y="38"/>
                  </a:lnTo>
                  <a:lnTo>
                    <a:pt x="42" y="38"/>
                  </a:lnTo>
                  <a:lnTo>
                    <a:pt x="40" y="37"/>
                  </a:lnTo>
                  <a:lnTo>
                    <a:pt x="38" y="40"/>
                  </a:lnTo>
                  <a:lnTo>
                    <a:pt x="43" y="71"/>
                  </a:lnTo>
                  <a:lnTo>
                    <a:pt x="37" y="82"/>
                  </a:lnTo>
                  <a:lnTo>
                    <a:pt x="31" y="71"/>
                  </a:lnTo>
                  <a:lnTo>
                    <a:pt x="35" y="40"/>
                  </a:lnTo>
                  <a:lnTo>
                    <a:pt x="34" y="37"/>
                  </a:lnTo>
                  <a:close/>
                  <a:moveTo>
                    <a:pt x="35" y="36"/>
                  </a:moveTo>
                  <a:lnTo>
                    <a:pt x="36" y="39"/>
                  </a:lnTo>
                  <a:lnTo>
                    <a:pt x="37" y="39"/>
                  </a:lnTo>
                  <a:lnTo>
                    <a:pt x="38" y="36"/>
                  </a:lnTo>
                  <a:lnTo>
                    <a:pt x="37" y="36"/>
                  </a:lnTo>
                  <a:lnTo>
                    <a:pt x="37" y="36"/>
                  </a:lnTo>
                  <a:lnTo>
                    <a:pt x="36" y="36"/>
                  </a:lnTo>
                  <a:lnTo>
                    <a:pt x="35" y="36"/>
                  </a:lnTo>
                  <a:close/>
                  <a:moveTo>
                    <a:pt x="37" y="2"/>
                  </a:moveTo>
                  <a:lnTo>
                    <a:pt x="34" y="3"/>
                  </a:lnTo>
                  <a:lnTo>
                    <a:pt x="32" y="3"/>
                  </a:lnTo>
                  <a:lnTo>
                    <a:pt x="30" y="4"/>
                  </a:lnTo>
                  <a:lnTo>
                    <a:pt x="28" y="5"/>
                  </a:lnTo>
                  <a:lnTo>
                    <a:pt x="26" y="7"/>
                  </a:lnTo>
                  <a:lnTo>
                    <a:pt x="25" y="8"/>
                  </a:lnTo>
                  <a:lnTo>
                    <a:pt x="24" y="10"/>
                  </a:lnTo>
                  <a:lnTo>
                    <a:pt x="23" y="12"/>
                  </a:lnTo>
                  <a:lnTo>
                    <a:pt x="22" y="14"/>
                  </a:lnTo>
                  <a:lnTo>
                    <a:pt x="22" y="17"/>
                  </a:lnTo>
                  <a:lnTo>
                    <a:pt x="22" y="19"/>
                  </a:lnTo>
                  <a:lnTo>
                    <a:pt x="23" y="21"/>
                  </a:lnTo>
                  <a:lnTo>
                    <a:pt x="23" y="23"/>
                  </a:lnTo>
                  <a:lnTo>
                    <a:pt x="24" y="25"/>
                  </a:lnTo>
                  <a:lnTo>
                    <a:pt x="26" y="27"/>
                  </a:lnTo>
                  <a:lnTo>
                    <a:pt x="27" y="29"/>
                  </a:lnTo>
                  <a:lnTo>
                    <a:pt x="29" y="31"/>
                  </a:lnTo>
                  <a:lnTo>
                    <a:pt x="31" y="32"/>
                  </a:lnTo>
                  <a:lnTo>
                    <a:pt x="32" y="33"/>
                  </a:lnTo>
                  <a:lnTo>
                    <a:pt x="34" y="34"/>
                  </a:lnTo>
                  <a:lnTo>
                    <a:pt x="37" y="34"/>
                  </a:lnTo>
                  <a:lnTo>
                    <a:pt x="39" y="34"/>
                  </a:lnTo>
                  <a:lnTo>
                    <a:pt x="41" y="33"/>
                  </a:lnTo>
                  <a:lnTo>
                    <a:pt x="43" y="32"/>
                  </a:lnTo>
                  <a:lnTo>
                    <a:pt x="45" y="31"/>
                  </a:lnTo>
                  <a:lnTo>
                    <a:pt x="46" y="29"/>
                  </a:lnTo>
                  <a:lnTo>
                    <a:pt x="48" y="27"/>
                  </a:lnTo>
                  <a:lnTo>
                    <a:pt x="49" y="25"/>
                  </a:lnTo>
                  <a:lnTo>
                    <a:pt x="50" y="23"/>
                  </a:lnTo>
                  <a:lnTo>
                    <a:pt x="51" y="21"/>
                  </a:lnTo>
                  <a:lnTo>
                    <a:pt x="51" y="19"/>
                  </a:lnTo>
                  <a:lnTo>
                    <a:pt x="51" y="17"/>
                  </a:lnTo>
                  <a:lnTo>
                    <a:pt x="51" y="14"/>
                  </a:lnTo>
                  <a:lnTo>
                    <a:pt x="51" y="12"/>
                  </a:lnTo>
                  <a:lnTo>
                    <a:pt x="50" y="10"/>
                  </a:lnTo>
                  <a:lnTo>
                    <a:pt x="49" y="8"/>
                  </a:lnTo>
                  <a:lnTo>
                    <a:pt x="47" y="7"/>
                  </a:lnTo>
                  <a:lnTo>
                    <a:pt x="45" y="5"/>
                  </a:lnTo>
                  <a:lnTo>
                    <a:pt x="43" y="4"/>
                  </a:lnTo>
                  <a:lnTo>
                    <a:pt x="41" y="3"/>
                  </a:lnTo>
                  <a:lnTo>
                    <a:pt x="39" y="3"/>
                  </a:lnTo>
                  <a:lnTo>
                    <a:pt x="37" y="2"/>
                  </a:lnTo>
                  <a:close/>
                  <a:moveTo>
                    <a:pt x="37" y="0"/>
                  </a:moveTo>
                  <a:lnTo>
                    <a:pt x="39" y="1"/>
                  </a:lnTo>
                  <a:lnTo>
                    <a:pt x="42" y="1"/>
                  </a:lnTo>
                  <a:lnTo>
                    <a:pt x="44" y="2"/>
                  </a:lnTo>
                  <a:lnTo>
                    <a:pt x="46" y="4"/>
                  </a:lnTo>
                  <a:lnTo>
                    <a:pt x="48" y="5"/>
                  </a:lnTo>
                  <a:lnTo>
                    <a:pt x="50" y="7"/>
                  </a:lnTo>
                  <a:lnTo>
                    <a:pt x="51" y="9"/>
                  </a:lnTo>
                  <a:lnTo>
                    <a:pt x="52" y="12"/>
                  </a:lnTo>
                  <a:lnTo>
                    <a:pt x="53" y="14"/>
                  </a:lnTo>
                  <a:lnTo>
                    <a:pt x="53" y="17"/>
                  </a:lnTo>
                  <a:lnTo>
                    <a:pt x="53" y="19"/>
                  </a:lnTo>
                  <a:lnTo>
                    <a:pt x="53" y="21"/>
                  </a:lnTo>
                  <a:lnTo>
                    <a:pt x="52" y="24"/>
                  </a:lnTo>
                  <a:lnTo>
                    <a:pt x="51" y="26"/>
                  </a:lnTo>
                  <a:lnTo>
                    <a:pt x="50" y="28"/>
                  </a:lnTo>
                  <a:lnTo>
                    <a:pt x="48" y="30"/>
                  </a:lnTo>
                  <a:lnTo>
                    <a:pt x="46" y="32"/>
                  </a:lnTo>
                  <a:lnTo>
                    <a:pt x="44" y="33"/>
                  </a:lnTo>
                  <a:lnTo>
                    <a:pt x="42" y="35"/>
                  </a:lnTo>
                  <a:lnTo>
                    <a:pt x="40" y="35"/>
                  </a:lnTo>
                  <a:lnTo>
                    <a:pt x="43" y="36"/>
                  </a:lnTo>
                  <a:lnTo>
                    <a:pt x="45" y="36"/>
                  </a:lnTo>
                  <a:lnTo>
                    <a:pt x="48" y="36"/>
                  </a:lnTo>
                  <a:lnTo>
                    <a:pt x="50" y="37"/>
                  </a:lnTo>
                  <a:lnTo>
                    <a:pt x="52" y="37"/>
                  </a:lnTo>
                  <a:lnTo>
                    <a:pt x="55" y="38"/>
                  </a:lnTo>
                  <a:lnTo>
                    <a:pt x="57" y="38"/>
                  </a:lnTo>
                  <a:lnTo>
                    <a:pt x="58" y="39"/>
                  </a:lnTo>
                  <a:lnTo>
                    <a:pt x="60" y="39"/>
                  </a:lnTo>
                  <a:lnTo>
                    <a:pt x="61" y="40"/>
                  </a:lnTo>
                  <a:lnTo>
                    <a:pt x="63" y="40"/>
                  </a:lnTo>
                  <a:lnTo>
                    <a:pt x="63" y="40"/>
                  </a:lnTo>
                  <a:lnTo>
                    <a:pt x="64" y="41"/>
                  </a:lnTo>
                  <a:lnTo>
                    <a:pt x="64" y="41"/>
                  </a:lnTo>
                  <a:lnTo>
                    <a:pt x="64" y="41"/>
                  </a:lnTo>
                  <a:lnTo>
                    <a:pt x="65" y="41"/>
                  </a:lnTo>
                  <a:lnTo>
                    <a:pt x="65" y="41"/>
                  </a:lnTo>
                  <a:lnTo>
                    <a:pt x="65" y="41"/>
                  </a:lnTo>
                  <a:lnTo>
                    <a:pt x="65" y="41"/>
                  </a:lnTo>
                  <a:lnTo>
                    <a:pt x="65" y="42"/>
                  </a:lnTo>
                  <a:lnTo>
                    <a:pt x="66" y="42"/>
                  </a:lnTo>
                  <a:lnTo>
                    <a:pt x="66" y="42"/>
                  </a:lnTo>
                  <a:lnTo>
                    <a:pt x="66" y="42"/>
                  </a:lnTo>
                  <a:lnTo>
                    <a:pt x="67" y="43"/>
                  </a:lnTo>
                  <a:lnTo>
                    <a:pt x="67" y="43"/>
                  </a:lnTo>
                  <a:lnTo>
                    <a:pt x="67" y="43"/>
                  </a:lnTo>
                  <a:lnTo>
                    <a:pt x="67" y="44"/>
                  </a:lnTo>
                  <a:lnTo>
                    <a:pt x="68" y="44"/>
                  </a:lnTo>
                  <a:lnTo>
                    <a:pt x="68" y="45"/>
                  </a:lnTo>
                  <a:lnTo>
                    <a:pt x="68" y="45"/>
                  </a:lnTo>
                  <a:lnTo>
                    <a:pt x="68" y="46"/>
                  </a:lnTo>
                  <a:lnTo>
                    <a:pt x="68" y="46"/>
                  </a:lnTo>
                  <a:lnTo>
                    <a:pt x="68" y="46"/>
                  </a:lnTo>
                  <a:lnTo>
                    <a:pt x="69" y="46"/>
                  </a:lnTo>
                  <a:lnTo>
                    <a:pt x="73" y="90"/>
                  </a:lnTo>
                  <a:lnTo>
                    <a:pt x="73" y="92"/>
                  </a:lnTo>
                  <a:lnTo>
                    <a:pt x="73" y="93"/>
                  </a:lnTo>
                  <a:lnTo>
                    <a:pt x="72" y="95"/>
                  </a:lnTo>
                  <a:lnTo>
                    <a:pt x="71" y="96"/>
                  </a:lnTo>
                  <a:lnTo>
                    <a:pt x="70" y="97"/>
                  </a:lnTo>
                  <a:lnTo>
                    <a:pt x="69" y="97"/>
                  </a:lnTo>
                  <a:lnTo>
                    <a:pt x="67" y="98"/>
                  </a:lnTo>
                  <a:lnTo>
                    <a:pt x="66" y="98"/>
                  </a:lnTo>
                  <a:lnTo>
                    <a:pt x="64" y="97"/>
                  </a:lnTo>
                  <a:lnTo>
                    <a:pt x="63" y="97"/>
                  </a:lnTo>
                  <a:lnTo>
                    <a:pt x="61" y="96"/>
                  </a:lnTo>
                  <a:lnTo>
                    <a:pt x="60" y="95"/>
                  </a:lnTo>
                  <a:lnTo>
                    <a:pt x="60" y="93"/>
                  </a:lnTo>
                  <a:lnTo>
                    <a:pt x="59" y="92"/>
                  </a:lnTo>
                  <a:lnTo>
                    <a:pt x="55" y="53"/>
                  </a:lnTo>
                  <a:lnTo>
                    <a:pt x="55" y="93"/>
                  </a:lnTo>
                  <a:lnTo>
                    <a:pt x="60" y="153"/>
                  </a:lnTo>
                  <a:lnTo>
                    <a:pt x="60" y="154"/>
                  </a:lnTo>
                  <a:lnTo>
                    <a:pt x="59" y="156"/>
                  </a:lnTo>
                  <a:lnTo>
                    <a:pt x="59" y="157"/>
                  </a:lnTo>
                  <a:lnTo>
                    <a:pt x="58" y="158"/>
                  </a:lnTo>
                  <a:lnTo>
                    <a:pt x="57" y="160"/>
                  </a:lnTo>
                  <a:lnTo>
                    <a:pt x="55" y="161"/>
                  </a:lnTo>
                  <a:lnTo>
                    <a:pt x="54" y="161"/>
                  </a:lnTo>
                  <a:lnTo>
                    <a:pt x="52" y="161"/>
                  </a:lnTo>
                  <a:lnTo>
                    <a:pt x="52" y="161"/>
                  </a:lnTo>
                  <a:lnTo>
                    <a:pt x="52" y="161"/>
                  </a:lnTo>
                  <a:lnTo>
                    <a:pt x="50" y="161"/>
                  </a:lnTo>
                  <a:lnTo>
                    <a:pt x="48" y="161"/>
                  </a:lnTo>
                  <a:lnTo>
                    <a:pt x="47" y="160"/>
                  </a:lnTo>
                  <a:lnTo>
                    <a:pt x="45" y="159"/>
                  </a:lnTo>
                  <a:lnTo>
                    <a:pt x="44" y="157"/>
                  </a:lnTo>
                  <a:lnTo>
                    <a:pt x="44" y="156"/>
                  </a:lnTo>
                  <a:lnTo>
                    <a:pt x="43" y="154"/>
                  </a:lnTo>
                  <a:lnTo>
                    <a:pt x="39" y="101"/>
                  </a:lnTo>
                  <a:lnTo>
                    <a:pt x="37" y="101"/>
                  </a:lnTo>
                  <a:lnTo>
                    <a:pt x="36" y="101"/>
                  </a:lnTo>
                  <a:lnTo>
                    <a:pt x="34" y="101"/>
                  </a:lnTo>
                  <a:lnTo>
                    <a:pt x="30" y="154"/>
                  </a:lnTo>
                  <a:lnTo>
                    <a:pt x="30" y="155"/>
                  </a:lnTo>
                  <a:lnTo>
                    <a:pt x="29" y="157"/>
                  </a:lnTo>
                  <a:lnTo>
                    <a:pt x="28" y="158"/>
                  </a:lnTo>
                  <a:lnTo>
                    <a:pt x="27" y="159"/>
                  </a:lnTo>
                  <a:lnTo>
                    <a:pt x="26" y="160"/>
                  </a:lnTo>
                  <a:lnTo>
                    <a:pt x="24" y="161"/>
                  </a:lnTo>
                  <a:lnTo>
                    <a:pt x="23" y="161"/>
                  </a:lnTo>
                  <a:lnTo>
                    <a:pt x="21" y="161"/>
                  </a:lnTo>
                  <a:lnTo>
                    <a:pt x="20" y="161"/>
                  </a:lnTo>
                  <a:lnTo>
                    <a:pt x="18" y="161"/>
                  </a:lnTo>
                  <a:lnTo>
                    <a:pt x="17" y="160"/>
                  </a:lnTo>
                  <a:lnTo>
                    <a:pt x="15" y="158"/>
                  </a:lnTo>
                  <a:lnTo>
                    <a:pt x="14" y="157"/>
                  </a:lnTo>
                  <a:lnTo>
                    <a:pt x="14" y="156"/>
                  </a:lnTo>
                  <a:lnTo>
                    <a:pt x="13" y="154"/>
                  </a:lnTo>
                  <a:lnTo>
                    <a:pt x="13" y="153"/>
                  </a:lnTo>
                  <a:lnTo>
                    <a:pt x="18" y="93"/>
                  </a:lnTo>
                  <a:lnTo>
                    <a:pt x="18" y="53"/>
                  </a:lnTo>
                  <a:lnTo>
                    <a:pt x="14" y="92"/>
                  </a:lnTo>
                  <a:lnTo>
                    <a:pt x="14" y="93"/>
                  </a:lnTo>
                  <a:lnTo>
                    <a:pt x="13" y="95"/>
                  </a:lnTo>
                  <a:lnTo>
                    <a:pt x="12" y="96"/>
                  </a:lnTo>
                  <a:lnTo>
                    <a:pt x="11" y="97"/>
                  </a:lnTo>
                  <a:lnTo>
                    <a:pt x="9" y="97"/>
                  </a:lnTo>
                  <a:lnTo>
                    <a:pt x="8" y="98"/>
                  </a:lnTo>
                  <a:lnTo>
                    <a:pt x="6" y="98"/>
                  </a:lnTo>
                  <a:lnTo>
                    <a:pt x="5" y="97"/>
                  </a:lnTo>
                  <a:lnTo>
                    <a:pt x="4" y="97"/>
                  </a:lnTo>
                  <a:lnTo>
                    <a:pt x="2" y="96"/>
                  </a:lnTo>
                  <a:lnTo>
                    <a:pt x="1" y="95"/>
                  </a:lnTo>
                  <a:lnTo>
                    <a:pt x="1" y="94"/>
                  </a:lnTo>
                  <a:lnTo>
                    <a:pt x="0" y="93"/>
                  </a:lnTo>
                  <a:lnTo>
                    <a:pt x="0" y="91"/>
                  </a:lnTo>
                  <a:lnTo>
                    <a:pt x="0" y="90"/>
                  </a:lnTo>
                  <a:lnTo>
                    <a:pt x="5" y="46"/>
                  </a:lnTo>
                  <a:lnTo>
                    <a:pt x="5" y="46"/>
                  </a:lnTo>
                  <a:lnTo>
                    <a:pt x="5" y="46"/>
                  </a:lnTo>
                  <a:lnTo>
                    <a:pt x="5" y="46"/>
                  </a:lnTo>
                  <a:lnTo>
                    <a:pt x="6" y="46"/>
                  </a:lnTo>
                  <a:lnTo>
                    <a:pt x="5" y="45"/>
                  </a:lnTo>
                  <a:lnTo>
                    <a:pt x="5" y="45"/>
                  </a:lnTo>
                  <a:lnTo>
                    <a:pt x="6" y="44"/>
                  </a:lnTo>
                  <a:lnTo>
                    <a:pt x="6" y="44"/>
                  </a:lnTo>
                  <a:lnTo>
                    <a:pt x="6" y="43"/>
                  </a:lnTo>
                  <a:lnTo>
                    <a:pt x="6" y="43"/>
                  </a:lnTo>
                  <a:lnTo>
                    <a:pt x="7" y="42"/>
                  </a:lnTo>
                  <a:lnTo>
                    <a:pt x="7" y="42"/>
                  </a:lnTo>
                  <a:lnTo>
                    <a:pt x="8" y="42"/>
                  </a:lnTo>
                  <a:lnTo>
                    <a:pt x="8" y="41"/>
                  </a:lnTo>
                  <a:lnTo>
                    <a:pt x="8" y="41"/>
                  </a:lnTo>
                  <a:lnTo>
                    <a:pt x="9" y="41"/>
                  </a:lnTo>
                  <a:lnTo>
                    <a:pt x="9" y="41"/>
                  </a:lnTo>
                  <a:lnTo>
                    <a:pt x="9" y="41"/>
                  </a:lnTo>
                  <a:lnTo>
                    <a:pt x="9" y="41"/>
                  </a:lnTo>
                  <a:lnTo>
                    <a:pt x="10" y="41"/>
                  </a:lnTo>
                  <a:lnTo>
                    <a:pt x="10" y="40"/>
                  </a:lnTo>
                  <a:lnTo>
                    <a:pt x="11" y="40"/>
                  </a:lnTo>
                  <a:lnTo>
                    <a:pt x="12" y="40"/>
                  </a:lnTo>
                  <a:lnTo>
                    <a:pt x="13" y="39"/>
                  </a:lnTo>
                  <a:lnTo>
                    <a:pt x="15" y="39"/>
                  </a:lnTo>
                  <a:lnTo>
                    <a:pt x="17" y="38"/>
                  </a:lnTo>
                  <a:lnTo>
                    <a:pt x="19" y="38"/>
                  </a:lnTo>
                  <a:lnTo>
                    <a:pt x="21" y="37"/>
                  </a:lnTo>
                  <a:lnTo>
                    <a:pt x="23" y="37"/>
                  </a:lnTo>
                  <a:lnTo>
                    <a:pt x="26" y="36"/>
                  </a:lnTo>
                  <a:lnTo>
                    <a:pt x="28" y="36"/>
                  </a:lnTo>
                  <a:lnTo>
                    <a:pt x="31" y="36"/>
                  </a:lnTo>
                  <a:lnTo>
                    <a:pt x="33" y="35"/>
                  </a:lnTo>
                  <a:lnTo>
                    <a:pt x="31" y="35"/>
                  </a:lnTo>
                  <a:lnTo>
                    <a:pt x="29" y="33"/>
                  </a:lnTo>
                  <a:lnTo>
                    <a:pt x="27" y="32"/>
                  </a:lnTo>
                  <a:lnTo>
                    <a:pt x="25" y="30"/>
                  </a:lnTo>
                  <a:lnTo>
                    <a:pt x="24" y="28"/>
                  </a:lnTo>
                  <a:lnTo>
                    <a:pt x="23" y="26"/>
                  </a:lnTo>
                  <a:lnTo>
                    <a:pt x="21" y="24"/>
                  </a:lnTo>
                  <a:lnTo>
                    <a:pt x="21" y="21"/>
                  </a:lnTo>
                  <a:lnTo>
                    <a:pt x="20" y="19"/>
                  </a:lnTo>
                  <a:lnTo>
                    <a:pt x="20" y="17"/>
                  </a:lnTo>
                  <a:lnTo>
                    <a:pt x="20" y="14"/>
                  </a:lnTo>
                  <a:lnTo>
                    <a:pt x="21" y="12"/>
                  </a:lnTo>
                  <a:lnTo>
                    <a:pt x="22" y="9"/>
                  </a:lnTo>
                  <a:lnTo>
                    <a:pt x="23" y="7"/>
                  </a:lnTo>
                  <a:lnTo>
                    <a:pt x="25" y="5"/>
                  </a:lnTo>
                  <a:lnTo>
                    <a:pt x="27" y="4"/>
                  </a:lnTo>
                  <a:lnTo>
                    <a:pt x="29" y="2"/>
                  </a:lnTo>
                  <a:lnTo>
                    <a:pt x="31" y="1"/>
                  </a:lnTo>
                  <a:lnTo>
                    <a:pt x="34"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830"/>
            <p:cNvSpPr>
              <a:spLocks/>
            </p:cNvSpPr>
            <p:nvPr/>
          </p:nvSpPr>
          <p:spPr bwMode="auto">
            <a:xfrm>
              <a:off x="8404225" y="2416176"/>
              <a:ext cx="49213" cy="52388"/>
            </a:xfrm>
            <a:custGeom>
              <a:avLst/>
              <a:gdLst/>
              <a:ahLst/>
              <a:cxnLst>
                <a:cxn ang="0">
                  <a:pos x="15" y="0"/>
                </a:cxn>
                <a:cxn ang="0">
                  <a:pos x="18" y="0"/>
                </a:cxn>
                <a:cxn ang="0">
                  <a:pos x="20" y="0"/>
                </a:cxn>
                <a:cxn ang="0">
                  <a:pos x="23" y="1"/>
                </a:cxn>
                <a:cxn ang="0">
                  <a:pos x="25" y="3"/>
                </a:cxn>
                <a:cxn ang="0">
                  <a:pos x="27" y="4"/>
                </a:cxn>
                <a:cxn ang="0">
                  <a:pos x="28" y="6"/>
                </a:cxn>
                <a:cxn ang="0">
                  <a:pos x="29" y="8"/>
                </a:cxn>
                <a:cxn ang="0">
                  <a:pos x="30" y="10"/>
                </a:cxn>
                <a:cxn ang="0">
                  <a:pos x="31" y="12"/>
                </a:cxn>
                <a:cxn ang="0">
                  <a:pos x="31" y="15"/>
                </a:cxn>
                <a:cxn ang="0">
                  <a:pos x="31" y="17"/>
                </a:cxn>
                <a:cxn ang="0">
                  <a:pos x="31" y="19"/>
                </a:cxn>
                <a:cxn ang="0">
                  <a:pos x="30" y="21"/>
                </a:cxn>
                <a:cxn ang="0">
                  <a:pos x="29" y="23"/>
                </a:cxn>
                <a:cxn ang="0">
                  <a:pos x="28" y="25"/>
                </a:cxn>
                <a:cxn ang="0">
                  <a:pos x="27" y="27"/>
                </a:cxn>
                <a:cxn ang="0">
                  <a:pos x="25" y="29"/>
                </a:cxn>
                <a:cxn ang="0">
                  <a:pos x="23" y="30"/>
                </a:cxn>
                <a:cxn ang="0">
                  <a:pos x="22" y="32"/>
                </a:cxn>
                <a:cxn ang="0">
                  <a:pos x="20" y="32"/>
                </a:cxn>
                <a:cxn ang="0">
                  <a:pos x="18" y="33"/>
                </a:cxn>
                <a:cxn ang="0">
                  <a:pos x="15" y="33"/>
                </a:cxn>
                <a:cxn ang="0">
                  <a:pos x="13" y="33"/>
                </a:cxn>
                <a:cxn ang="0">
                  <a:pos x="11" y="32"/>
                </a:cxn>
                <a:cxn ang="0">
                  <a:pos x="9" y="32"/>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1" y="10"/>
                </a:cxn>
                <a:cxn ang="0">
                  <a:pos x="2" y="8"/>
                </a:cxn>
                <a:cxn ang="0">
                  <a:pos x="3" y="6"/>
                </a:cxn>
                <a:cxn ang="0">
                  <a:pos x="4" y="4"/>
                </a:cxn>
                <a:cxn ang="0">
                  <a:pos x="6" y="3"/>
                </a:cxn>
                <a:cxn ang="0">
                  <a:pos x="8" y="1"/>
                </a:cxn>
                <a:cxn ang="0">
                  <a:pos x="11" y="0"/>
                </a:cxn>
                <a:cxn ang="0">
                  <a:pos x="13" y="0"/>
                </a:cxn>
                <a:cxn ang="0">
                  <a:pos x="15" y="0"/>
                </a:cxn>
              </a:cxnLst>
              <a:rect l="0" t="0" r="r" b="b"/>
              <a:pathLst>
                <a:path w="31" h="33">
                  <a:moveTo>
                    <a:pt x="15" y="0"/>
                  </a:moveTo>
                  <a:lnTo>
                    <a:pt x="18" y="0"/>
                  </a:lnTo>
                  <a:lnTo>
                    <a:pt x="20" y="0"/>
                  </a:lnTo>
                  <a:lnTo>
                    <a:pt x="23" y="1"/>
                  </a:lnTo>
                  <a:lnTo>
                    <a:pt x="25" y="3"/>
                  </a:lnTo>
                  <a:lnTo>
                    <a:pt x="27" y="4"/>
                  </a:lnTo>
                  <a:lnTo>
                    <a:pt x="28" y="6"/>
                  </a:lnTo>
                  <a:lnTo>
                    <a:pt x="29" y="8"/>
                  </a:lnTo>
                  <a:lnTo>
                    <a:pt x="30" y="10"/>
                  </a:lnTo>
                  <a:lnTo>
                    <a:pt x="31" y="12"/>
                  </a:lnTo>
                  <a:lnTo>
                    <a:pt x="31" y="15"/>
                  </a:lnTo>
                  <a:lnTo>
                    <a:pt x="31" y="17"/>
                  </a:lnTo>
                  <a:lnTo>
                    <a:pt x="31" y="19"/>
                  </a:lnTo>
                  <a:lnTo>
                    <a:pt x="30" y="21"/>
                  </a:lnTo>
                  <a:lnTo>
                    <a:pt x="29" y="23"/>
                  </a:lnTo>
                  <a:lnTo>
                    <a:pt x="28" y="25"/>
                  </a:lnTo>
                  <a:lnTo>
                    <a:pt x="27" y="27"/>
                  </a:lnTo>
                  <a:lnTo>
                    <a:pt x="25" y="29"/>
                  </a:lnTo>
                  <a:lnTo>
                    <a:pt x="23" y="30"/>
                  </a:lnTo>
                  <a:lnTo>
                    <a:pt x="22" y="32"/>
                  </a:lnTo>
                  <a:lnTo>
                    <a:pt x="20" y="32"/>
                  </a:lnTo>
                  <a:lnTo>
                    <a:pt x="18" y="33"/>
                  </a:lnTo>
                  <a:lnTo>
                    <a:pt x="15" y="33"/>
                  </a:lnTo>
                  <a:lnTo>
                    <a:pt x="13" y="33"/>
                  </a:lnTo>
                  <a:lnTo>
                    <a:pt x="11" y="32"/>
                  </a:lnTo>
                  <a:lnTo>
                    <a:pt x="9" y="32"/>
                  </a:lnTo>
                  <a:lnTo>
                    <a:pt x="8" y="30"/>
                  </a:lnTo>
                  <a:lnTo>
                    <a:pt x="6" y="29"/>
                  </a:lnTo>
                  <a:lnTo>
                    <a:pt x="4" y="27"/>
                  </a:lnTo>
                  <a:lnTo>
                    <a:pt x="3" y="25"/>
                  </a:lnTo>
                  <a:lnTo>
                    <a:pt x="2" y="23"/>
                  </a:lnTo>
                  <a:lnTo>
                    <a:pt x="1" y="21"/>
                  </a:lnTo>
                  <a:lnTo>
                    <a:pt x="0" y="19"/>
                  </a:lnTo>
                  <a:lnTo>
                    <a:pt x="0" y="17"/>
                  </a:lnTo>
                  <a:lnTo>
                    <a:pt x="0" y="15"/>
                  </a:lnTo>
                  <a:lnTo>
                    <a:pt x="0" y="12"/>
                  </a:lnTo>
                  <a:lnTo>
                    <a:pt x="1" y="10"/>
                  </a:lnTo>
                  <a:lnTo>
                    <a:pt x="2" y="8"/>
                  </a:lnTo>
                  <a:lnTo>
                    <a:pt x="3" y="6"/>
                  </a:lnTo>
                  <a:lnTo>
                    <a:pt x="4" y="4"/>
                  </a:lnTo>
                  <a:lnTo>
                    <a:pt x="6" y="3"/>
                  </a:lnTo>
                  <a:lnTo>
                    <a:pt x="8" y="1"/>
                  </a:lnTo>
                  <a:lnTo>
                    <a:pt x="11" y="0"/>
                  </a:lnTo>
                  <a:lnTo>
                    <a:pt x="13"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831"/>
            <p:cNvSpPr>
              <a:spLocks/>
            </p:cNvSpPr>
            <p:nvPr/>
          </p:nvSpPr>
          <p:spPr bwMode="auto">
            <a:xfrm>
              <a:off x="8372475" y="2471738"/>
              <a:ext cx="112713" cy="196850"/>
            </a:xfrm>
            <a:custGeom>
              <a:avLst/>
              <a:gdLst/>
              <a:ahLst/>
              <a:cxnLst>
                <a:cxn ang="0">
                  <a:pos x="35" y="3"/>
                </a:cxn>
                <a:cxn ang="0">
                  <a:pos x="40" y="34"/>
                </a:cxn>
                <a:cxn ang="0">
                  <a:pos x="38" y="0"/>
                </a:cxn>
                <a:cxn ang="0">
                  <a:pos x="45" y="0"/>
                </a:cxn>
                <a:cxn ang="0">
                  <a:pos x="52" y="2"/>
                </a:cxn>
                <a:cxn ang="0">
                  <a:pos x="58" y="3"/>
                </a:cxn>
                <a:cxn ang="0">
                  <a:pos x="61" y="4"/>
                </a:cxn>
                <a:cxn ang="0">
                  <a:pos x="63" y="5"/>
                </a:cxn>
                <a:cxn ang="0">
                  <a:pos x="63" y="5"/>
                </a:cxn>
                <a:cxn ang="0">
                  <a:pos x="64" y="6"/>
                </a:cxn>
                <a:cxn ang="0">
                  <a:pos x="65" y="7"/>
                </a:cxn>
                <a:cxn ang="0">
                  <a:pos x="66" y="8"/>
                </a:cxn>
                <a:cxn ang="0">
                  <a:pos x="66" y="9"/>
                </a:cxn>
                <a:cxn ang="0">
                  <a:pos x="71" y="55"/>
                </a:cxn>
                <a:cxn ang="0">
                  <a:pos x="70" y="58"/>
                </a:cxn>
                <a:cxn ang="0">
                  <a:pos x="66" y="60"/>
                </a:cxn>
                <a:cxn ang="0">
                  <a:pos x="64" y="60"/>
                </a:cxn>
                <a:cxn ang="0">
                  <a:pos x="60" y="57"/>
                </a:cxn>
                <a:cxn ang="0">
                  <a:pos x="54" y="15"/>
                </a:cxn>
                <a:cxn ang="0">
                  <a:pos x="53" y="56"/>
                </a:cxn>
                <a:cxn ang="0">
                  <a:pos x="57" y="119"/>
                </a:cxn>
                <a:cxn ang="0">
                  <a:pos x="54" y="123"/>
                </a:cxn>
                <a:cxn ang="0">
                  <a:pos x="50" y="124"/>
                </a:cxn>
                <a:cxn ang="0">
                  <a:pos x="46" y="122"/>
                </a:cxn>
                <a:cxn ang="0">
                  <a:pos x="43" y="119"/>
                </a:cxn>
                <a:cxn ang="0">
                  <a:pos x="37" y="63"/>
                </a:cxn>
                <a:cxn ang="0">
                  <a:pos x="32" y="63"/>
                </a:cxn>
                <a:cxn ang="0">
                  <a:pos x="27" y="120"/>
                </a:cxn>
                <a:cxn ang="0">
                  <a:pos x="24" y="123"/>
                </a:cxn>
                <a:cxn ang="0">
                  <a:pos x="20" y="124"/>
                </a:cxn>
                <a:cxn ang="0">
                  <a:pos x="16" y="122"/>
                </a:cxn>
                <a:cxn ang="0">
                  <a:pos x="13" y="118"/>
                </a:cxn>
                <a:cxn ang="0">
                  <a:pos x="18" y="14"/>
                </a:cxn>
                <a:cxn ang="0">
                  <a:pos x="12" y="55"/>
                </a:cxn>
                <a:cxn ang="0">
                  <a:pos x="10" y="59"/>
                </a:cxn>
                <a:cxn ang="0">
                  <a:pos x="6" y="60"/>
                </a:cxn>
                <a:cxn ang="0">
                  <a:pos x="4" y="60"/>
                </a:cxn>
                <a:cxn ang="0">
                  <a:pos x="1" y="57"/>
                </a:cxn>
                <a:cxn ang="0">
                  <a:pos x="0" y="53"/>
                </a:cxn>
                <a:cxn ang="0">
                  <a:pos x="5" y="9"/>
                </a:cxn>
                <a:cxn ang="0">
                  <a:pos x="5" y="8"/>
                </a:cxn>
                <a:cxn ang="0">
                  <a:pos x="6" y="7"/>
                </a:cxn>
                <a:cxn ang="0">
                  <a:pos x="6" y="6"/>
                </a:cxn>
                <a:cxn ang="0">
                  <a:pos x="7" y="5"/>
                </a:cxn>
                <a:cxn ang="0">
                  <a:pos x="8" y="5"/>
                </a:cxn>
                <a:cxn ang="0">
                  <a:pos x="9" y="5"/>
                </a:cxn>
                <a:cxn ang="0">
                  <a:pos x="12" y="4"/>
                </a:cxn>
                <a:cxn ang="0">
                  <a:pos x="17" y="2"/>
                </a:cxn>
                <a:cxn ang="0">
                  <a:pos x="23" y="1"/>
                </a:cxn>
                <a:cxn ang="0">
                  <a:pos x="31" y="0"/>
                </a:cxn>
              </a:cxnLst>
              <a:rect l="0" t="0" r="r" b="b"/>
              <a:pathLst>
                <a:path w="71" h="124">
                  <a:moveTo>
                    <a:pt x="33" y="0"/>
                  </a:moveTo>
                  <a:lnTo>
                    <a:pt x="35" y="3"/>
                  </a:lnTo>
                  <a:lnTo>
                    <a:pt x="35" y="3"/>
                  </a:lnTo>
                  <a:lnTo>
                    <a:pt x="30" y="34"/>
                  </a:lnTo>
                  <a:lnTo>
                    <a:pt x="35" y="43"/>
                  </a:lnTo>
                  <a:lnTo>
                    <a:pt x="40" y="34"/>
                  </a:lnTo>
                  <a:lnTo>
                    <a:pt x="36" y="3"/>
                  </a:lnTo>
                  <a:lnTo>
                    <a:pt x="36" y="3"/>
                  </a:lnTo>
                  <a:lnTo>
                    <a:pt x="38" y="0"/>
                  </a:lnTo>
                  <a:lnTo>
                    <a:pt x="40" y="0"/>
                  </a:lnTo>
                  <a:lnTo>
                    <a:pt x="43" y="0"/>
                  </a:lnTo>
                  <a:lnTo>
                    <a:pt x="45" y="0"/>
                  </a:lnTo>
                  <a:lnTo>
                    <a:pt x="48" y="1"/>
                  </a:lnTo>
                  <a:lnTo>
                    <a:pt x="50" y="1"/>
                  </a:lnTo>
                  <a:lnTo>
                    <a:pt x="52" y="2"/>
                  </a:lnTo>
                  <a:lnTo>
                    <a:pt x="54" y="2"/>
                  </a:lnTo>
                  <a:lnTo>
                    <a:pt x="56" y="3"/>
                  </a:lnTo>
                  <a:lnTo>
                    <a:pt x="58" y="3"/>
                  </a:lnTo>
                  <a:lnTo>
                    <a:pt x="59" y="4"/>
                  </a:lnTo>
                  <a:lnTo>
                    <a:pt x="60" y="4"/>
                  </a:lnTo>
                  <a:lnTo>
                    <a:pt x="61" y="4"/>
                  </a:lnTo>
                  <a:lnTo>
                    <a:pt x="62" y="5"/>
                  </a:lnTo>
                  <a:lnTo>
                    <a:pt x="62" y="5"/>
                  </a:lnTo>
                  <a:lnTo>
                    <a:pt x="63" y="5"/>
                  </a:lnTo>
                  <a:lnTo>
                    <a:pt x="63" y="5"/>
                  </a:lnTo>
                  <a:lnTo>
                    <a:pt x="63" y="5"/>
                  </a:lnTo>
                  <a:lnTo>
                    <a:pt x="63" y="5"/>
                  </a:lnTo>
                  <a:lnTo>
                    <a:pt x="64" y="5"/>
                  </a:lnTo>
                  <a:lnTo>
                    <a:pt x="64" y="6"/>
                  </a:lnTo>
                  <a:lnTo>
                    <a:pt x="64" y="6"/>
                  </a:lnTo>
                  <a:lnTo>
                    <a:pt x="65" y="6"/>
                  </a:lnTo>
                  <a:lnTo>
                    <a:pt x="65" y="6"/>
                  </a:lnTo>
                  <a:lnTo>
                    <a:pt x="65" y="7"/>
                  </a:lnTo>
                  <a:lnTo>
                    <a:pt x="65" y="7"/>
                  </a:lnTo>
                  <a:lnTo>
                    <a:pt x="66" y="8"/>
                  </a:lnTo>
                  <a:lnTo>
                    <a:pt x="66" y="8"/>
                  </a:lnTo>
                  <a:lnTo>
                    <a:pt x="66" y="9"/>
                  </a:lnTo>
                  <a:lnTo>
                    <a:pt x="66" y="9"/>
                  </a:lnTo>
                  <a:lnTo>
                    <a:pt x="66" y="9"/>
                  </a:lnTo>
                  <a:lnTo>
                    <a:pt x="66" y="10"/>
                  </a:lnTo>
                  <a:lnTo>
                    <a:pt x="71" y="53"/>
                  </a:lnTo>
                  <a:lnTo>
                    <a:pt x="71" y="55"/>
                  </a:lnTo>
                  <a:lnTo>
                    <a:pt x="71" y="56"/>
                  </a:lnTo>
                  <a:lnTo>
                    <a:pt x="70" y="57"/>
                  </a:lnTo>
                  <a:lnTo>
                    <a:pt x="70" y="58"/>
                  </a:lnTo>
                  <a:lnTo>
                    <a:pt x="68" y="59"/>
                  </a:lnTo>
                  <a:lnTo>
                    <a:pt x="67" y="60"/>
                  </a:lnTo>
                  <a:lnTo>
                    <a:pt x="66" y="60"/>
                  </a:lnTo>
                  <a:lnTo>
                    <a:pt x="66" y="60"/>
                  </a:lnTo>
                  <a:lnTo>
                    <a:pt x="65" y="60"/>
                  </a:lnTo>
                  <a:lnTo>
                    <a:pt x="64" y="60"/>
                  </a:lnTo>
                  <a:lnTo>
                    <a:pt x="62" y="59"/>
                  </a:lnTo>
                  <a:lnTo>
                    <a:pt x="61" y="59"/>
                  </a:lnTo>
                  <a:lnTo>
                    <a:pt x="60" y="57"/>
                  </a:lnTo>
                  <a:lnTo>
                    <a:pt x="59" y="56"/>
                  </a:lnTo>
                  <a:lnTo>
                    <a:pt x="59" y="55"/>
                  </a:lnTo>
                  <a:lnTo>
                    <a:pt x="54" y="15"/>
                  </a:lnTo>
                  <a:lnTo>
                    <a:pt x="54" y="15"/>
                  </a:lnTo>
                  <a:lnTo>
                    <a:pt x="53" y="14"/>
                  </a:lnTo>
                  <a:lnTo>
                    <a:pt x="53" y="56"/>
                  </a:lnTo>
                  <a:lnTo>
                    <a:pt x="58" y="116"/>
                  </a:lnTo>
                  <a:lnTo>
                    <a:pt x="58" y="118"/>
                  </a:lnTo>
                  <a:lnTo>
                    <a:pt x="57" y="119"/>
                  </a:lnTo>
                  <a:lnTo>
                    <a:pt x="56" y="120"/>
                  </a:lnTo>
                  <a:lnTo>
                    <a:pt x="55" y="122"/>
                  </a:lnTo>
                  <a:lnTo>
                    <a:pt x="54" y="123"/>
                  </a:lnTo>
                  <a:lnTo>
                    <a:pt x="53" y="123"/>
                  </a:lnTo>
                  <a:lnTo>
                    <a:pt x="51" y="124"/>
                  </a:lnTo>
                  <a:lnTo>
                    <a:pt x="50" y="124"/>
                  </a:lnTo>
                  <a:lnTo>
                    <a:pt x="49" y="123"/>
                  </a:lnTo>
                  <a:lnTo>
                    <a:pt x="47" y="123"/>
                  </a:lnTo>
                  <a:lnTo>
                    <a:pt x="46" y="122"/>
                  </a:lnTo>
                  <a:lnTo>
                    <a:pt x="45" y="121"/>
                  </a:lnTo>
                  <a:lnTo>
                    <a:pt x="44" y="120"/>
                  </a:lnTo>
                  <a:lnTo>
                    <a:pt x="43" y="119"/>
                  </a:lnTo>
                  <a:lnTo>
                    <a:pt x="43" y="117"/>
                  </a:lnTo>
                  <a:lnTo>
                    <a:pt x="38" y="63"/>
                  </a:lnTo>
                  <a:lnTo>
                    <a:pt x="37" y="63"/>
                  </a:lnTo>
                  <a:lnTo>
                    <a:pt x="35" y="63"/>
                  </a:lnTo>
                  <a:lnTo>
                    <a:pt x="34" y="63"/>
                  </a:lnTo>
                  <a:lnTo>
                    <a:pt x="32" y="63"/>
                  </a:lnTo>
                  <a:lnTo>
                    <a:pt x="28" y="117"/>
                  </a:lnTo>
                  <a:lnTo>
                    <a:pt x="28" y="119"/>
                  </a:lnTo>
                  <a:lnTo>
                    <a:pt x="27" y="120"/>
                  </a:lnTo>
                  <a:lnTo>
                    <a:pt x="26" y="121"/>
                  </a:lnTo>
                  <a:lnTo>
                    <a:pt x="25" y="122"/>
                  </a:lnTo>
                  <a:lnTo>
                    <a:pt x="24" y="123"/>
                  </a:lnTo>
                  <a:lnTo>
                    <a:pt x="22" y="123"/>
                  </a:lnTo>
                  <a:lnTo>
                    <a:pt x="21" y="124"/>
                  </a:lnTo>
                  <a:lnTo>
                    <a:pt x="20" y="124"/>
                  </a:lnTo>
                  <a:lnTo>
                    <a:pt x="18" y="123"/>
                  </a:lnTo>
                  <a:lnTo>
                    <a:pt x="17" y="123"/>
                  </a:lnTo>
                  <a:lnTo>
                    <a:pt x="16" y="122"/>
                  </a:lnTo>
                  <a:lnTo>
                    <a:pt x="14" y="120"/>
                  </a:lnTo>
                  <a:lnTo>
                    <a:pt x="14" y="119"/>
                  </a:lnTo>
                  <a:lnTo>
                    <a:pt x="13" y="118"/>
                  </a:lnTo>
                  <a:lnTo>
                    <a:pt x="13" y="116"/>
                  </a:lnTo>
                  <a:lnTo>
                    <a:pt x="18" y="56"/>
                  </a:lnTo>
                  <a:lnTo>
                    <a:pt x="18" y="14"/>
                  </a:lnTo>
                  <a:lnTo>
                    <a:pt x="17" y="15"/>
                  </a:lnTo>
                  <a:lnTo>
                    <a:pt x="16" y="15"/>
                  </a:lnTo>
                  <a:lnTo>
                    <a:pt x="12" y="55"/>
                  </a:lnTo>
                  <a:lnTo>
                    <a:pt x="12" y="56"/>
                  </a:lnTo>
                  <a:lnTo>
                    <a:pt x="11" y="57"/>
                  </a:lnTo>
                  <a:lnTo>
                    <a:pt x="10" y="59"/>
                  </a:lnTo>
                  <a:lnTo>
                    <a:pt x="9" y="59"/>
                  </a:lnTo>
                  <a:lnTo>
                    <a:pt x="7" y="60"/>
                  </a:lnTo>
                  <a:lnTo>
                    <a:pt x="6" y="60"/>
                  </a:lnTo>
                  <a:lnTo>
                    <a:pt x="5" y="60"/>
                  </a:lnTo>
                  <a:lnTo>
                    <a:pt x="5" y="60"/>
                  </a:lnTo>
                  <a:lnTo>
                    <a:pt x="4" y="60"/>
                  </a:lnTo>
                  <a:lnTo>
                    <a:pt x="2" y="59"/>
                  </a:lnTo>
                  <a:lnTo>
                    <a:pt x="1" y="58"/>
                  </a:lnTo>
                  <a:lnTo>
                    <a:pt x="1" y="57"/>
                  </a:lnTo>
                  <a:lnTo>
                    <a:pt x="0" y="56"/>
                  </a:lnTo>
                  <a:lnTo>
                    <a:pt x="0" y="55"/>
                  </a:lnTo>
                  <a:lnTo>
                    <a:pt x="0" y="53"/>
                  </a:lnTo>
                  <a:lnTo>
                    <a:pt x="5" y="10"/>
                  </a:lnTo>
                  <a:lnTo>
                    <a:pt x="5" y="9"/>
                  </a:lnTo>
                  <a:lnTo>
                    <a:pt x="5" y="9"/>
                  </a:lnTo>
                  <a:lnTo>
                    <a:pt x="5" y="9"/>
                  </a:lnTo>
                  <a:lnTo>
                    <a:pt x="5" y="8"/>
                  </a:lnTo>
                  <a:lnTo>
                    <a:pt x="5" y="8"/>
                  </a:lnTo>
                  <a:lnTo>
                    <a:pt x="5" y="7"/>
                  </a:lnTo>
                  <a:lnTo>
                    <a:pt x="6" y="7"/>
                  </a:lnTo>
                  <a:lnTo>
                    <a:pt x="6" y="7"/>
                  </a:lnTo>
                  <a:lnTo>
                    <a:pt x="6" y="7"/>
                  </a:lnTo>
                  <a:lnTo>
                    <a:pt x="6" y="6"/>
                  </a:lnTo>
                  <a:lnTo>
                    <a:pt x="6" y="6"/>
                  </a:lnTo>
                  <a:lnTo>
                    <a:pt x="7" y="6"/>
                  </a:lnTo>
                  <a:lnTo>
                    <a:pt x="7" y="6"/>
                  </a:lnTo>
                  <a:lnTo>
                    <a:pt x="7" y="5"/>
                  </a:lnTo>
                  <a:lnTo>
                    <a:pt x="8" y="5"/>
                  </a:lnTo>
                  <a:lnTo>
                    <a:pt x="8" y="5"/>
                  </a:lnTo>
                  <a:lnTo>
                    <a:pt x="8" y="5"/>
                  </a:lnTo>
                  <a:lnTo>
                    <a:pt x="8" y="5"/>
                  </a:lnTo>
                  <a:lnTo>
                    <a:pt x="9" y="5"/>
                  </a:lnTo>
                  <a:lnTo>
                    <a:pt x="9" y="5"/>
                  </a:lnTo>
                  <a:lnTo>
                    <a:pt x="9" y="4"/>
                  </a:lnTo>
                  <a:lnTo>
                    <a:pt x="10" y="4"/>
                  </a:lnTo>
                  <a:lnTo>
                    <a:pt x="12" y="4"/>
                  </a:lnTo>
                  <a:lnTo>
                    <a:pt x="13" y="3"/>
                  </a:lnTo>
                  <a:lnTo>
                    <a:pt x="15" y="3"/>
                  </a:lnTo>
                  <a:lnTo>
                    <a:pt x="17" y="2"/>
                  </a:lnTo>
                  <a:lnTo>
                    <a:pt x="19" y="2"/>
                  </a:lnTo>
                  <a:lnTo>
                    <a:pt x="21" y="1"/>
                  </a:lnTo>
                  <a:lnTo>
                    <a:pt x="23" y="1"/>
                  </a:lnTo>
                  <a:lnTo>
                    <a:pt x="26" y="0"/>
                  </a:lnTo>
                  <a:lnTo>
                    <a:pt x="28" y="0"/>
                  </a:lnTo>
                  <a:lnTo>
                    <a:pt x="31" y="0"/>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Freeform 832"/>
            <p:cNvSpPr>
              <a:spLocks/>
            </p:cNvSpPr>
            <p:nvPr/>
          </p:nvSpPr>
          <p:spPr bwMode="auto">
            <a:xfrm>
              <a:off x="8270875" y="2614613"/>
              <a:ext cx="92075" cy="93663"/>
            </a:xfrm>
            <a:custGeom>
              <a:avLst/>
              <a:gdLst/>
              <a:ahLst/>
              <a:cxnLst>
                <a:cxn ang="0">
                  <a:pos x="58" y="0"/>
                </a:cxn>
                <a:cxn ang="0">
                  <a:pos x="58" y="20"/>
                </a:cxn>
                <a:cxn ang="0">
                  <a:pos x="20" y="59"/>
                </a:cxn>
                <a:cxn ang="0">
                  <a:pos x="0" y="38"/>
                </a:cxn>
                <a:cxn ang="0">
                  <a:pos x="0" y="18"/>
                </a:cxn>
                <a:cxn ang="0">
                  <a:pos x="20" y="39"/>
                </a:cxn>
                <a:cxn ang="0">
                  <a:pos x="58" y="0"/>
                </a:cxn>
              </a:cxnLst>
              <a:rect l="0" t="0" r="r" b="b"/>
              <a:pathLst>
                <a:path w="58" h="59">
                  <a:moveTo>
                    <a:pt x="58" y="0"/>
                  </a:moveTo>
                  <a:lnTo>
                    <a:pt x="58" y="20"/>
                  </a:lnTo>
                  <a:lnTo>
                    <a:pt x="20" y="59"/>
                  </a:lnTo>
                  <a:lnTo>
                    <a:pt x="0" y="38"/>
                  </a:lnTo>
                  <a:lnTo>
                    <a:pt x="0" y="18"/>
                  </a:lnTo>
                  <a:lnTo>
                    <a:pt x="20" y="39"/>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8" name="Group 87"/>
          <p:cNvGrpSpPr/>
          <p:nvPr/>
        </p:nvGrpSpPr>
        <p:grpSpPr>
          <a:xfrm>
            <a:off x="3828322" y="3968968"/>
            <a:ext cx="425450" cy="376767"/>
            <a:chOff x="7786688" y="1717675"/>
            <a:chExt cx="425450" cy="282575"/>
          </a:xfrm>
          <a:solidFill>
            <a:schemeClr val="bg1">
              <a:lumMod val="85000"/>
            </a:schemeClr>
          </a:solidFill>
        </p:grpSpPr>
        <p:sp>
          <p:nvSpPr>
            <p:cNvPr id="89" name="Freeform 752"/>
            <p:cNvSpPr>
              <a:spLocks noEditPoints="1"/>
            </p:cNvSpPr>
            <p:nvPr/>
          </p:nvSpPr>
          <p:spPr bwMode="auto">
            <a:xfrm>
              <a:off x="7902576" y="1717675"/>
              <a:ext cx="193675" cy="212725"/>
            </a:xfrm>
            <a:custGeom>
              <a:avLst/>
              <a:gdLst/>
              <a:ahLst/>
              <a:cxnLst>
                <a:cxn ang="0">
                  <a:pos x="61" y="134"/>
                </a:cxn>
                <a:cxn ang="0">
                  <a:pos x="65" y="0"/>
                </a:cxn>
                <a:cxn ang="0">
                  <a:pos x="76" y="4"/>
                </a:cxn>
                <a:cxn ang="0">
                  <a:pos x="85" y="10"/>
                </a:cxn>
                <a:cxn ang="0">
                  <a:pos x="91" y="20"/>
                </a:cxn>
                <a:cxn ang="0">
                  <a:pos x="94" y="31"/>
                </a:cxn>
                <a:cxn ang="0">
                  <a:pos x="94" y="43"/>
                </a:cxn>
                <a:cxn ang="0">
                  <a:pos x="90" y="55"/>
                </a:cxn>
                <a:cxn ang="0">
                  <a:pos x="82" y="65"/>
                </a:cxn>
                <a:cxn ang="0">
                  <a:pos x="81" y="72"/>
                </a:cxn>
                <a:cxn ang="0">
                  <a:pos x="94" y="79"/>
                </a:cxn>
                <a:cxn ang="0">
                  <a:pos x="106" y="87"/>
                </a:cxn>
                <a:cxn ang="0">
                  <a:pos x="115" y="97"/>
                </a:cxn>
                <a:cxn ang="0">
                  <a:pos x="120" y="108"/>
                </a:cxn>
                <a:cxn ang="0">
                  <a:pos x="122" y="118"/>
                </a:cxn>
                <a:cxn ang="0">
                  <a:pos x="120" y="123"/>
                </a:cxn>
                <a:cxn ang="0">
                  <a:pos x="114" y="127"/>
                </a:cxn>
                <a:cxn ang="0">
                  <a:pos x="104" y="130"/>
                </a:cxn>
                <a:cxn ang="0">
                  <a:pos x="92" y="132"/>
                </a:cxn>
                <a:cxn ang="0">
                  <a:pos x="78" y="133"/>
                </a:cxn>
                <a:cxn ang="0">
                  <a:pos x="63" y="134"/>
                </a:cxn>
                <a:cxn ang="0">
                  <a:pos x="64" y="81"/>
                </a:cxn>
                <a:cxn ang="0">
                  <a:pos x="67" y="75"/>
                </a:cxn>
                <a:cxn ang="0">
                  <a:pos x="58" y="76"/>
                </a:cxn>
                <a:cxn ang="0">
                  <a:pos x="58" y="81"/>
                </a:cxn>
                <a:cxn ang="0">
                  <a:pos x="61" y="134"/>
                </a:cxn>
                <a:cxn ang="0">
                  <a:pos x="49" y="133"/>
                </a:cxn>
                <a:cxn ang="0">
                  <a:pos x="34" y="132"/>
                </a:cxn>
                <a:cxn ang="0">
                  <a:pos x="22" y="130"/>
                </a:cxn>
                <a:cxn ang="0">
                  <a:pos x="11" y="128"/>
                </a:cxn>
                <a:cxn ang="0">
                  <a:pos x="4" y="124"/>
                </a:cxn>
                <a:cxn ang="0">
                  <a:pos x="0" y="120"/>
                </a:cxn>
                <a:cxn ang="0">
                  <a:pos x="0" y="112"/>
                </a:cxn>
                <a:cxn ang="0">
                  <a:pos x="5" y="101"/>
                </a:cxn>
                <a:cxn ang="0">
                  <a:pos x="13" y="91"/>
                </a:cxn>
                <a:cxn ang="0">
                  <a:pos x="23" y="81"/>
                </a:cxn>
                <a:cxn ang="0">
                  <a:pos x="36" y="74"/>
                </a:cxn>
                <a:cxn ang="0">
                  <a:pos x="42" y="68"/>
                </a:cxn>
                <a:cxn ang="0">
                  <a:pos x="34" y="59"/>
                </a:cxn>
                <a:cxn ang="0">
                  <a:pos x="29" y="47"/>
                </a:cxn>
                <a:cxn ang="0">
                  <a:pos x="27" y="35"/>
                </a:cxn>
                <a:cxn ang="0">
                  <a:pos x="29" y="23"/>
                </a:cxn>
                <a:cxn ang="0">
                  <a:pos x="34" y="13"/>
                </a:cxn>
                <a:cxn ang="0">
                  <a:pos x="43" y="6"/>
                </a:cxn>
                <a:cxn ang="0">
                  <a:pos x="53" y="1"/>
                </a:cxn>
              </a:cxnLst>
              <a:rect l="0" t="0" r="r" b="b"/>
              <a:pathLst>
                <a:path w="122" h="134">
                  <a:moveTo>
                    <a:pt x="61" y="134"/>
                  </a:moveTo>
                  <a:lnTo>
                    <a:pt x="61" y="134"/>
                  </a:lnTo>
                  <a:lnTo>
                    <a:pt x="61" y="134"/>
                  </a:lnTo>
                  <a:lnTo>
                    <a:pt x="61" y="134"/>
                  </a:lnTo>
                  <a:close/>
                  <a:moveTo>
                    <a:pt x="61" y="0"/>
                  </a:moveTo>
                  <a:lnTo>
                    <a:pt x="65" y="0"/>
                  </a:lnTo>
                  <a:lnTo>
                    <a:pt x="69" y="1"/>
                  </a:lnTo>
                  <a:lnTo>
                    <a:pt x="72" y="2"/>
                  </a:lnTo>
                  <a:lnTo>
                    <a:pt x="76" y="4"/>
                  </a:lnTo>
                  <a:lnTo>
                    <a:pt x="79" y="6"/>
                  </a:lnTo>
                  <a:lnTo>
                    <a:pt x="82" y="8"/>
                  </a:lnTo>
                  <a:lnTo>
                    <a:pt x="85" y="10"/>
                  </a:lnTo>
                  <a:lnTo>
                    <a:pt x="87" y="13"/>
                  </a:lnTo>
                  <a:lnTo>
                    <a:pt x="89" y="16"/>
                  </a:lnTo>
                  <a:lnTo>
                    <a:pt x="91" y="20"/>
                  </a:lnTo>
                  <a:lnTo>
                    <a:pt x="93" y="23"/>
                  </a:lnTo>
                  <a:lnTo>
                    <a:pt x="94" y="27"/>
                  </a:lnTo>
                  <a:lnTo>
                    <a:pt x="94" y="31"/>
                  </a:lnTo>
                  <a:lnTo>
                    <a:pt x="95" y="35"/>
                  </a:lnTo>
                  <a:lnTo>
                    <a:pt x="94" y="39"/>
                  </a:lnTo>
                  <a:lnTo>
                    <a:pt x="94" y="43"/>
                  </a:lnTo>
                  <a:lnTo>
                    <a:pt x="93" y="47"/>
                  </a:lnTo>
                  <a:lnTo>
                    <a:pt x="91" y="51"/>
                  </a:lnTo>
                  <a:lnTo>
                    <a:pt x="90" y="55"/>
                  </a:lnTo>
                  <a:lnTo>
                    <a:pt x="87" y="59"/>
                  </a:lnTo>
                  <a:lnTo>
                    <a:pt x="85" y="62"/>
                  </a:lnTo>
                  <a:lnTo>
                    <a:pt x="82" y="65"/>
                  </a:lnTo>
                  <a:lnTo>
                    <a:pt x="79" y="68"/>
                  </a:lnTo>
                  <a:lnTo>
                    <a:pt x="76" y="71"/>
                  </a:lnTo>
                  <a:lnTo>
                    <a:pt x="81" y="72"/>
                  </a:lnTo>
                  <a:lnTo>
                    <a:pt x="86" y="74"/>
                  </a:lnTo>
                  <a:lnTo>
                    <a:pt x="90" y="76"/>
                  </a:lnTo>
                  <a:lnTo>
                    <a:pt x="94" y="79"/>
                  </a:lnTo>
                  <a:lnTo>
                    <a:pt x="98" y="81"/>
                  </a:lnTo>
                  <a:lnTo>
                    <a:pt x="102" y="84"/>
                  </a:lnTo>
                  <a:lnTo>
                    <a:pt x="106" y="87"/>
                  </a:lnTo>
                  <a:lnTo>
                    <a:pt x="109" y="91"/>
                  </a:lnTo>
                  <a:lnTo>
                    <a:pt x="112" y="94"/>
                  </a:lnTo>
                  <a:lnTo>
                    <a:pt x="115" y="97"/>
                  </a:lnTo>
                  <a:lnTo>
                    <a:pt x="117" y="101"/>
                  </a:lnTo>
                  <a:lnTo>
                    <a:pt x="119" y="105"/>
                  </a:lnTo>
                  <a:lnTo>
                    <a:pt x="120" y="108"/>
                  </a:lnTo>
                  <a:lnTo>
                    <a:pt x="121" y="112"/>
                  </a:lnTo>
                  <a:lnTo>
                    <a:pt x="122" y="115"/>
                  </a:lnTo>
                  <a:lnTo>
                    <a:pt x="122" y="118"/>
                  </a:lnTo>
                  <a:lnTo>
                    <a:pt x="122" y="120"/>
                  </a:lnTo>
                  <a:lnTo>
                    <a:pt x="121" y="121"/>
                  </a:lnTo>
                  <a:lnTo>
                    <a:pt x="120" y="123"/>
                  </a:lnTo>
                  <a:lnTo>
                    <a:pt x="118" y="124"/>
                  </a:lnTo>
                  <a:lnTo>
                    <a:pt x="116" y="125"/>
                  </a:lnTo>
                  <a:lnTo>
                    <a:pt x="114" y="127"/>
                  </a:lnTo>
                  <a:lnTo>
                    <a:pt x="111" y="128"/>
                  </a:lnTo>
                  <a:lnTo>
                    <a:pt x="108" y="129"/>
                  </a:lnTo>
                  <a:lnTo>
                    <a:pt x="104" y="130"/>
                  </a:lnTo>
                  <a:lnTo>
                    <a:pt x="100" y="130"/>
                  </a:lnTo>
                  <a:lnTo>
                    <a:pt x="96" y="131"/>
                  </a:lnTo>
                  <a:lnTo>
                    <a:pt x="92" y="132"/>
                  </a:lnTo>
                  <a:lnTo>
                    <a:pt x="87" y="132"/>
                  </a:lnTo>
                  <a:lnTo>
                    <a:pt x="83" y="133"/>
                  </a:lnTo>
                  <a:lnTo>
                    <a:pt x="78" y="133"/>
                  </a:lnTo>
                  <a:lnTo>
                    <a:pt x="73" y="133"/>
                  </a:lnTo>
                  <a:lnTo>
                    <a:pt x="68" y="134"/>
                  </a:lnTo>
                  <a:lnTo>
                    <a:pt x="63" y="134"/>
                  </a:lnTo>
                  <a:lnTo>
                    <a:pt x="61" y="134"/>
                  </a:lnTo>
                  <a:lnTo>
                    <a:pt x="78" y="116"/>
                  </a:lnTo>
                  <a:lnTo>
                    <a:pt x="64" y="81"/>
                  </a:lnTo>
                  <a:lnTo>
                    <a:pt x="64" y="81"/>
                  </a:lnTo>
                  <a:lnTo>
                    <a:pt x="69" y="74"/>
                  </a:lnTo>
                  <a:lnTo>
                    <a:pt x="67" y="75"/>
                  </a:lnTo>
                  <a:lnTo>
                    <a:pt x="64" y="76"/>
                  </a:lnTo>
                  <a:lnTo>
                    <a:pt x="61" y="76"/>
                  </a:lnTo>
                  <a:lnTo>
                    <a:pt x="58" y="76"/>
                  </a:lnTo>
                  <a:lnTo>
                    <a:pt x="55" y="75"/>
                  </a:lnTo>
                  <a:lnTo>
                    <a:pt x="52" y="74"/>
                  </a:lnTo>
                  <a:lnTo>
                    <a:pt x="58" y="81"/>
                  </a:lnTo>
                  <a:lnTo>
                    <a:pt x="58" y="81"/>
                  </a:lnTo>
                  <a:lnTo>
                    <a:pt x="44" y="116"/>
                  </a:lnTo>
                  <a:lnTo>
                    <a:pt x="61" y="134"/>
                  </a:lnTo>
                  <a:lnTo>
                    <a:pt x="58" y="134"/>
                  </a:lnTo>
                  <a:lnTo>
                    <a:pt x="53" y="134"/>
                  </a:lnTo>
                  <a:lnTo>
                    <a:pt x="49" y="133"/>
                  </a:lnTo>
                  <a:lnTo>
                    <a:pt x="44" y="133"/>
                  </a:lnTo>
                  <a:lnTo>
                    <a:pt x="39" y="133"/>
                  </a:lnTo>
                  <a:lnTo>
                    <a:pt x="34" y="132"/>
                  </a:lnTo>
                  <a:lnTo>
                    <a:pt x="30" y="132"/>
                  </a:lnTo>
                  <a:lnTo>
                    <a:pt x="26" y="131"/>
                  </a:lnTo>
                  <a:lnTo>
                    <a:pt x="22" y="130"/>
                  </a:lnTo>
                  <a:lnTo>
                    <a:pt x="18" y="130"/>
                  </a:lnTo>
                  <a:lnTo>
                    <a:pt x="14" y="129"/>
                  </a:lnTo>
                  <a:lnTo>
                    <a:pt x="11" y="128"/>
                  </a:lnTo>
                  <a:lnTo>
                    <a:pt x="8" y="127"/>
                  </a:lnTo>
                  <a:lnTo>
                    <a:pt x="6" y="125"/>
                  </a:lnTo>
                  <a:lnTo>
                    <a:pt x="4" y="124"/>
                  </a:lnTo>
                  <a:lnTo>
                    <a:pt x="2" y="123"/>
                  </a:lnTo>
                  <a:lnTo>
                    <a:pt x="1" y="121"/>
                  </a:lnTo>
                  <a:lnTo>
                    <a:pt x="0" y="120"/>
                  </a:lnTo>
                  <a:lnTo>
                    <a:pt x="0" y="118"/>
                  </a:lnTo>
                  <a:lnTo>
                    <a:pt x="0" y="115"/>
                  </a:lnTo>
                  <a:lnTo>
                    <a:pt x="0" y="112"/>
                  </a:lnTo>
                  <a:lnTo>
                    <a:pt x="1" y="108"/>
                  </a:lnTo>
                  <a:lnTo>
                    <a:pt x="3" y="105"/>
                  </a:lnTo>
                  <a:lnTo>
                    <a:pt x="5" y="101"/>
                  </a:lnTo>
                  <a:lnTo>
                    <a:pt x="7" y="97"/>
                  </a:lnTo>
                  <a:lnTo>
                    <a:pt x="10" y="94"/>
                  </a:lnTo>
                  <a:lnTo>
                    <a:pt x="13" y="91"/>
                  </a:lnTo>
                  <a:lnTo>
                    <a:pt x="16" y="87"/>
                  </a:lnTo>
                  <a:lnTo>
                    <a:pt x="19" y="84"/>
                  </a:lnTo>
                  <a:lnTo>
                    <a:pt x="23" y="81"/>
                  </a:lnTo>
                  <a:lnTo>
                    <a:pt x="27" y="79"/>
                  </a:lnTo>
                  <a:lnTo>
                    <a:pt x="32" y="76"/>
                  </a:lnTo>
                  <a:lnTo>
                    <a:pt x="36" y="74"/>
                  </a:lnTo>
                  <a:lnTo>
                    <a:pt x="41" y="72"/>
                  </a:lnTo>
                  <a:lnTo>
                    <a:pt x="46" y="71"/>
                  </a:lnTo>
                  <a:lnTo>
                    <a:pt x="42" y="68"/>
                  </a:lnTo>
                  <a:lnTo>
                    <a:pt x="40" y="65"/>
                  </a:lnTo>
                  <a:lnTo>
                    <a:pt x="37" y="62"/>
                  </a:lnTo>
                  <a:lnTo>
                    <a:pt x="34" y="59"/>
                  </a:lnTo>
                  <a:lnTo>
                    <a:pt x="32" y="55"/>
                  </a:lnTo>
                  <a:lnTo>
                    <a:pt x="30" y="51"/>
                  </a:lnTo>
                  <a:lnTo>
                    <a:pt x="29" y="47"/>
                  </a:lnTo>
                  <a:lnTo>
                    <a:pt x="28" y="43"/>
                  </a:lnTo>
                  <a:lnTo>
                    <a:pt x="27" y="39"/>
                  </a:lnTo>
                  <a:lnTo>
                    <a:pt x="27" y="35"/>
                  </a:lnTo>
                  <a:lnTo>
                    <a:pt x="27" y="31"/>
                  </a:lnTo>
                  <a:lnTo>
                    <a:pt x="28" y="27"/>
                  </a:lnTo>
                  <a:lnTo>
                    <a:pt x="29" y="23"/>
                  </a:lnTo>
                  <a:lnTo>
                    <a:pt x="30" y="20"/>
                  </a:lnTo>
                  <a:lnTo>
                    <a:pt x="32" y="16"/>
                  </a:lnTo>
                  <a:lnTo>
                    <a:pt x="34" y="13"/>
                  </a:lnTo>
                  <a:lnTo>
                    <a:pt x="37" y="10"/>
                  </a:lnTo>
                  <a:lnTo>
                    <a:pt x="40" y="8"/>
                  </a:lnTo>
                  <a:lnTo>
                    <a:pt x="43" y="6"/>
                  </a:lnTo>
                  <a:lnTo>
                    <a:pt x="46" y="4"/>
                  </a:lnTo>
                  <a:lnTo>
                    <a:pt x="49" y="2"/>
                  </a:lnTo>
                  <a:lnTo>
                    <a:pt x="53" y="1"/>
                  </a:lnTo>
                  <a:lnTo>
                    <a:pt x="57"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0" name="Freeform 753"/>
            <p:cNvSpPr>
              <a:spLocks/>
            </p:cNvSpPr>
            <p:nvPr/>
          </p:nvSpPr>
          <p:spPr bwMode="auto">
            <a:xfrm>
              <a:off x="7786688" y="1930400"/>
              <a:ext cx="425450" cy="69850"/>
            </a:xfrm>
            <a:custGeom>
              <a:avLst/>
              <a:gdLst/>
              <a:ahLst/>
              <a:cxnLst>
                <a:cxn ang="0">
                  <a:pos x="38" y="0"/>
                </a:cxn>
                <a:cxn ang="0">
                  <a:pos x="11" y="25"/>
                </a:cxn>
                <a:cxn ang="0">
                  <a:pos x="257" y="25"/>
                </a:cxn>
                <a:cxn ang="0">
                  <a:pos x="230" y="0"/>
                </a:cxn>
                <a:cxn ang="0">
                  <a:pos x="268" y="25"/>
                </a:cxn>
                <a:cxn ang="0">
                  <a:pos x="268" y="44"/>
                </a:cxn>
                <a:cxn ang="0">
                  <a:pos x="0" y="44"/>
                </a:cxn>
                <a:cxn ang="0">
                  <a:pos x="0" y="25"/>
                </a:cxn>
                <a:cxn ang="0">
                  <a:pos x="38" y="0"/>
                </a:cxn>
              </a:cxnLst>
              <a:rect l="0" t="0" r="r" b="b"/>
              <a:pathLst>
                <a:path w="268" h="44">
                  <a:moveTo>
                    <a:pt x="38" y="0"/>
                  </a:moveTo>
                  <a:lnTo>
                    <a:pt x="11" y="25"/>
                  </a:lnTo>
                  <a:lnTo>
                    <a:pt x="257" y="25"/>
                  </a:lnTo>
                  <a:lnTo>
                    <a:pt x="230" y="0"/>
                  </a:lnTo>
                  <a:lnTo>
                    <a:pt x="268" y="25"/>
                  </a:lnTo>
                  <a:lnTo>
                    <a:pt x="268" y="44"/>
                  </a:lnTo>
                  <a:lnTo>
                    <a:pt x="0" y="44"/>
                  </a:lnTo>
                  <a:lnTo>
                    <a:pt x="0" y="25"/>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1" name="Freeform 754"/>
            <p:cNvSpPr>
              <a:spLocks/>
            </p:cNvSpPr>
            <p:nvPr/>
          </p:nvSpPr>
          <p:spPr bwMode="auto">
            <a:xfrm>
              <a:off x="8086726" y="1935163"/>
              <a:ext cx="71438" cy="23813"/>
            </a:xfrm>
            <a:custGeom>
              <a:avLst/>
              <a:gdLst/>
              <a:ahLst/>
              <a:cxnLst>
                <a:cxn ang="0">
                  <a:pos x="2" y="0"/>
                </a:cxn>
                <a:cxn ang="0">
                  <a:pos x="29" y="0"/>
                </a:cxn>
                <a:cxn ang="0">
                  <a:pos x="45" y="15"/>
                </a:cxn>
                <a:cxn ang="0">
                  <a:pos x="0" y="15"/>
                </a:cxn>
                <a:cxn ang="0">
                  <a:pos x="2" y="0"/>
                </a:cxn>
              </a:cxnLst>
              <a:rect l="0" t="0" r="r" b="b"/>
              <a:pathLst>
                <a:path w="45" h="15">
                  <a:moveTo>
                    <a:pt x="2" y="0"/>
                  </a:moveTo>
                  <a:lnTo>
                    <a:pt x="29" y="0"/>
                  </a:lnTo>
                  <a:lnTo>
                    <a:pt x="45" y="15"/>
                  </a:lnTo>
                  <a:lnTo>
                    <a:pt x="0" y="1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2" name="Group 91"/>
          <p:cNvGrpSpPr/>
          <p:nvPr/>
        </p:nvGrpSpPr>
        <p:grpSpPr>
          <a:xfrm>
            <a:off x="4571475" y="4798109"/>
            <a:ext cx="435866" cy="375261"/>
            <a:chOff x="7215188" y="2298700"/>
            <a:chExt cx="555625" cy="358776"/>
          </a:xfrm>
          <a:solidFill>
            <a:schemeClr val="bg1">
              <a:lumMod val="85000"/>
            </a:schemeClr>
          </a:solidFill>
        </p:grpSpPr>
        <p:sp>
          <p:nvSpPr>
            <p:cNvPr id="93" name="Rectangle 560"/>
            <p:cNvSpPr>
              <a:spLocks noChangeArrowheads="1"/>
            </p:cNvSpPr>
            <p:nvPr/>
          </p:nvSpPr>
          <p:spPr bwMode="auto">
            <a:xfrm>
              <a:off x="7493000" y="2435225"/>
              <a:ext cx="1587" cy="15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4" name="Freeform 561"/>
            <p:cNvSpPr>
              <a:spLocks/>
            </p:cNvSpPr>
            <p:nvPr/>
          </p:nvSpPr>
          <p:spPr bwMode="auto">
            <a:xfrm>
              <a:off x="7445375" y="2298700"/>
              <a:ext cx="95250" cy="136525"/>
            </a:xfrm>
            <a:custGeom>
              <a:avLst/>
              <a:gdLst/>
              <a:ahLst/>
              <a:cxnLst>
                <a:cxn ang="0">
                  <a:pos x="33" y="0"/>
                </a:cxn>
                <a:cxn ang="0">
                  <a:pos x="40" y="3"/>
                </a:cxn>
                <a:cxn ang="0">
                  <a:pos x="45" y="7"/>
                </a:cxn>
                <a:cxn ang="0">
                  <a:pos x="49" y="12"/>
                </a:cxn>
                <a:cxn ang="0">
                  <a:pos x="51" y="19"/>
                </a:cxn>
                <a:cxn ang="0">
                  <a:pos x="51" y="26"/>
                </a:cxn>
                <a:cxn ang="0">
                  <a:pos x="49" y="33"/>
                </a:cxn>
                <a:cxn ang="0">
                  <a:pos x="45" y="40"/>
                </a:cxn>
                <a:cxn ang="0">
                  <a:pos x="40" y="45"/>
                </a:cxn>
                <a:cxn ang="0">
                  <a:pos x="49" y="49"/>
                </a:cxn>
                <a:cxn ang="0">
                  <a:pos x="57" y="54"/>
                </a:cxn>
                <a:cxn ang="0">
                  <a:pos x="58" y="61"/>
                </a:cxn>
                <a:cxn ang="0">
                  <a:pos x="55" y="69"/>
                </a:cxn>
                <a:cxn ang="0">
                  <a:pos x="54" y="78"/>
                </a:cxn>
                <a:cxn ang="0">
                  <a:pos x="54" y="84"/>
                </a:cxn>
                <a:cxn ang="0">
                  <a:pos x="43" y="85"/>
                </a:cxn>
                <a:cxn ang="0">
                  <a:pos x="30" y="86"/>
                </a:cxn>
                <a:cxn ang="0">
                  <a:pos x="32" y="52"/>
                </a:cxn>
                <a:cxn ang="0">
                  <a:pos x="35" y="47"/>
                </a:cxn>
                <a:cxn ang="0">
                  <a:pos x="30" y="49"/>
                </a:cxn>
                <a:cxn ang="0">
                  <a:pos x="24" y="47"/>
                </a:cxn>
                <a:cxn ang="0">
                  <a:pos x="28" y="52"/>
                </a:cxn>
                <a:cxn ang="0">
                  <a:pos x="30" y="86"/>
                </a:cxn>
                <a:cxn ang="0">
                  <a:pos x="17" y="85"/>
                </a:cxn>
                <a:cxn ang="0">
                  <a:pos x="6" y="84"/>
                </a:cxn>
                <a:cxn ang="0">
                  <a:pos x="6" y="78"/>
                </a:cxn>
                <a:cxn ang="0">
                  <a:pos x="5" y="69"/>
                </a:cxn>
                <a:cxn ang="0">
                  <a:pos x="2" y="61"/>
                </a:cxn>
                <a:cxn ang="0">
                  <a:pos x="3" y="54"/>
                </a:cxn>
                <a:cxn ang="0">
                  <a:pos x="11" y="49"/>
                </a:cxn>
                <a:cxn ang="0">
                  <a:pos x="20" y="45"/>
                </a:cxn>
                <a:cxn ang="0">
                  <a:pos x="15" y="40"/>
                </a:cxn>
                <a:cxn ang="0">
                  <a:pos x="11" y="33"/>
                </a:cxn>
                <a:cxn ang="0">
                  <a:pos x="8" y="26"/>
                </a:cxn>
                <a:cxn ang="0">
                  <a:pos x="8" y="19"/>
                </a:cxn>
                <a:cxn ang="0">
                  <a:pos x="11" y="12"/>
                </a:cxn>
                <a:cxn ang="0">
                  <a:pos x="15" y="7"/>
                </a:cxn>
                <a:cxn ang="0">
                  <a:pos x="20" y="3"/>
                </a:cxn>
                <a:cxn ang="0">
                  <a:pos x="26" y="0"/>
                </a:cxn>
              </a:cxnLst>
              <a:rect l="0" t="0" r="r" b="b"/>
              <a:pathLst>
                <a:path w="60" h="86">
                  <a:moveTo>
                    <a:pt x="30" y="0"/>
                  </a:moveTo>
                  <a:lnTo>
                    <a:pt x="33" y="0"/>
                  </a:lnTo>
                  <a:lnTo>
                    <a:pt x="37" y="1"/>
                  </a:lnTo>
                  <a:lnTo>
                    <a:pt x="40" y="3"/>
                  </a:lnTo>
                  <a:lnTo>
                    <a:pt x="43" y="4"/>
                  </a:lnTo>
                  <a:lnTo>
                    <a:pt x="45" y="7"/>
                  </a:lnTo>
                  <a:lnTo>
                    <a:pt x="48" y="9"/>
                  </a:lnTo>
                  <a:lnTo>
                    <a:pt x="49" y="12"/>
                  </a:lnTo>
                  <a:lnTo>
                    <a:pt x="51" y="15"/>
                  </a:lnTo>
                  <a:lnTo>
                    <a:pt x="51" y="19"/>
                  </a:lnTo>
                  <a:lnTo>
                    <a:pt x="52" y="22"/>
                  </a:lnTo>
                  <a:lnTo>
                    <a:pt x="51" y="26"/>
                  </a:lnTo>
                  <a:lnTo>
                    <a:pt x="51" y="30"/>
                  </a:lnTo>
                  <a:lnTo>
                    <a:pt x="49" y="33"/>
                  </a:lnTo>
                  <a:lnTo>
                    <a:pt x="47" y="37"/>
                  </a:lnTo>
                  <a:lnTo>
                    <a:pt x="45" y="40"/>
                  </a:lnTo>
                  <a:lnTo>
                    <a:pt x="43" y="43"/>
                  </a:lnTo>
                  <a:lnTo>
                    <a:pt x="40" y="45"/>
                  </a:lnTo>
                  <a:lnTo>
                    <a:pt x="44" y="47"/>
                  </a:lnTo>
                  <a:lnTo>
                    <a:pt x="49" y="49"/>
                  </a:lnTo>
                  <a:lnTo>
                    <a:pt x="53" y="51"/>
                  </a:lnTo>
                  <a:lnTo>
                    <a:pt x="57" y="54"/>
                  </a:lnTo>
                  <a:lnTo>
                    <a:pt x="60" y="57"/>
                  </a:lnTo>
                  <a:lnTo>
                    <a:pt x="58" y="61"/>
                  </a:lnTo>
                  <a:lnTo>
                    <a:pt x="56" y="65"/>
                  </a:lnTo>
                  <a:lnTo>
                    <a:pt x="55" y="69"/>
                  </a:lnTo>
                  <a:lnTo>
                    <a:pt x="54" y="74"/>
                  </a:lnTo>
                  <a:lnTo>
                    <a:pt x="54" y="78"/>
                  </a:lnTo>
                  <a:lnTo>
                    <a:pt x="54" y="81"/>
                  </a:lnTo>
                  <a:lnTo>
                    <a:pt x="54" y="84"/>
                  </a:lnTo>
                  <a:lnTo>
                    <a:pt x="48" y="85"/>
                  </a:lnTo>
                  <a:lnTo>
                    <a:pt x="43" y="85"/>
                  </a:lnTo>
                  <a:lnTo>
                    <a:pt x="36" y="85"/>
                  </a:lnTo>
                  <a:lnTo>
                    <a:pt x="30" y="86"/>
                  </a:lnTo>
                  <a:lnTo>
                    <a:pt x="41" y="75"/>
                  </a:lnTo>
                  <a:lnTo>
                    <a:pt x="32" y="52"/>
                  </a:lnTo>
                  <a:lnTo>
                    <a:pt x="32" y="52"/>
                  </a:lnTo>
                  <a:lnTo>
                    <a:pt x="35" y="47"/>
                  </a:lnTo>
                  <a:lnTo>
                    <a:pt x="33" y="48"/>
                  </a:lnTo>
                  <a:lnTo>
                    <a:pt x="30" y="49"/>
                  </a:lnTo>
                  <a:lnTo>
                    <a:pt x="27" y="48"/>
                  </a:lnTo>
                  <a:lnTo>
                    <a:pt x="24" y="47"/>
                  </a:lnTo>
                  <a:lnTo>
                    <a:pt x="28" y="52"/>
                  </a:lnTo>
                  <a:lnTo>
                    <a:pt x="28" y="52"/>
                  </a:lnTo>
                  <a:lnTo>
                    <a:pt x="19" y="75"/>
                  </a:lnTo>
                  <a:lnTo>
                    <a:pt x="30" y="86"/>
                  </a:lnTo>
                  <a:lnTo>
                    <a:pt x="24" y="85"/>
                  </a:lnTo>
                  <a:lnTo>
                    <a:pt x="17" y="85"/>
                  </a:lnTo>
                  <a:lnTo>
                    <a:pt x="11" y="85"/>
                  </a:lnTo>
                  <a:lnTo>
                    <a:pt x="6" y="84"/>
                  </a:lnTo>
                  <a:lnTo>
                    <a:pt x="6" y="81"/>
                  </a:lnTo>
                  <a:lnTo>
                    <a:pt x="6" y="78"/>
                  </a:lnTo>
                  <a:lnTo>
                    <a:pt x="6" y="74"/>
                  </a:lnTo>
                  <a:lnTo>
                    <a:pt x="5" y="69"/>
                  </a:lnTo>
                  <a:lnTo>
                    <a:pt x="4" y="65"/>
                  </a:lnTo>
                  <a:lnTo>
                    <a:pt x="2" y="61"/>
                  </a:lnTo>
                  <a:lnTo>
                    <a:pt x="0" y="57"/>
                  </a:lnTo>
                  <a:lnTo>
                    <a:pt x="3" y="54"/>
                  </a:lnTo>
                  <a:lnTo>
                    <a:pt x="7" y="51"/>
                  </a:lnTo>
                  <a:lnTo>
                    <a:pt x="11" y="49"/>
                  </a:lnTo>
                  <a:lnTo>
                    <a:pt x="16" y="47"/>
                  </a:lnTo>
                  <a:lnTo>
                    <a:pt x="20" y="45"/>
                  </a:lnTo>
                  <a:lnTo>
                    <a:pt x="17" y="43"/>
                  </a:lnTo>
                  <a:lnTo>
                    <a:pt x="15" y="40"/>
                  </a:lnTo>
                  <a:lnTo>
                    <a:pt x="13" y="37"/>
                  </a:lnTo>
                  <a:lnTo>
                    <a:pt x="11" y="33"/>
                  </a:lnTo>
                  <a:lnTo>
                    <a:pt x="9" y="30"/>
                  </a:lnTo>
                  <a:lnTo>
                    <a:pt x="8" y="26"/>
                  </a:lnTo>
                  <a:lnTo>
                    <a:pt x="8" y="22"/>
                  </a:lnTo>
                  <a:lnTo>
                    <a:pt x="8" y="19"/>
                  </a:lnTo>
                  <a:lnTo>
                    <a:pt x="9" y="15"/>
                  </a:lnTo>
                  <a:lnTo>
                    <a:pt x="11" y="12"/>
                  </a:lnTo>
                  <a:lnTo>
                    <a:pt x="12" y="9"/>
                  </a:lnTo>
                  <a:lnTo>
                    <a:pt x="15" y="7"/>
                  </a:lnTo>
                  <a:lnTo>
                    <a:pt x="17" y="4"/>
                  </a:lnTo>
                  <a:lnTo>
                    <a:pt x="20" y="3"/>
                  </a:lnTo>
                  <a:lnTo>
                    <a:pt x="23"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5" name="Freeform 562"/>
            <p:cNvSpPr>
              <a:spLocks/>
            </p:cNvSpPr>
            <p:nvPr/>
          </p:nvSpPr>
          <p:spPr bwMode="auto">
            <a:xfrm>
              <a:off x="7348538" y="2379663"/>
              <a:ext cx="95250" cy="169863"/>
            </a:xfrm>
            <a:custGeom>
              <a:avLst/>
              <a:gdLst/>
              <a:ahLst/>
              <a:cxnLst>
                <a:cxn ang="0">
                  <a:pos x="34" y="0"/>
                </a:cxn>
                <a:cxn ang="0">
                  <a:pos x="41"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2" y="98"/>
                </a:cxn>
                <a:cxn ang="0">
                  <a:pos x="54" y="102"/>
                </a:cxn>
                <a:cxn ang="0">
                  <a:pos x="54" y="104"/>
                </a:cxn>
                <a:cxn ang="0">
                  <a:pos x="55" y="105"/>
                </a:cxn>
                <a:cxn ang="0">
                  <a:pos x="49" y="106"/>
                </a:cxn>
                <a:cxn ang="0">
                  <a:pos x="36" y="107"/>
                </a:cxn>
                <a:cxn ang="0">
                  <a:pos x="44" y="93"/>
                </a:cxn>
                <a:cxn ang="0">
                  <a:pos x="32" y="65"/>
                </a:cxn>
                <a:cxn ang="0">
                  <a:pos x="33" y="60"/>
                </a:cxn>
                <a:cxn ang="0">
                  <a:pos x="28" y="60"/>
                </a:cxn>
                <a:cxn ang="0">
                  <a:pos x="23" y="59"/>
                </a:cxn>
                <a:cxn ang="0">
                  <a:pos x="28" y="65"/>
                </a:cxn>
                <a:cxn ang="0">
                  <a:pos x="30" y="107"/>
                </a:cxn>
                <a:cxn ang="0">
                  <a:pos x="17" y="107"/>
                </a:cxn>
                <a:cxn ang="0">
                  <a:pos x="5" y="106"/>
                </a:cxn>
                <a:cxn ang="0">
                  <a:pos x="6" y="105"/>
                </a:cxn>
                <a:cxn ang="0">
                  <a:pos x="6" y="103"/>
                </a:cxn>
                <a:cxn ang="0">
                  <a:pos x="6" y="102"/>
                </a:cxn>
                <a:cxn ang="0">
                  <a:pos x="8" y="94"/>
                </a:cxn>
                <a:cxn ang="0">
                  <a:pos x="8" y="85"/>
                </a:cxn>
                <a:cxn ang="0">
                  <a:pos x="6" y="77"/>
                </a:cxn>
                <a:cxn ang="0">
                  <a:pos x="2" y="69"/>
                </a:cxn>
                <a:cxn ang="0">
                  <a:pos x="4" y="62"/>
                </a:cxn>
                <a:cxn ang="0">
                  <a:pos x="13" y="58"/>
                </a:cxn>
                <a:cxn ang="0">
                  <a:pos x="14" y="54"/>
                </a:cxn>
                <a:cxn ang="0">
                  <a:pos x="9" y="48"/>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1"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8"/>
                  </a:lnTo>
                  <a:lnTo>
                    <a:pt x="48" y="51"/>
                  </a:lnTo>
                  <a:lnTo>
                    <a:pt x="45"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2" y="98"/>
                  </a:lnTo>
                  <a:lnTo>
                    <a:pt x="53"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3" y="60"/>
                  </a:lnTo>
                  <a:lnTo>
                    <a:pt x="30" y="61"/>
                  </a:lnTo>
                  <a:lnTo>
                    <a:pt x="28" y="60"/>
                  </a:lnTo>
                  <a:lnTo>
                    <a:pt x="25" y="60"/>
                  </a:lnTo>
                  <a:lnTo>
                    <a:pt x="23" y="59"/>
                  </a:lnTo>
                  <a:lnTo>
                    <a:pt x="28" y="65"/>
                  </a:lnTo>
                  <a:lnTo>
                    <a:pt x="28" y="65"/>
                  </a:lnTo>
                  <a:lnTo>
                    <a:pt x="16" y="93"/>
                  </a:lnTo>
                  <a:lnTo>
                    <a:pt x="30" y="107"/>
                  </a:lnTo>
                  <a:lnTo>
                    <a:pt x="23" y="107"/>
                  </a:lnTo>
                  <a:lnTo>
                    <a:pt x="17" y="107"/>
                  </a:lnTo>
                  <a:lnTo>
                    <a:pt x="11" y="106"/>
                  </a:lnTo>
                  <a:lnTo>
                    <a:pt x="5" y="106"/>
                  </a:lnTo>
                  <a:lnTo>
                    <a:pt x="5" y="105"/>
                  </a:lnTo>
                  <a:lnTo>
                    <a:pt x="6"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1" y="51"/>
                  </a:lnTo>
                  <a:lnTo>
                    <a:pt x="9" y="48"/>
                  </a:lnTo>
                  <a:lnTo>
                    <a:pt x="7" y="44"/>
                  </a:lnTo>
                  <a:lnTo>
                    <a:pt x="5" y="40"/>
                  </a:lnTo>
                  <a:lnTo>
                    <a:pt x="4" y="36"/>
                  </a:lnTo>
                  <a:lnTo>
                    <a:pt x="3" y="32"/>
                  </a:lnTo>
                  <a:lnTo>
                    <a:pt x="2"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6" name="Freeform 563"/>
            <p:cNvSpPr>
              <a:spLocks/>
            </p:cNvSpPr>
            <p:nvPr/>
          </p:nvSpPr>
          <p:spPr bwMode="auto">
            <a:xfrm>
              <a:off x="7542213" y="2379663"/>
              <a:ext cx="95250" cy="169863"/>
            </a:xfrm>
            <a:custGeom>
              <a:avLst/>
              <a:gdLst/>
              <a:ahLst/>
              <a:cxnLst>
                <a:cxn ang="0">
                  <a:pos x="34" y="0"/>
                </a:cxn>
                <a:cxn ang="0">
                  <a:pos x="42"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3" y="98"/>
                </a:cxn>
                <a:cxn ang="0">
                  <a:pos x="54" y="102"/>
                </a:cxn>
                <a:cxn ang="0">
                  <a:pos x="54" y="104"/>
                </a:cxn>
                <a:cxn ang="0">
                  <a:pos x="55" y="105"/>
                </a:cxn>
                <a:cxn ang="0">
                  <a:pos x="49" y="106"/>
                </a:cxn>
                <a:cxn ang="0">
                  <a:pos x="36" y="107"/>
                </a:cxn>
                <a:cxn ang="0">
                  <a:pos x="44" y="93"/>
                </a:cxn>
                <a:cxn ang="0">
                  <a:pos x="32" y="65"/>
                </a:cxn>
                <a:cxn ang="0">
                  <a:pos x="35" y="60"/>
                </a:cxn>
                <a:cxn ang="0">
                  <a:pos x="30" y="61"/>
                </a:cxn>
                <a:cxn ang="0">
                  <a:pos x="23" y="59"/>
                </a:cxn>
                <a:cxn ang="0">
                  <a:pos x="28" y="65"/>
                </a:cxn>
                <a:cxn ang="0">
                  <a:pos x="30" y="107"/>
                </a:cxn>
                <a:cxn ang="0">
                  <a:pos x="17" y="107"/>
                </a:cxn>
                <a:cxn ang="0">
                  <a:pos x="5" y="106"/>
                </a:cxn>
                <a:cxn ang="0">
                  <a:pos x="5" y="105"/>
                </a:cxn>
                <a:cxn ang="0">
                  <a:pos x="6" y="103"/>
                </a:cxn>
                <a:cxn ang="0">
                  <a:pos x="6" y="102"/>
                </a:cxn>
                <a:cxn ang="0">
                  <a:pos x="8" y="94"/>
                </a:cxn>
                <a:cxn ang="0">
                  <a:pos x="8" y="85"/>
                </a:cxn>
                <a:cxn ang="0">
                  <a:pos x="6" y="77"/>
                </a:cxn>
                <a:cxn ang="0">
                  <a:pos x="2" y="69"/>
                </a:cxn>
                <a:cxn ang="0">
                  <a:pos x="4" y="62"/>
                </a:cxn>
                <a:cxn ang="0">
                  <a:pos x="13" y="58"/>
                </a:cxn>
                <a:cxn ang="0">
                  <a:pos x="14" y="54"/>
                </a:cxn>
                <a:cxn ang="0">
                  <a:pos x="9" y="47"/>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2"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7"/>
                  </a:lnTo>
                  <a:lnTo>
                    <a:pt x="48" y="51"/>
                  </a:lnTo>
                  <a:lnTo>
                    <a:pt x="46"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3" y="98"/>
                  </a:lnTo>
                  <a:lnTo>
                    <a:pt x="54"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5" y="60"/>
                  </a:lnTo>
                  <a:lnTo>
                    <a:pt x="32" y="60"/>
                  </a:lnTo>
                  <a:lnTo>
                    <a:pt x="30" y="61"/>
                  </a:lnTo>
                  <a:lnTo>
                    <a:pt x="26" y="60"/>
                  </a:lnTo>
                  <a:lnTo>
                    <a:pt x="23" y="59"/>
                  </a:lnTo>
                  <a:lnTo>
                    <a:pt x="28" y="65"/>
                  </a:lnTo>
                  <a:lnTo>
                    <a:pt x="28" y="65"/>
                  </a:lnTo>
                  <a:lnTo>
                    <a:pt x="16" y="93"/>
                  </a:lnTo>
                  <a:lnTo>
                    <a:pt x="30" y="107"/>
                  </a:lnTo>
                  <a:lnTo>
                    <a:pt x="24" y="107"/>
                  </a:lnTo>
                  <a:lnTo>
                    <a:pt x="17" y="107"/>
                  </a:lnTo>
                  <a:lnTo>
                    <a:pt x="11" y="106"/>
                  </a:lnTo>
                  <a:lnTo>
                    <a:pt x="5" y="106"/>
                  </a:lnTo>
                  <a:lnTo>
                    <a:pt x="5" y="105"/>
                  </a:lnTo>
                  <a:lnTo>
                    <a:pt x="5"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2" y="51"/>
                  </a:lnTo>
                  <a:lnTo>
                    <a:pt x="9" y="47"/>
                  </a:lnTo>
                  <a:lnTo>
                    <a:pt x="7" y="44"/>
                  </a:lnTo>
                  <a:lnTo>
                    <a:pt x="5" y="40"/>
                  </a:lnTo>
                  <a:lnTo>
                    <a:pt x="4" y="36"/>
                  </a:lnTo>
                  <a:lnTo>
                    <a:pt x="3" y="32"/>
                  </a:lnTo>
                  <a:lnTo>
                    <a:pt x="3"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7" name="Freeform 564"/>
            <p:cNvSpPr>
              <a:spLocks noEditPoints="1"/>
            </p:cNvSpPr>
            <p:nvPr/>
          </p:nvSpPr>
          <p:spPr bwMode="auto">
            <a:xfrm>
              <a:off x="721518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5" y="98"/>
                </a:cxn>
                <a:cxn ang="0">
                  <a:pos x="105" y="103"/>
                </a:cxn>
                <a:cxn ang="0">
                  <a:pos x="103" y="106"/>
                </a:cxn>
                <a:cxn ang="0">
                  <a:pos x="98" y="109"/>
                </a:cxn>
                <a:cxn ang="0">
                  <a:pos x="91" y="111"/>
                </a:cxn>
                <a:cxn ang="0">
                  <a:pos x="83" y="113"/>
                </a:cxn>
                <a:cxn ang="0">
                  <a:pos x="74" y="114"/>
                </a:cxn>
                <a:cxn ang="0">
                  <a:pos x="63"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4"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5" y="98"/>
                  </a:lnTo>
                  <a:lnTo>
                    <a:pt x="106" y="101"/>
                  </a:lnTo>
                  <a:lnTo>
                    <a:pt x="105"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3"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7"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4"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8" y="14"/>
                  </a:lnTo>
                  <a:lnTo>
                    <a:pt x="31" y="10"/>
                  </a:lnTo>
                  <a:lnTo>
                    <a:pt x="34" y="7"/>
                  </a:lnTo>
                  <a:lnTo>
                    <a:pt x="37" y="5"/>
                  </a:lnTo>
                  <a:lnTo>
                    <a:pt x="41" y="3"/>
                  </a:lnTo>
                  <a:lnTo>
                    <a:pt x="44"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8" name="Freeform 565"/>
            <p:cNvSpPr>
              <a:spLocks noEditPoints="1"/>
            </p:cNvSpPr>
            <p:nvPr/>
          </p:nvSpPr>
          <p:spPr bwMode="auto">
            <a:xfrm>
              <a:off x="7408863"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4"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9"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9" name="Freeform 566"/>
            <p:cNvSpPr>
              <a:spLocks noEditPoints="1"/>
            </p:cNvSpPr>
            <p:nvPr/>
          </p:nvSpPr>
          <p:spPr bwMode="auto">
            <a:xfrm>
              <a:off x="760253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6" y="65"/>
                </a:cxn>
                <a:cxn ang="0">
                  <a:pos x="51" y="65"/>
                </a:cxn>
                <a:cxn ang="0">
                  <a:pos x="46" y="64"/>
                </a:cxn>
                <a:cxn ang="0">
                  <a:pos x="51" y="69"/>
                </a:cxn>
                <a:cxn ang="0">
                  <a:pos x="53" y="115"/>
                </a:cxn>
                <a:cxn ang="0">
                  <a:pos x="43"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7"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8"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9" y="113"/>
                  </a:lnTo>
                  <a:lnTo>
                    <a:pt x="74" y="114"/>
                  </a:lnTo>
                  <a:lnTo>
                    <a:pt x="69" y="114"/>
                  </a:lnTo>
                  <a:lnTo>
                    <a:pt x="64" y="115"/>
                  </a:lnTo>
                  <a:lnTo>
                    <a:pt x="58" y="115"/>
                  </a:lnTo>
                  <a:lnTo>
                    <a:pt x="53" y="115"/>
                  </a:lnTo>
                  <a:lnTo>
                    <a:pt x="68" y="100"/>
                  </a:lnTo>
                  <a:lnTo>
                    <a:pt x="55" y="69"/>
                  </a:lnTo>
                  <a:lnTo>
                    <a:pt x="56" y="69"/>
                  </a:lnTo>
                  <a:lnTo>
                    <a:pt x="60" y="64"/>
                  </a:lnTo>
                  <a:lnTo>
                    <a:pt x="58" y="64"/>
                  </a:lnTo>
                  <a:lnTo>
                    <a:pt x="56" y="65"/>
                  </a:lnTo>
                  <a:lnTo>
                    <a:pt x="53" y="65"/>
                  </a:lnTo>
                  <a:lnTo>
                    <a:pt x="51" y="65"/>
                  </a:lnTo>
                  <a:lnTo>
                    <a:pt x="48" y="64"/>
                  </a:lnTo>
                  <a:lnTo>
                    <a:pt x="46" y="64"/>
                  </a:lnTo>
                  <a:lnTo>
                    <a:pt x="51" y="69"/>
                  </a:lnTo>
                  <a:lnTo>
                    <a:pt x="51" y="69"/>
                  </a:lnTo>
                  <a:lnTo>
                    <a:pt x="38" y="100"/>
                  </a:lnTo>
                  <a:lnTo>
                    <a:pt x="53" y="115"/>
                  </a:lnTo>
                  <a:lnTo>
                    <a:pt x="48" y="115"/>
                  </a:lnTo>
                  <a:lnTo>
                    <a:pt x="43"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2" y="52"/>
                  </a:lnTo>
                  <a:lnTo>
                    <a:pt x="29" y="49"/>
                  </a:lnTo>
                  <a:lnTo>
                    <a:pt x="27" y="45"/>
                  </a:lnTo>
                  <a:lnTo>
                    <a:pt x="26" y="41"/>
                  </a:lnTo>
                  <a:lnTo>
                    <a:pt x="25" y="38"/>
                  </a:lnTo>
                  <a:lnTo>
                    <a:pt x="24" y="34"/>
                  </a:lnTo>
                  <a:lnTo>
                    <a:pt x="24" y="30"/>
                  </a:lnTo>
                  <a:lnTo>
                    <a:pt x="24" y="25"/>
                  </a:lnTo>
                  <a:lnTo>
                    <a:pt x="25" y="21"/>
                  </a:lnTo>
                  <a:lnTo>
                    <a:pt x="27" y="17"/>
                  </a:lnTo>
                  <a:lnTo>
                    <a:pt x="28"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72264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500"/>
                                        <p:tgtEl>
                                          <p:spTgt spid="70"/>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right)">
                                      <p:cBhvr>
                                        <p:cTn id="35" dur="500"/>
                                        <p:tgtEl>
                                          <p:spTgt spid="72"/>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right)">
                                      <p:cBhvr>
                                        <p:cTn id="39" dur="500"/>
                                        <p:tgtEl>
                                          <p:spTgt spid="73"/>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fade">
                                      <p:cBhvr>
                                        <p:cTn id="51" dur="500"/>
                                        <p:tgtEl>
                                          <p:spTgt spid="88"/>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500"/>
                                        <p:tgtEl>
                                          <p:spTgt spid="52"/>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left)">
                                      <p:cBhvr>
                                        <p:cTn id="67" dur="500"/>
                                        <p:tgtEl>
                                          <p:spTgt spid="53"/>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id-ID" dirty="0"/>
              <a:t>Capítulo 1</a:t>
            </a:r>
          </a:p>
        </p:txBody>
      </p:sp>
      <p:sp>
        <p:nvSpPr>
          <p:cNvPr id="18" name="Rectangle 17"/>
          <p:cNvSpPr/>
          <p:nvPr/>
        </p:nvSpPr>
        <p:spPr>
          <a:xfrm>
            <a:off x="359232" y="5508171"/>
            <a:ext cx="2336611" cy="129941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latin typeface="+mj-lt"/>
              </a:rPr>
              <a:t>Gestión de la seguridad operacional</a:t>
            </a:r>
          </a:p>
        </p:txBody>
      </p:sp>
      <p:sp>
        <p:nvSpPr>
          <p:cNvPr id="19" name="Rectangle 18"/>
          <p:cNvSpPr/>
          <p:nvPr/>
        </p:nvSpPr>
        <p:spPr>
          <a:xfrm>
            <a:off x="3391638" y="5486399"/>
            <a:ext cx="2336611" cy="1299412"/>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latin typeface="+mj-lt"/>
              </a:rPr>
              <a:t>Aplicación de la gestión de la seguridad operacional</a:t>
            </a:r>
          </a:p>
        </p:txBody>
      </p:sp>
      <p:sp>
        <p:nvSpPr>
          <p:cNvPr id="20" name="Rectangle 19"/>
          <p:cNvSpPr/>
          <p:nvPr/>
        </p:nvSpPr>
        <p:spPr>
          <a:xfrm>
            <a:off x="6384850" y="5516637"/>
            <a:ext cx="2336611" cy="1299412"/>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latin typeface="+mj-lt"/>
              </a:rPr>
              <a:t>Implementación de la gestión de la seguridad operacional</a:t>
            </a:r>
          </a:p>
        </p:txBody>
      </p:sp>
      <p:sp>
        <p:nvSpPr>
          <p:cNvPr id="21" name="Rectangle 20"/>
          <p:cNvSpPr/>
          <p:nvPr/>
        </p:nvSpPr>
        <p:spPr>
          <a:xfrm>
            <a:off x="9503133" y="5497285"/>
            <a:ext cx="2336611" cy="1299412"/>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latin typeface="+mj-lt"/>
              </a:rPr>
              <a:t>Gestión integrada del riesgo (IRM)</a:t>
            </a:r>
          </a:p>
        </p:txBody>
      </p:sp>
      <p:pic>
        <p:nvPicPr>
          <p:cNvPr id="22" name="Picture Placeholder 21"/>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649" r="9649"/>
          <a:stretch>
            <a:fillRect/>
          </a:stretch>
        </p:blipFill>
        <p:spPr>
          <a:xfrm>
            <a:off x="9056688" y="1697222"/>
            <a:ext cx="2974975" cy="3598863"/>
          </a:xfrm>
        </p:spPr>
      </p:pic>
      <p:pic>
        <p:nvPicPr>
          <p:cNvPr id="25" name="Picture Placeholder 24"/>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2531" r="22531"/>
          <a:stretch>
            <a:fillRect/>
          </a:stretch>
        </p:blipFill>
        <p:spPr>
          <a:xfrm>
            <a:off x="5991225" y="1728972"/>
            <a:ext cx="2967038" cy="3600450"/>
          </a:xfrm>
        </p:spPr>
      </p:pic>
      <p:pic>
        <p:nvPicPr>
          <p:cNvPr id="24" name="Picture Placeholder 23"/>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22687" r="22687"/>
          <a:stretch>
            <a:fillRect/>
          </a:stretch>
        </p:blipFill>
        <p:spPr>
          <a:xfrm>
            <a:off x="2994025" y="1697222"/>
            <a:ext cx="2924175" cy="3598863"/>
          </a:xfrm>
        </p:spPr>
      </p:pic>
      <p:pic>
        <p:nvPicPr>
          <p:cNvPr id="23" name="Picture Placeholder 22"/>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l="16754" r="16754"/>
          <a:stretch>
            <a:fillRect/>
          </a:stretch>
        </p:blipFill>
        <p:spPr>
          <a:xfrm>
            <a:off x="141288" y="1706747"/>
            <a:ext cx="2797175" cy="3600450"/>
          </a:xfrm>
        </p:spPr>
      </p:pic>
    </p:spTree>
    <p:extLst>
      <p:ext uri="{BB962C8B-B14F-4D97-AF65-F5344CB8AC3E}">
        <p14:creationId xmlns:p14="http://schemas.microsoft.com/office/powerpoint/2010/main" val="374147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Capítulo 2: Fundamentos de la seguridad operacional</a:t>
            </a:r>
          </a:p>
        </p:txBody>
      </p:sp>
      <p:grpSp>
        <p:nvGrpSpPr>
          <p:cNvPr id="4" name="Group 3"/>
          <p:cNvGrpSpPr/>
          <p:nvPr/>
        </p:nvGrpSpPr>
        <p:grpSpPr>
          <a:xfrm>
            <a:off x="1449726" y="218160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2163027" y="299315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877043" y="3800219"/>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3604753" y="4610452"/>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385546" y="2196818"/>
            <a:ext cx="6790270" cy="646331"/>
          </a:xfrm>
          <a:prstGeom prst="rect">
            <a:avLst/>
          </a:prstGeom>
        </p:spPr>
        <p:txBody>
          <a:bodyPr wrap="square">
            <a:spAutoFit/>
          </a:bodyPr>
          <a:lstStyle/>
          <a:p>
            <a:pPr algn="just">
              <a:lnSpc>
                <a:spcPct val="150000"/>
              </a:lnSpc>
            </a:pPr>
            <a:r>
              <a:rPr lang="es-PE" sz="2400" dirty="0"/>
              <a:t>El concepto de seguridad operacional y su evolución</a:t>
            </a:r>
          </a:p>
        </p:txBody>
      </p:sp>
      <p:sp>
        <p:nvSpPr>
          <p:cNvPr id="52" name="Rectangle 51"/>
          <p:cNvSpPr/>
          <p:nvPr/>
        </p:nvSpPr>
        <p:spPr>
          <a:xfrm>
            <a:off x="3092498" y="3023198"/>
            <a:ext cx="6790270" cy="646331"/>
          </a:xfrm>
          <a:prstGeom prst="rect">
            <a:avLst/>
          </a:prstGeom>
        </p:spPr>
        <p:txBody>
          <a:bodyPr wrap="square">
            <a:spAutoFit/>
          </a:bodyPr>
          <a:lstStyle/>
          <a:p>
            <a:pPr algn="just">
              <a:lnSpc>
                <a:spcPct val="150000"/>
              </a:lnSpc>
            </a:pPr>
            <a:r>
              <a:rPr lang="es-PE" sz="2400" dirty="0"/>
              <a:t>Los humanos en el sistema</a:t>
            </a:r>
          </a:p>
        </p:txBody>
      </p:sp>
      <p:sp>
        <p:nvSpPr>
          <p:cNvPr id="53" name="Rectangle 52"/>
          <p:cNvSpPr/>
          <p:nvPr/>
        </p:nvSpPr>
        <p:spPr>
          <a:xfrm>
            <a:off x="3812009" y="3849149"/>
            <a:ext cx="6790270" cy="646331"/>
          </a:xfrm>
          <a:prstGeom prst="rect">
            <a:avLst/>
          </a:prstGeom>
        </p:spPr>
        <p:txBody>
          <a:bodyPr wrap="square">
            <a:spAutoFit/>
          </a:bodyPr>
          <a:lstStyle/>
          <a:p>
            <a:pPr algn="just">
              <a:lnSpc>
                <a:spcPct val="150000"/>
              </a:lnSpc>
            </a:pPr>
            <a:r>
              <a:rPr lang="es-PE" sz="2400" dirty="0"/>
              <a:t>Causalidad del accidente</a:t>
            </a:r>
          </a:p>
        </p:txBody>
      </p:sp>
      <p:sp>
        <p:nvSpPr>
          <p:cNvPr id="54" name="Rectangle 53"/>
          <p:cNvSpPr/>
          <p:nvPr/>
        </p:nvSpPr>
        <p:spPr>
          <a:xfrm>
            <a:off x="4518962" y="4653853"/>
            <a:ext cx="6790270" cy="646331"/>
          </a:xfrm>
          <a:prstGeom prst="rect">
            <a:avLst/>
          </a:prstGeom>
        </p:spPr>
        <p:txBody>
          <a:bodyPr wrap="square">
            <a:spAutoFit/>
          </a:bodyPr>
          <a:lstStyle/>
          <a:p>
            <a:pPr algn="just">
              <a:lnSpc>
                <a:spcPct val="150000"/>
              </a:lnSpc>
            </a:pPr>
            <a:r>
              <a:rPr lang="es-PE" sz="2400" dirty="0"/>
              <a:t>Dilema de la gestión</a:t>
            </a:r>
          </a:p>
        </p:txBody>
      </p:sp>
      <p:grpSp>
        <p:nvGrpSpPr>
          <p:cNvPr id="59" name="Group 58"/>
          <p:cNvGrpSpPr/>
          <p:nvPr/>
        </p:nvGrpSpPr>
        <p:grpSpPr>
          <a:xfrm>
            <a:off x="1789242" y="2386560"/>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5" name="Freeform 60"/>
          <p:cNvSpPr>
            <a:spLocks noEditPoints="1"/>
          </p:cNvSpPr>
          <p:nvPr/>
        </p:nvSpPr>
        <p:spPr bwMode="auto">
          <a:xfrm>
            <a:off x="2483930" y="3199249"/>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0" name="TextBox 69"/>
          <p:cNvSpPr txBox="1"/>
          <p:nvPr/>
        </p:nvSpPr>
        <p:spPr>
          <a:xfrm>
            <a:off x="669437" y="226549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366820" y="307705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2125311" y="3884112"/>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822693" y="4694345"/>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4" name="Group 33"/>
          <p:cNvGrpSpPr/>
          <p:nvPr/>
        </p:nvGrpSpPr>
        <p:grpSpPr>
          <a:xfrm>
            <a:off x="4366753" y="5524852"/>
            <a:ext cx="884057" cy="715395"/>
            <a:chOff x="8438368" y="202797"/>
            <a:chExt cx="402431" cy="325654"/>
          </a:xfrm>
          <a:solidFill>
            <a:srgbClr val="C00000"/>
          </a:solidFill>
        </p:grpSpPr>
        <p:sp>
          <p:nvSpPr>
            <p:cNvPr id="35" name="Chevron 34"/>
            <p:cNvSpPr/>
            <p:nvPr userDrawn="1"/>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6" name="Freeform 3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37" name="Rectangle 36"/>
          <p:cNvSpPr/>
          <p:nvPr/>
        </p:nvSpPr>
        <p:spPr>
          <a:xfrm>
            <a:off x="5280962" y="5568253"/>
            <a:ext cx="6790270" cy="646331"/>
          </a:xfrm>
          <a:prstGeom prst="rect">
            <a:avLst/>
          </a:prstGeom>
        </p:spPr>
        <p:txBody>
          <a:bodyPr wrap="square">
            <a:spAutoFit/>
          </a:bodyPr>
          <a:lstStyle/>
          <a:p>
            <a:pPr algn="just">
              <a:lnSpc>
                <a:spcPct val="150000"/>
              </a:lnSpc>
            </a:pPr>
            <a:r>
              <a:rPr lang="es-PE" sz="2400" dirty="0"/>
              <a:t>Gestión del riesgo de seguridad operacional</a:t>
            </a:r>
          </a:p>
        </p:txBody>
      </p:sp>
      <p:sp>
        <p:nvSpPr>
          <p:cNvPr id="44" name="TextBox 43"/>
          <p:cNvSpPr txBox="1"/>
          <p:nvPr/>
        </p:nvSpPr>
        <p:spPr>
          <a:xfrm>
            <a:off x="3584693" y="5608745"/>
            <a:ext cx="857035" cy="523220"/>
          </a:xfrm>
          <a:prstGeom prst="rect">
            <a:avLst/>
          </a:prstGeom>
          <a:noFill/>
        </p:spPr>
        <p:txBody>
          <a:bodyPr wrap="square" rtlCol="0">
            <a:spAutoFit/>
          </a:bodyPr>
          <a:lstStyle/>
          <a:p>
            <a:pPr algn="r"/>
            <a:r>
              <a:rPr lang="en-US" sz="2800" dirty="0" smtClean="0">
                <a:solidFill>
                  <a:srgbClr val="C00000"/>
                </a:solidFill>
                <a:latin typeface="Bebas" pitchFamily="2" charset="0"/>
              </a:rPr>
              <a:t>05</a:t>
            </a:r>
            <a:endParaRPr lang="id-ID" sz="2800" dirty="0">
              <a:solidFill>
                <a:srgbClr val="C00000"/>
              </a:solidFill>
              <a:latin typeface="Bebas" pitchFamily="2" charset="0"/>
            </a:endParaRPr>
          </a:p>
        </p:txBody>
      </p:sp>
      <p:grpSp>
        <p:nvGrpSpPr>
          <p:cNvPr id="45" name="Group 44"/>
          <p:cNvGrpSpPr/>
          <p:nvPr/>
        </p:nvGrpSpPr>
        <p:grpSpPr>
          <a:xfrm>
            <a:off x="4661662" y="5700889"/>
            <a:ext cx="303310" cy="342487"/>
            <a:chOff x="4143375" y="863600"/>
            <a:chExt cx="333376" cy="301625"/>
          </a:xfrm>
          <a:solidFill>
            <a:schemeClr val="bg1">
              <a:lumMod val="85000"/>
            </a:schemeClr>
          </a:solidFill>
        </p:grpSpPr>
        <p:sp>
          <p:nvSpPr>
            <p:cNvPr id="46" name="Freeform 363"/>
            <p:cNvSpPr>
              <a:spLocks/>
            </p:cNvSpPr>
            <p:nvPr/>
          </p:nvSpPr>
          <p:spPr bwMode="auto">
            <a:xfrm>
              <a:off x="4143375" y="863600"/>
              <a:ext cx="236538" cy="301625"/>
            </a:xfrm>
            <a:custGeom>
              <a:avLst/>
              <a:gdLst/>
              <a:ahLst/>
              <a:cxnLst>
                <a:cxn ang="0">
                  <a:pos x="99" y="1"/>
                </a:cxn>
                <a:cxn ang="0">
                  <a:pos x="111" y="5"/>
                </a:cxn>
                <a:cxn ang="0">
                  <a:pos x="122" y="12"/>
                </a:cxn>
                <a:cxn ang="0">
                  <a:pos x="131" y="21"/>
                </a:cxn>
                <a:cxn ang="0">
                  <a:pos x="137" y="32"/>
                </a:cxn>
                <a:cxn ang="0">
                  <a:pos x="140" y="45"/>
                </a:cxn>
                <a:cxn ang="0">
                  <a:pos x="139" y="58"/>
                </a:cxn>
                <a:cxn ang="0">
                  <a:pos x="136" y="70"/>
                </a:cxn>
                <a:cxn ang="0">
                  <a:pos x="130" y="82"/>
                </a:cxn>
                <a:cxn ang="0">
                  <a:pos x="122" y="92"/>
                </a:cxn>
                <a:cxn ang="0">
                  <a:pos x="112" y="100"/>
                </a:cxn>
                <a:cxn ang="0">
                  <a:pos x="127" y="105"/>
                </a:cxn>
                <a:cxn ang="0">
                  <a:pos x="141" y="113"/>
                </a:cxn>
                <a:cxn ang="0">
                  <a:pos x="139" y="118"/>
                </a:cxn>
                <a:cxn ang="0">
                  <a:pos x="115" y="189"/>
                </a:cxn>
                <a:cxn ang="0">
                  <a:pos x="90" y="190"/>
                </a:cxn>
                <a:cxn ang="0">
                  <a:pos x="94" y="115"/>
                </a:cxn>
                <a:cxn ang="0">
                  <a:pos x="96" y="107"/>
                </a:cxn>
                <a:cxn ang="0">
                  <a:pos x="87" y="107"/>
                </a:cxn>
                <a:cxn ang="0">
                  <a:pos x="78" y="105"/>
                </a:cxn>
                <a:cxn ang="0">
                  <a:pos x="65" y="165"/>
                </a:cxn>
                <a:cxn ang="0">
                  <a:pos x="79" y="190"/>
                </a:cxn>
                <a:cxn ang="0">
                  <a:pos x="63" y="189"/>
                </a:cxn>
                <a:cxn ang="0">
                  <a:pos x="48" y="188"/>
                </a:cxn>
                <a:cxn ang="0">
                  <a:pos x="34" y="186"/>
                </a:cxn>
                <a:cxn ang="0">
                  <a:pos x="22" y="183"/>
                </a:cxn>
                <a:cxn ang="0">
                  <a:pos x="12" y="180"/>
                </a:cxn>
                <a:cxn ang="0">
                  <a:pos x="5" y="176"/>
                </a:cxn>
                <a:cxn ang="0">
                  <a:pos x="1" y="171"/>
                </a:cxn>
                <a:cxn ang="0">
                  <a:pos x="0" y="165"/>
                </a:cxn>
                <a:cxn ang="0">
                  <a:pos x="3" y="153"/>
                </a:cxn>
                <a:cxn ang="0">
                  <a:pos x="9" y="142"/>
                </a:cxn>
                <a:cxn ang="0">
                  <a:pos x="18" y="130"/>
                </a:cxn>
                <a:cxn ang="0">
                  <a:pos x="29" y="120"/>
                </a:cxn>
                <a:cxn ang="0">
                  <a:pos x="42" y="111"/>
                </a:cxn>
                <a:cxn ang="0">
                  <a:pos x="57" y="104"/>
                </a:cxn>
                <a:cxn ang="0">
                  <a:pos x="64" y="98"/>
                </a:cxn>
                <a:cxn ang="0">
                  <a:pos x="55" y="89"/>
                </a:cxn>
                <a:cxn ang="0">
                  <a:pos x="48" y="78"/>
                </a:cxn>
                <a:cxn ang="0">
                  <a:pos x="43" y="66"/>
                </a:cxn>
                <a:cxn ang="0">
                  <a:pos x="41" y="53"/>
                </a:cxn>
                <a:cxn ang="0">
                  <a:pos x="41" y="41"/>
                </a:cxn>
                <a:cxn ang="0">
                  <a:pos x="45" y="28"/>
                </a:cxn>
                <a:cxn ang="0">
                  <a:pos x="52" y="18"/>
                </a:cxn>
                <a:cxn ang="0">
                  <a:pos x="61" y="9"/>
                </a:cxn>
                <a:cxn ang="0">
                  <a:pos x="73" y="3"/>
                </a:cxn>
                <a:cxn ang="0">
                  <a:pos x="86" y="1"/>
                </a:cxn>
              </a:cxnLst>
              <a:rect l="0" t="0" r="r" b="b"/>
              <a:pathLst>
                <a:path w="149" h="190">
                  <a:moveTo>
                    <a:pt x="90" y="0"/>
                  </a:moveTo>
                  <a:lnTo>
                    <a:pt x="95" y="1"/>
                  </a:lnTo>
                  <a:lnTo>
                    <a:pt x="99" y="1"/>
                  </a:lnTo>
                  <a:lnTo>
                    <a:pt x="103" y="2"/>
                  </a:lnTo>
                  <a:lnTo>
                    <a:pt x="108" y="3"/>
                  </a:lnTo>
                  <a:lnTo>
                    <a:pt x="111" y="5"/>
                  </a:lnTo>
                  <a:lnTo>
                    <a:pt x="115" y="7"/>
                  </a:lnTo>
                  <a:lnTo>
                    <a:pt x="119" y="9"/>
                  </a:lnTo>
                  <a:lnTo>
                    <a:pt x="122" y="12"/>
                  </a:lnTo>
                  <a:lnTo>
                    <a:pt x="125" y="15"/>
                  </a:lnTo>
                  <a:lnTo>
                    <a:pt x="128" y="18"/>
                  </a:lnTo>
                  <a:lnTo>
                    <a:pt x="131" y="21"/>
                  </a:lnTo>
                  <a:lnTo>
                    <a:pt x="133" y="25"/>
                  </a:lnTo>
                  <a:lnTo>
                    <a:pt x="135" y="28"/>
                  </a:lnTo>
                  <a:lnTo>
                    <a:pt x="137" y="32"/>
                  </a:lnTo>
                  <a:lnTo>
                    <a:pt x="138" y="36"/>
                  </a:lnTo>
                  <a:lnTo>
                    <a:pt x="139" y="41"/>
                  </a:lnTo>
                  <a:lnTo>
                    <a:pt x="140" y="45"/>
                  </a:lnTo>
                  <a:lnTo>
                    <a:pt x="140" y="49"/>
                  </a:lnTo>
                  <a:lnTo>
                    <a:pt x="140" y="53"/>
                  </a:lnTo>
                  <a:lnTo>
                    <a:pt x="139" y="58"/>
                  </a:lnTo>
                  <a:lnTo>
                    <a:pt x="138" y="62"/>
                  </a:lnTo>
                  <a:lnTo>
                    <a:pt x="137" y="66"/>
                  </a:lnTo>
                  <a:lnTo>
                    <a:pt x="136" y="70"/>
                  </a:lnTo>
                  <a:lnTo>
                    <a:pt x="134" y="74"/>
                  </a:lnTo>
                  <a:lnTo>
                    <a:pt x="132" y="78"/>
                  </a:lnTo>
                  <a:lnTo>
                    <a:pt x="130" y="82"/>
                  </a:lnTo>
                  <a:lnTo>
                    <a:pt x="128" y="85"/>
                  </a:lnTo>
                  <a:lnTo>
                    <a:pt x="125" y="89"/>
                  </a:lnTo>
                  <a:lnTo>
                    <a:pt x="122" y="92"/>
                  </a:lnTo>
                  <a:lnTo>
                    <a:pt x="119" y="95"/>
                  </a:lnTo>
                  <a:lnTo>
                    <a:pt x="116" y="98"/>
                  </a:lnTo>
                  <a:lnTo>
                    <a:pt x="112" y="100"/>
                  </a:lnTo>
                  <a:lnTo>
                    <a:pt x="117" y="102"/>
                  </a:lnTo>
                  <a:lnTo>
                    <a:pt x="122" y="104"/>
                  </a:lnTo>
                  <a:lnTo>
                    <a:pt x="127" y="105"/>
                  </a:lnTo>
                  <a:lnTo>
                    <a:pt x="132" y="108"/>
                  </a:lnTo>
                  <a:lnTo>
                    <a:pt x="136" y="110"/>
                  </a:lnTo>
                  <a:lnTo>
                    <a:pt x="141" y="113"/>
                  </a:lnTo>
                  <a:lnTo>
                    <a:pt x="145" y="115"/>
                  </a:lnTo>
                  <a:lnTo>
                    <a:pt x="149" y="118"/>
                  </a:lnTo>
                  <a:lnTo>
                    <a:pt x="139" y="118"/>
                  </a:lnTo>
                  <a:lnTo>
                    <a:pt x="139" y="133"/>
                  </a:lnTo>
                  <a:lnTo>
                    <a:pt x="115" y="133"/>
                  </a:lnTo>
                  <a:lnTo>
                    <a:pt x="115" y="189"/>
                  </a:lnTo>
                  <a:lnTo>
                    <a:pt x="107" y="190"/>
                  </a:lnTo>
                  <a:lnTo>
                    <a:pt x="99" y="190"/>
                  </a:lnTo>
                  <a:lnTo>
                    <a:pt x="90" y="190"/>
                  </a:lnTo>
                  <a:lnTo>
                    <a:pt x="115" y="165"/>
                  </a:lnTo>
                  <a:lnTo>
                    <a:pt x="94" y="115"/>
                  </a:lnTo>
                  <a:lnTo>
                    <a:pt x="94" y="115"/>
                  </a:lnTo>
                  <a:lnTo>
                    <a:pt x="103" y="105"/>
                  </a:lnTo>
                  <a:lnTo>
                    <a:pt x="100" y="106"/>
                  </a:lnTo>
                  <a:lnTo>
                    <a:pt x="96" y="107"/>
                  </a:lnTo>
                  <a:lnTo>
                    <a:pt x="93" y="107"/>
                  </a:lnTo>
                  <a:lnTo>
                    <a:pt x="90" y="108"/>
                  </a:lnTo>
                  <a:lnTo>
                    <a:pt x="87" y="107"/>
                  </a:lnTo>
                  <a:lnTo>
                    <a:pt x="84" y="107"/>
                  </a:lnTo>
                  <a:lnTo>
                    <a:pt x="81" y="106"/>
                  </a:lnTo>
                  <a:lnTo>
                    <a:pt x="78" y="105"/>
                  </a:lnTo>
                  <a:lnTo>
                    <a:pt x="86" y="115"/>
                  </a:lnTo>
                  <a:lnTo>
                    <a:pt x="86" y="115"/>
                  </a:lnTo>
                  <a:lnTo>
                    <a:pt x="65" y="165"/>
                  </a:lnTo>
                  <a:lnTo>
                    <a:pt x="90" y="190"/>
                  </a:lnTo>
                  <a:lnTo>
                    <a:pt x="85" y="190"/>
                  </a:lnTo>
                  <a:lnTo>
                    <a:pt x="79" y="190"/>
                  </a:lnTo>
                  <a:lnTo>
                    <a:pt x="74" y="190"/>
                  </a:lnTo>
                  <a:lnTo>
                    <a:pt x="69" y="189"/>
                  </a:lnTo>
                  <a:lnTo>
                    <a:pt x="63" y="189"/>
                  </a:lnTo>
                  <a:lnTo>
                    <a:pt x="58" y="189"/>
                  </a:lnTo>
                  <a:lnTo>
                    <a:pt x="53" y="188"/>
                  </a:lnTo>
                  <a:lnTo>
                    <a:pt x="48" y="188"/>
                  </a:lnTo>
                  <a:lnTo>
                    <a:pt x="44" y="187"/>
                  </a:lnTo>
                  <a:lnTo>
                    <a:pt x="39" y="186"/>
                  </a:lnTo>
                  <a:lnTo>
                    <a:pt x="34" y="186"/>
                  </a:lnTo>
                  <a:lnTo>
                    <a:pt x="30" y="185"/>
                  </a:lnTo>
                  <a:lnTo>
                    <a:pt x="26" y="184"/>
                  </a:lnTo>
                  <a:lnTo>
                    <a:pt x="22" y="183"/>
                  </a:lnTo>
                  <a:lnTo>
                    <a:pt x="19" y="182"/>
                  </a:lnTo>
                  <a:lnTo>
                    <a:pt x="15" y="181"/>
                  </a:lnTo>
                  <a:lnTo>
                    <a:pt x="12" y="180"/>
                  </a:lnTo>
                  <a:lnTo>
                    <a:pt x="10" y="179"/>
                  </a:lnTo>
                  <a:lnTo>
                    <a:pt x="7" y="177"/>
                  </a:lnTo>
                  <a:lnTo>
                    <a:pt x="5" y="176"/>
                  </a:lnTo>
                  <a:lnTo>
                    <a:pt x="3" y="174"/>
                  </a:lnTo>
                  <a:lnTo>
                    <a:pt x="2" y="173"/>
                  </a:lnTo>
                  <a:lnTo>
                    <a:pt x="1" y="171"/>
                  </a:lnTo>
                  <a:lnTo>
                    <a:pt x="0" y="170"/>
                  </a:lnTo>
                  <a:lnTo>
                    <a:pt x="0" y="168"/>
                  </a:lnTo>
                  <a:lnTo>
                    <a:pt x="0" y="165"/>
                  </a:lnTo>
                  <a:lnTo>
                    <a:pt x="1" y="161"/>
                  </a:lnTo>
                  <a:lnTo>
                    <a:pt x="2" y="157"/>
                  </a:lnTo>
                  <a:lnTo>
                    <a:pt x="3" y="153"/>
                  </a:lnTo>
                  <a:lnTo>
                    <a:pt x="5" y="149"/>
                  </a:lnTo>
                  <a:lnTo>
                    <a:pt x="7" y="146"/>
                  </a:lnTo>
                  <a:lnTo>
                    <a:pt x="9" y="142"/>
                  </a:lnTo>
                  <a:lnTo>
                    <a:pt x="12" y="138"/>
                  </a:lnTo>
                  <a:lnTo>
                    <a:pt x="14" y="134"/>
                  </a:lnTo>
                  <a:lnTo>
                    <a:pt x="18" y="130"/>
                  </a:lnTo>
                  <a:lnTo>
                    <a:pt x="21" y="127"/>
                  </a:lnTo>
                  <a:lnTo>
                    <a:pt x="25" y="123"/>
                  </a:lnTo>
                  <a:lnTo>
                    <a:pt x="29" y="120"/>
                  </a:lnTo>
                  <a:lnTo>
                    <a:pt x="33" y="117"/>
                  </a:lnTo>
                  <a:lnTo>
                    <a:pt x="37" y="114"/>
                  </a:lnTo>
                  <a:lnTo>
                    <a:pt x="42" y="111"/>
                  </a:lnTo>
                  <a:lnTo>
                    <a:pt x="47" y="108"/>
                  </a:lnTo>
                  <a:lnTo>
                    <a:pt x="52" y="106"/>
                  </a:lnTo>
                  <a:lnTo>
                    <a:pt x="57" y="104"/>
                  </a:lnTo>
                  <a:lnTo>
                    <a:pt x="62" y="102"/>
                  </a:lnTo>
                  <a:lnTo>
                    <a:pt x="68" y="100"/>
                  </a:lnTo>
                  <a:lnTo>
                    <a:pt x="64" y="98"/>
                  </a:lnTo>
                  <a:lnTo>
                    <a:pt x="61" y="95"/>
                  </a:lnTo>
                  <a:lnTo>
                    <a:pt x="58" y="92"/>
                  </a:lnTo>
                  <a:lnTo>
                    <a:pt x="55" y="89"/>
                  </a:lnTo>
                  <a:lnTo>
                    <a:pt x="53" y="85"/>
                  </a:lnTo>
                  <a:lnTo>
                    <a:pt x="50" y="82"/>
                  </a:lnTo>
                  <a:lnTo>
                    <a:pt x="48" y="78"/>
                  </a:lnTo>
                  <a:lnTo>
                    <a:pt x="46" y="74"/>
                  </a:lnTo>
                  <a:lnTo>
                    <a:pt x="44" y="70"/>
                  </a:lnTo>
                  <a:lnTo>
                    <a:pt x="43" y="66"/>
                  </a:lnTo>
                  <a:lnTo>
                    <a:pt x="42" y="62"/>
                  </a:lnTo>
                  <a:lnTo>
                    <a:pt x="41" y="58"/>
                  </a:lnTo>
                  <a:lnTo>
                    <a:pt x="41" y="53"/>
                  </a:lnTo>
                  <a:lnTo>
                    <a:pt x="40" y="49"/>
                  </a:lnTo>
                  <a:lnTo>
                    <a:pt x="41" y="45"/>
                  </a:lnTo>
                  <a:lnTo>
                    <a:pt x="41" y="41"/>
                  </a:lnTo>
                  <a:lnTo>
                    <a:pt x="42" y="36"/>
                  </a:lnTo>
                  <a:lnTo>
                    <a:pt x="43" y="32"/>
                  </a:lnTo>
                  <a:lnTo>
                    <a:pt x="45" y="28"/>
                  </a:lnTo>
                  <a:lnTo>
                    <a:pt x="47" y="25"/>
                  </a:lnTo>
                  <a:lnTo>
                    <a:pt x="49" y="21"/>
                  </a:lnTo>
                  <a:lnTo>
                    <a:pt x="52" y="18"/>
                  </a:lnTo>
                  <a:lnTo>
                    <a:pt x="55" y="15"/>
                  </a:lnTo>
                  <a:lnTo>
                    <a:pt x="58" y="12"/>
                  </a:lnTo>
                  <a:lnTo>
                    <a:pt x="61" y="9"/>
                  </a:lnTo>
                  <a:lnTo>
                    <a:pt x="65" y="7"/>
                  </a:lnTo>
                  <a:lnTo>
                    <a:pt x="69" y="5"/>
                  </a:lnTo>
                  <a:lnTo>
                    <a:pt x="73" y="3"/>
                  </a:lnTo>
                  <a:lnTo>
                    <a:pt x="77" y="2"/>
                  </a:lnTo>
                  <a:lnTo>
                    <a:pt x="81" y="1"/>
                  </a:lnTo>
                  <a:lnTo>
                    <a:pt x="86" y="1"/>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Rectangle 364"/>
            <p:cNvSpPr>
              <a:spLocks noChangeArrowheads="1"/>
            </p:cNvSpPr>
            <p:nvPr/>
          </p:nvSpPr>
          <p:spPr bwMode="auto">
            <a:xfrm>
              <a:off x="4338638" y="1085850"/>
              <a:ext cx="23813" cy="682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5" name="Rectangle 365"/>
            <p:cNvSpPr>
              <a:spLocks noChangeArrowheads="1"/>
            </p:cNvSpPr>
            <p:nvPr/>
          </p:nvSpPr>
          <p:spPr bwMode="auto">
            <a:xfrm>
              <a:off x="4376738" y="1063625"/>
              <a:ext cx="23813" cy="904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6" name="Rectangle 366"/>
            <p:cNvSpPr>
              <a:spLocks noChangeArrowheads="1"/>
            </p:cNvSpPr>
            <p:nvPr/>
          </p:nvSpPr>
          <p:spPr bwMode="auto">
            <a:xfrm>
              <a:off x="4414838" y="1039813"/>
              <a:ext cx="23813" cy="1143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7" name="Rectangle 367"/>
            <p:cNvSpPr>
              <a:spLocks noChangeArrowheads="1"/>
            </p:cNvSpPr>
            <p:nvPr/>
          </p:nvSpPr>
          <p:spPr bwMode="auto">
            <a:xfrm>
              <a:off x="4452938" y="1017588"/>
              <a:ext cx="23813" cy="1365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58" name="Group 57"/>
          <p:cNvGrpSpPr/>
          <p:nvPr/>
        </p:nvGrpSpPr>
        <p:grpSpPr>
          <a:xfrm>
            <a:off x="3862425" y="4730044"/>
            <a:ext cx="368770" cy="449856"/>
            <a:chOff x="6000750" y="1228726"/>
            <a:chExt cx="377826" cy="387350"/>
          </a:xfrm>
          <a:solidFill>
            <a:schemeClr val="bg1">
              <a:lumMod val="95000"/>
            </a:schemeClr>
          </a:solidFill>
        </p:grpSpPr>
        <p:sp>
          <p:nvSpPr>
            <p:cNvPr id="74" name="Freeform 133"/>
            <p:cNvSpPr>
              <a:spLocks/>
            </p:cNvSpPr>
            <p:nvPr/>
          </p:nvSpPr>
          <p:spPr bwMode="auto">
            <a:xfrm>
              <a:off x="6261100" y="1228726"/>
              <a:ext cx="79375" cy="80963"/>
            </a:xfrm>
            <a:custGeom>
              <a:avLst/>
              <a:gdLst/>
              <a:ahLst/>
              <a:cxnLst>
                <a:cxn ang="0">
                  <a:pos x="25" y="0"/>
                </a:cxn>
                <a:cxn ang="0">
                  <a:pos x="28" y="1"/>
                </a:cxn>
                <a:cxn ang="0">
                  <a:pos x="31" y="1"/>
                </a:cxn>
                <a:cxn ang="0">
                  <a:pos x="34" y="2"/>
                </a:cxn>
                <a:cxn ang="0">
                  <a:pos x="37" y="4"/>
                </a:cxn>
                <a:cxn ang="0">
                  <a:pos x="40" y="6"/>
                </a:cxn>
                <a:cxn ang="0">
                  <a:pos x="42" y="8"/>
                </a:cxn>
                <a:cxn ang="0">
                  <a:pos x="44" y="10"/>
                </a:cxn>
                <a:cxn ang="0">
                  <a:pos x="46" y="13"/>
                </a:cxn>
                <a:cxn ang="0">
                  <a:pos x="48" y="16"/>
                </a:cxn>
                <a:cxn ang="0">
                  <a:pos x="49" y="19"/>
                </a:cxn>
                <a:cxn ang="0">
                  <a:pos x="49" y="22"/>
                </a:cxn>
                <a:cxn ang="0">
                  <a:pos x="50" y="25"/>
                </a:cxn>
                <a:cxn ang="0">
                  <a:pos x="49" y="29"/>
                </a:cxn>
                <a:cxn ang="0">
                  <a:pos x="49" y="32"/>
                </a:cxn>
                <a:cxn ang="0">
                  <a:pos x="48" y="35"/>
                </a:cxn>
                <a:cxn ang="0">
                  <a:pos x="46" y="38"/>
                </a:cxn>
                <a:cxn ang="0">
                  <a:pos x="44" y="41"/>
                </a:cxn>
                <a:cxn ang="0">
                  <a:pos x="42" y="43"/>
                </a:cxn>
                <a:cxn ang="0">
                  <a:pos x="40" y="45"/>
                </a:cxn>
                <a:cxn ang="0">
                  <a:pos x="37" y="47"/>
                </a:cxn>
                <a:cxn ang="0">
                  <a:pos x="34" y="49"/>
                </a:cxn>
                <a:cxn ang="0">
                  <a:pos x="31" y="50"/>
                </a:cxn>
                <a:cxn ang="0">
                  <a:pos x="28" y="50"/>
                </a:cxn>
                <a:cxn ang="0">
                  <a:pos x="25" y="51"/>
                </a:cxn>
                <a:cxn ang="0">
                  <a:pos x="21" y="50"/>
                </a:cxn>
                <a:cxn ang="0">
                  <a:pos x="18" y="50"/>
                </a:cxn>
                <a:cxn ang="0">
                  <a:pos x="15" y="49"/>
                </a:cxn>
                <a:cxn ang="0">
                  <a:pos x="12" y="47"/>
                </a:cxn>
                <a:cxn ang="0">
                  <a:pos x="10" y="45"/>
                </a:cxn>
                <a:cxn ang="0">
                  <a:pos x="7" y="43"/>
                </a:cxn>
                <a:cxn ang="0">
                  <a:pos x="5" y="41"/>
                </a:cxn>
                <a:cxn ang="0">
                  <a:pos x="3" y="38"/>
                </a:cxn>
                <a:cxn ang="0">
                  <a:pos x="2" y="35"/>
                </a:cxn>
                <a:cxn ang="0">
                  <a:pos x="1" y="32"/>
                </a:cxn>
                <a:cxn ang="0">
                  <a:pos x="0" y="29"/>
                </a:cxn>
                <a:cxn ang="0">
                  <a:pos x="0" y="25"/>
                </a:cxn>
                <a:cxn ang="0">
                  <a:pos x="0" y="22"/>
                </a:cxn>
                <a:cxn ang="0">
                  <a:pos x="1" y="19"/>
                </a:cxn>
                <a:cxn ang="0">
                  <a:pos x="2" y="16"/>
                </a:cxn>
                <a:cxn ang="0">
                  <a:pos x="3" y="13"/>
                </a:cxn>
                <a:cxn ang="0">
                  <a:pos x="5" y="10"/>
                </a:cxn>
                <a:cxn ang="0">
                  <a:pos x="7" y="8"/>
                </a:cxn>
                <a:cxn ang="0">
                  <a:pos x="10" y="6"/>
                </a:cxn>
                <a:cxn ang="0">
                  <a:pos x="12" y="4"/>
                </a:cxn>
                <a:cxn ang="0">
                  <a:pos x="15" y="2"/>
                </a:cxn>
                <a:cxn ang="0">
                  <a:pos x="18" y="1"/>
                </a:cxn>
                <a:cxn ang="0">
                  <a:pos x="21" y="1"/>
                </a:cxn>
                <a:cxn ang="0">
                  <a:pos x="25" y="0"/>
                </a:cxn>
              </a:cxnLst>
              <a:rect l="0" t="0" r="r" b="b"/>
              <a:pathLst>
                <a:path w="50" h="51">
                  <a:moveTo>
                    <a:pt x="25" y="0"/>
                  </a:moveTo>
                  <a:lnTo>
                    <a:pt x="28" y="1"/>
                  </a:lnTo>
                  <a:lnTo>
                    <a:pt x="31" y="1"/>
                  </a:lnTo>
                  <a:lnTo>
                    <a:pt x="34" y="2"/>
                  </a:lnTo>
                  <a:lnTo>
                    <a:pt x="37" y="4"/>
                  </a:lnTo>
                  <a:lnTo>
                    <a:pt x="40" y="6"/>
                  </a:lnTo>
                  <a:lnTo>
                    <a:pt x="42" y="8"/>
                  </a:lnTo>
                  <a:lnTo>
                    <a:pt x="44" y="10"/>
                  </a:lnTo>
                  <a:lnTo>
                    <a:pt x="46" y="13"/>
                  </a:lnTo>
                  <a:lnTo>
                    <a:pt x="48" y="16"/>
                  </a:lnTo>
                  <a:lnTo>
                    <a:pt x="49" y="19"/>
                  </a:lnTo>
                  <a:lnTo>
                    <a:pt x="49" y="22"/>
                  </a:lnTo>
                  <a:lnTo>
                    <a:pt x="50" y="25"/>
                  </a:lnTo>
                  <a:lnTo>
                    <a:pt x="49" y="29"/>
                  </a:lnTo>
                  <a:lnTo>
                    <a:pt x="49" y="32"/>
                  </a:lnTo>
                  <a:lnTo>
                    <a:pt x="48" y="35"/>
                  </a:lnTo>
                  <a:lnTo>
                    <a:pt x="46" y="38"/>
                  </a:lnTo>
                  <a:lnTo>
                    <a:pt x="44" y="41"/>
                  </a:lnTo>
                  <a:lnTo>
                    <a:pt x="42" y="43"/>
                  </a:lnTo>
                  <a:lnTo>
                    <a:pt x="40" y="45"/>
                  </a:lnTo>
                  <a:lnTo>
                    <a:pt x="37" y="47"/>
                  </a:lnTo>
                  <a:lnTo>
                    <a:pt x="34" y="49"/>
                  </a:lnTo>
                  <a:lnTo>
                    <a:pt x="31" y="50"/>
                  </a:lnTo>
                  <a:lnTo>
                    <a:pt x="28" y="50"/>
                  </a:lnTo>
                  <a:lnTo>
                    <a:pt x="25" y="51"/>
                  </a:lnTo>
                  <a:lnTo>
                    <a:pt x="21" y="50"/>
                  </a:lnTo>
                  <a:lnTo>
                    <a:pt x="18" y="50"/>
                  </a:lnTo>
                  <a:lnTo>
                    <a:pt x="15" y="49"/>
                  </a:lnTo>
                  <a:lnTo>
                    <a:pt x="12" y="47"/>
                  </a:lnTo>
                  <a:lnTo>
                    <a:pt x="10" y="45"/>
                  </a:lnTo>
                  <a:lnTo>
                    <a:pt x="7" y="43"/>
                  </a:lnTo>
                  <a:lnTo>
                    <a:pt x="5" y="41"/>
                  </a:lnTo>
                  <a:lnTo>
                    <a:pt x="3" y="38"/>
                  </a:lnTo>
                  <a:lnTo>
                    <a:pt x="2" y="35"/>
                  </a:lnTo>
                  <a:lnTo>
                    <a:pt x="1" y="32"/>
                  </a:lnTo>
                  <a:lnTo>
                    <a:pt x="0" y="29"/>
                  </a:lnTo>
                  <a:lnTo>
                    <a:pt x="0" y="25"/>
                  </a:lnTo>
                  <a:lnTo>
                    <a:pt x="0" y="22"/>
                  </a:lnTo>
                  <a:lnTo>
                    <a:pt x="1" y="19"/>
                  </a:lnTo>
                  <a:lnTo>
                    <a:pt x="2" y="16"/>
                  </a:lnTo>
                  <a:lnTo>
                    <a:pt x="3" y="13"/>
                  </a:lnTo>
                  <a:lnTo>
                    <a:pt x="5" y="10"/>
                  </a:lnTo>
                  <a:lnTo>
                    <a:pt x="7" y="8"/>
                  </a:lnTo>
                  <a:lnTo>
                    <a:pt x="10" y="6"/>
                  </a:lnTo>
                  <a:lnTo>
                    <a:pt x="12" y="4"/>
                  </a:lnTo>
                  <a:lnTo>
                    <a:pt x="15" y="2"/>
                  </a:lnTo>
                  <a:lnTo>
                    <a:pt x="18" y="1"/>
                  </a:lnTo>
                  <a:lnTo>
                    <a:pt x="21" y="1"/>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134"/>
            <p:cNvSpPr>
              <a:spLocks/>
            </p:cNvSpPr>
            <p:nvPr/>
          </p:nvSpPr>
          <p:spPr bwMode="auto">
            <a:xfrm>
              <a:off x="6170613" y="1323976"/>
              <a:ext cx="207963" cy="292100"/>
            </a:xfrm>
            <a:custGeom>
              <a:avLst/>
              <a:gdLst/>
              <a:ahLst/>
              <a:cxnLst>
                <a:cxn ang="0">
                  <a:pos x="106" y="3"/>
                </a:cxn>
                <a:cxn ang="0">
                  <a:pos x="111" y="8"/>
                </a:cxn>
                <a:cxn ang="0">
                  <a:pos x="116" y="15"/>
                </a:cxn>
                <a:cxn ang="0">
                  <a:pos x="121" y="24"/>
                </a:cxn>
                <a:cxn ang="0">
                  <a:pos x="125" y="36"/>
                </a:cxn>
                <a:cxn ang="0">
                  <a:pos x="129" y="51"/>
                </a:cxn>
                <a:cxn ang="0">
                  <a:pos x="130" y="68"/>
                </a:cxn>
                <a:cxn ang="0">
                  <a:pos x="131" y="84"/>
                </a:cxn>
                <a:cxn ang="0">
                  <a:pos x="128" y="89"/>
                </a:cxn>
                <a:cxn ang="0">
                  <a:pos x="123" y="92"/>
                </a:cxn>
                <a:cxn ang="0">
                  <a:pos x="117" y="91"/>
                </a:cxn>
                <a:cxn ang="0">
                  <a:pos x="112" y="87"/>
                </a:cxn>
                <a:cxn ang="0">
                  <a:pos x="110" y="82"/>
                </a:cxn>
                <a:cxn ang="0">
                  <a:pos x="110" y="67"/>
                </a:cxn>
                <a:cxn ang="0">
                  <a:pos x="109" y="55"/>
                </a:cxn>
                <a:cxn ang="0">
                  <a:pos x="106" y="45"/>
                </a:cxn>
                <a:cxn ang="0">
                  <a:pos x="106" y="83"/>
                </a:cxn>
                <a:cxn ang="0">
                  <a:pos x="104" y="89"/>
                </a:cxn>
                <a:cxn ang="0">
                  <a:pos x="103" y="176"/>
                </a:cxn>
                <a:cxn ang="0">
                  <a:pos x="100" y="181"/>
                </a:cxn>
                <a:cxn ang="0">
                  <a:pos x="95" y="183"/>
                </a:cxn>
                <a:cxn ang="0">
                  <a:pos x="89" y="183"/>
                </a:cxn>
                <a:cxn ang="0">
                  <a:pos x="85" y="180"/>
                </a:cxn>
                <a:cxn ang="0">
                  <a:pos x="83" y="175"/>
                </a:cxn>
                <a:cxn ang="0">
                  <a:pos x="80" y="175"/>
                </a:cxn>
                <a:cxn ang="0">
                  <a:pos x="77" y="180"/>
                </a:cxn>
                <a:cxn ang="0">
                  <a:pos x="73" y="183"/>
                </a:cxn>
                <a:cxn ang="0">
                  <a:pos x="67" y="183"/>
                </a:cxn>
                <a:cxn ang="0">
                  <a:pos x="62" y="181"/>
                </a:cxn>
                <a:cxn ang="0">
                  <a:pos x="59" y="176"/>
                </a:cxn>
                <a:cxn ang="0">
                  <a:pos x="58" y="89"/>
                </a:cxn>
                <a:cxn ang="0">
                  <a:pos x="56" y="83"/>
                </a:cxn>
                <a:cxn ang="0">
                  <a:pos x="56" y="40"/>
                </a:cxn>
                <a:cxn ang="0">
                  <a:pos x="42" y="57"/>
                </a:cxn>
                <a:cxn ang="0">
                  <a:pos x="38" y="58"/>
                </a:cxn>
                <a:cxn ang="0">
                  <a:pos x="34" y="57"/>
                </a:cxn>
                <a:cxn ang="0">
                  <a:pos x="3" y="30"/>
                </a:cxn>
                <a:cxn ang="0">
                  <a:pos x="0" y="25"/>
                </a:cxn>
                <a:cxn ang="0">
                  <a:pos x="0" y="20"/>
                </a:cxn>
                <a:cxn ang="0">
                  <a:pos x="4" y="15"/>
                </a:cxn>
                <a:cxn ang="0">
                  <a:pos x="9" y="13"/>
                </a:cxn>
                <a:cxn ang="0">
                  <a:pos x="15" y="14"/>
                </a:cxn>
                <a:cxn ang="0">
                  <a:pos x="61" y="2"/>
                </a:cxn>
              </a:cxnLst>
              <a:rect l="0" t="0" r="r" b="b"/>
              <a:pathLst>
                <a:path w="131" h="184">
                  <a:moveTo>
                    <a:pt x="103" y="0"/>
                  </a:moveTo>
                  <a:lnTo>
                    <a:pt x="104" y="1"/>
                  </a:lnTo>
                  <a:lnTo>
                    <a:pt x="106" y="3"/>
                  </a:lnTo>
                  <a:lnTo>
                    <a:pt x="108" y="4"/>
                  </a:lnTo>
                  <a:lnTo>
                    <a:pt x="109" y="6"/>
                  </a:lnTo>
                  <a:lnTo>
                    <a:pt x="111" y="8"/>
                  </a:lnTo>
                  <a:lnTo>
                    <a:pt x="113" y="10"/>
                  </a:lnTo>
                  <a:lnTo>
                    <a:pt x="115" y="13"/>
                  </a:lnTo>
                  <a:lnTo>
                    <a:pt x="116" y="15"/>
                  </a:lnTo>
                  <a:lnTo>
                    <a:pt x="118" y="18"/>
                  </a:lnTo>
                  <a:lnTo>
                    <a:pt x="120" y="21"/>
                  </a:lnTo>
                  <a:lnTo>
                    <a:pt x="121" y="24"/>
                  </a:lnTo>
                  <a:lnTo>
                    <a:pt x="123" y="28"/>
                  </a:lnTo>
                  <a:lnTo>
                    <a:pt x="124" y="32"/>
                  </a:lnTo>
                  <a:lnTo>
                    <a:pt x="125" y="36"/>
                  </a:lnTo>
                  <a:lnTo>
                    <a:pt x="127" y="41"/>
                  </a:lnTo>
                  <a:lnTo>
                    <a:pt x="128" y="45"/>
                  </a:lnTo>
                  <a:lnTo>
                    <a:pt x="129" y="51"/>
                  </a:lnTo>
                  <a:lnTo>
                    <a:pt x="129" y="56"/>
                  </a:lnTo>
                  <a:lnTo>
                    <a:pt x="130" y="62"/>
                  </a:lnTo>
                  <a:lnTo>
                    <a:pt x="130" y="68"/>
                  </a:lnTo>
                  <a:lnTo>
                    <a:pt x="131" y="75"/>
                  </a:lnTo>
                  <a:lnTo>
                    <a:pt x="131" y="82"/>
                  </a:lnTo>
                  <a:lnTo>
                    <a:pt x="131" y="84"/>
                  </a:lnTo>
                  <a:lnTo>
                    <a:pt x="130" y="86"/>
                  </a:lnTo>
                  <a:lnTo>
                    <a:pt x="129" y="87"/>
                  </a:lnTo>
                  <a:lnTo>
                    <a:pt x="128" y="89"/>
                  </a:lnTo>
                  <a:lnTo>
                    <a:pt x="126" y="90"/>
                  </a:lnTo>
                  <a:lnTo>
                    <a:pt x="125" y="91"/>
                  </a:lnTo>
                  <a:lnTo>
                    <a:pt x="123" y="92"/>
                  </a:lnTo>
                  <a:lnTo>
                    <a:pt x="121" y="92"/>
                  </a:lnTo>
                  <a:lnTo>
                    <a:pt x="119" y="92"/>
                  </a:lnTo>
                  <a:lnTo>
                    <a:pt x="117" y="91"/>
                  </a:lnTo>
                  <a:lnTo>
                    <a:pt x="115" y="90"/>
                  </a:lnTo>
                  <a:lnTo>
                    <a:pt x="113" y="89"/>
                  </a:lnTo>
                  <a:lnTo>
                    <a:pt x="112" y="87"/>
                  </a:lnTo>
                  <a:lnTo>
                    <a:pt x="111" y="85"/>
                  </a:lnTo>
                  <a:lnTo>
                    <a:pt x="110" y="84"/>
                  </a:lnTo>
                  <a:lnTo>
                    <a:pt x="110" y="82"/>
                  </a:lnTo>
                  <a:lnTo>
                    <a:pt x="110" y="77"/>
                  </a:lnTo>
                  <a:lnTo>
                    <a:pt x="110" y="72"/>
                  </a:lnTo>
                  <a:lnTo>
                    <a:pt x="110" y="67"/>
                  </a:lnTo>
                  <a:lnTo>
                    <a:pt x="110" y="63"/>
                  </a:lnTo>
                  <a:lnTo>
                    <a:pt x="109" y="59"/>
                  </a:lnTo>
                  <a:lnTo>
                    <a:pt x="109" y="55"/>
                  </a:lnTo>
                  <a:lnTo>
                    <a:pt x="108" y="52"/>
                  </a:lnTo>
                  <a:lnTo>
                    <a:pt x="107" y="48"/>
                  </a:lnTo>
                  <a:lnTo>
                    <a:pt x="106" y="45"/>
                  </a:lnTo>
                  <a:lnTo>
                    <a:pt x="106" y="78"/>
                  </a:lnTo>
                  <a:lnTo>
                    <a:pt x="106" y="80"/>
                  </a:lnTo>
                  <a:lnTo>
                    <a:pt x="106" y="83"/>
                  </a:lnTo>
                  <a:lnTo>
                    <a:pt x="105" y="85"/>
                  </a:lnTo>
                  <a:lnTo>
                    <a:pt x="105" y="87"/>
                  </a:lnTo>
                  <a:lnTo>
                    <a:pt x="104" y="89"/>
                  </a:lnTo>
                  <a:lnTo>
                    <a:pt x="103" y="91"/>
                  </a:lnTo>
                  <a:lnTo>
                    <a:pt x="103" y="174"/>
                  </a:lnTo>
                  <a:lnTo>
                    <a:pt x="103" y="176"/>
                  </a:lnTo>
                  <a:lnTo>
                    <a:pt x="102" y="178"/>
                  </a:lnTo>
                  <a:lnTo>
                    <a:pt x="101" y="179"/>
                  </a:lnTo>
                  <a:lnTo>
                    <a:pt x="100" y="181"/>
                  </a:lnTo>
                  <a:lnTo>
                    <a:pt x="99" y="182"/>
                  </a:lnTo>
                  <a:lnTo>
                    <a:pt x="97" y="183"/>
                  </a:lnTo>
                  <a:lnTo>
                    <a:pt x="95" y="183"/>
                  </a:lnTo>
                  <a:lnTo>
                    <a:pt x="93" y="184"/>
                  </a:lnTo>
                  <a:lnTo>
                    <a:pt x="91" y="183"/>
                  </a:lnTo>
                  <a:lnTo>
                    <a:pt x="89" y="183"/>
                  </a:lnTo>
                  <a:lnTo>
                    <a:pt x="88" y="182"/>
                  </a:lnTo>
                  <a:lnTo>
                    <a:pt x="86" y="181"/>
                  </a:lnTo>
                  <a:lnTo>
                    <a:pt x="85" y="180"/>
                  </a:lnTo>
                  <a:lnTo>
                    <a:pt x="84" y="179"/>
                  </a:lnTo>
                  <a:lnTo>
                    <a:pt x="83" y="177"/>
                  </a:lnTo>
                  <a:lnTo>
                    <a:pt x="83" y="175"/>
                  </a:lnTo>
                  <a:lnTo>
                    <a:pt x="83" y="173"/>
                  </a:lnTo>
                  <a:lnTo>
                    <a:pt x="80" y="173"/>
                  </a:lnTo>
                  <a:lnTo>
                    <a:pt x="80" y="175"/>
                  </a:lnTo>
                  <a:lnTo>
                    <a:pt x="79" y="177"/>
                  </a:lnTo>
                  <a:lnTo>
                    <a:pt x="79" y="179"/>
                  </a:lnTo>
                  <a:lnTo>
                    <a:pt x="77" y="180"/>
                  </a:lnTo>
                  <a:lnTo>
                    <a:pt x="76" y="181"/>
                  </a:lnTo>
                  <a:lnTo>
                    <a:pt x="75" y="182"/>
                  </a:lnTo>
                  <a:lnTo>
                    <a:pt x="73" y="183"/>
                  </a:lnTo>
                  <a:lnTo>
                    <a:pt x="71" y="183"/>
                  </a:lnTo>
                  <a:lnTo>
                    <a:pt x="69" y="184"/>
                  </a:lnTo>
                  <a:lnTo>
                    <a:pt x="67" y="183"/>
                  </a:lnTo>
                  <a:lnTo>
                    <a:pt x="65" y="183"/>
                  </a:lnTo>
                  <a:lnTo>
                    <a:pt x="64" y="182"/>
                  </a:lnTo>
                  <a:lnTo>
                    <a:pt x="62" y="181"/>
                  </a:lnTo>
                  <a:lnTo>
                    <a:pt x="61" y="179"/>
                  </a:lnTo>
                  <a:lnTo>
                    <a:pt x="60" y="178"/>
                  </a:lnTo>
                  <a:lnTo>
                    <a:pt x="59" y="176"/>
                  </a:lnTo>
                  <a:lnTo>
                    <a:pt x="59" y="174"/>
                  </a:lnTo>
                  <a:lnTo>
                    <a:pt x="59" y="91"/>
                  </a:lnTo>
                  <a:lnTo>
                    <a:pt x="58" y="89"/>
                  </a:lnTo>
                  <a:lnTo>
                    <a:pt x="57" y="87"/>
                  </a:lnTo>
                  <a:lnTo>
                    <a:pt x="57" y="85"/>
                  </a:lnTo>
                  <a:lnTo>
                    <a:pt x="56" y="83"/>
                  </a:lnTo>
                  <a:lnTo>
                    <a:pt x="56" y="80"/>
                  </a:lnTo>
                  <a:lnTo>
                    <a:pt x="56" y="78"/>
                  </a:lnTo>
                  <a:lnTo>
                    <a:pt x="56" y="40"/>
                  </a:lnTo>
                  <a:lnTo>
                    <a:pt x="45" y="54"/>
                  </a:lnTo>
                  <a:lnTo>
                    <a:pt x="44" y="55"/>
                  </a:lnTo>
                  <a:lnTo>
                    <a:pt x="42" y="57"/>
                  </a:lnTo>
                  <a:lnTo>
                    <a:pt x="40" y="57"/>
                  </a:lnTo>
                  <a:lnTo>
                    <a:pt x="38" y="58"/>
                  </a:lnTo>
                  <a:lnTo>
                    <a:pt x="38" y="58"/>
                  </a:lnTo>
                  <a:lnTo>
                    <a:pt x="38" y="58"/>
                  </a:lnTo>
                  <a:lnTo>
                    <a:pt x="36" y="58"/>
                  </a:lnTo>
                  <a:lnTo>
                    <a:pt x="34" y="57"/>
                  </a:lnTo>
                  <a:lnTo>
                    <a:pt x="32" y="56"/>
                  </a:lnTo>
                  <a:lnTo>
                    <a:pt x="31" y="55"/>
                  </a:lnTo>
                  <a:lnTo>
                    <a:pt x="3" y="30"/>
                  </a:lnTo>
                  <a:lnTo>
                    <a:pt x="2" y="29"/>
                  </a:lnTo>
                  <a:lnTo>
                    <a:pt x="1" y="27"/>
                  </a:lnTo>
                  <a:lnTo>
                    <a:pt x="0" y="25"/>
                  </a:lnTo>
                  <a:lnTo>
                    <a:pt x="0" y="23"/>
                  </a:lnTo>
                  <a:lnTo>
                    <a:pt x="0" y="21"/>
                  </a:lnTo>
                  <a:lnTo>
                    <a:pt x="0" y="20"/>
                  </a:lnTo>
                  <a:lnTo>
                    <a:pt x="1" y="18"/>
                  </a:lnTo>
                  <a:lnTo>
                    <a:pt x="2" y="16"/>
                  </a:lnTo>
                  <a:lnTo>
                    <a:pt x="4" y="15"/>
                  </a:lnTo>
                  <a:lnTo>
                    <a:pt x="6" y="14"/>
                  </a:lnTo>
                  <a:lnTo>
                    <a:pt x="7" y="13"/>
                  </a:lnTo>
                  <a:lnTo>
                    <a:pt x="9" y="13"/>
                  </a:lnTo>
                  <a:lnTo>
                    <a:pt x="11" y="13"/>
                  </a:lnTo>
                  <a:lnTo>
                    <a:pt x="13" y="13"/>
                  </a:lnTo>
                  <a:lnTo>
                    <a:pt x="15" y="14"/>
                  </a:lnTo>
                  <a:lnTo>
                    <a:pt x="17" y="15"/>
                  </a:lnTo>
                  <a:lnTo>
                    <a:pt x="36" y="33"/>
                  </a:lnTo>
                  <a:lnTo>
                    <a:pt x="61" y="2"/>
                  </a:lnTo>
                  <a:lnTo>
                    <a:pt x="82" y="29"/>
                  </a:lnTo>
                  <a:lnTo>
                    <a:pt x="1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135"/>
            <p:cNvSpPr>
              <a:spLocks/>
            </p:cNvSpPr>
            <p:nvPr/>
          </p:nvSpPr>
          <p:spPr bwMode="auto">
            <a:xfrm>
              <a:off x="6273800" y="1311276"/>
              <a:ext cx="50800" cy="22225"/>
            </a:xfrm>
            <a:custGeom>
              <a:avLst/>
              <a:gdLst/>
              <a:ahLst/>
              <a:cxnLst>
                <a:cxn ang="0">
                  <a:pos x="16" y="0"/>
                </a:cxn>
                <a:cxn ang="0">
                  <a:pos x="18" y="1"/>
                </a:cxn>
                <a:cxn ang="0">
                  <a:pos x="19" y="1"/>
                </a:cxn>
                <a:cxn ang="0">
                  <a:pos x="20" y="2"/>
                </a:cxn>
                <a:cxn ang="0">
                  <a:pos x="22" y="3"/>
                </a:cxn>
                <a:cxn ang="0">
                  <a:pos x="22" y="4"/>
                </a:cxn>
                <a:cxn ang="0">
                  <a:pos x="28" y="1"/>
                </a:cxn>
                <a:cxn ang="0">
                  <a:pos x="29" y="1"/>
                </a:cxn>
                <a:cxn ang="0">
                  <a:pos x="30" y="1"/>
                </a:cxn>
                <a:cxn ang="0">
                  <a:pos x="31" y="2"/>
                </a:cxn>
                <a:cxn ang="0">
                  <a:pos x="31" y="2"/>
                </a:cxn>
                <a:cxn ang="0">
                  <a:pos x="32" y="3"/>
                </a:cxn>
                <a:cxn ang="0">
                  <a:pos x="32" y="4"/>
                </a:cxn>
                <a:cxn ang="0">
                  <a:pos x="32" y="11"/>
                </a:cxn>
                <a:cxn ang="0">
                  <a:pos x="32" y="12"/>
                </a:cxn>
                <a:cxn ang="0">
                  <a:pos x="31" y="13"/>
                </a:cxn>
                <a:cxn ang="0">
                  <a:pos x="31" y="14"/>
                </a:cxn>
                <a:cxn ang="0">
                  <a:pos x="30" y="14"/>
                </a:cxn>
                <a:cxn ang="0">
                  <a:pos x="29" y="14"/>
                </a:cxn>
                <a:cxn ang="0">
                  <a:pos x="29" y="14"/>
                </a:cxn>
                <a:cxn ang="0">
                  <a:pos x="27" y="13"/>
                </a:cxn>
                <a:cxn ang="0">
                  <a:pos x="25" y="13"/>
                </a:cxn>
                <a:cxn ang="0">
                  <a:pos x="23" y="12"/>
                </a:cxn>
                <a:cxn ang="0">
                  <a:pos x="22" y="12"/>
                </a:cxn>
                <a:cxn ang="0">
                  <a:pos x="21" y="13"/>
                </a:cxn>
                <a:cxn ang="0">
                  <a:pos x="19" y="14"/>
                </a:cxn>
                <a:cxn ang="0">
                  <a:pos x="18" y="14"/>
                </a:cxn>
                <a:cxn ang="0">
                  <a:pos x="16" y="14"/>
                </a:cxn>
                <a:cxn ang="0">
                  <a:pos x="15" y="14"/>
                </a:cxn>
                <a:cxn ang="0">
                  <a:pos x="13" y="14"/>
                </a:cxn>
                <a:cxn ang="0">
                  <a:pos x="12" y="13"/>
                </a:cxn>
                <a:cxn ang="0">
                  <a:pos x="11" y="12"/>
                </a:cxn>
                <a:cxn ang="0">
                  <a:pos x="10" y="12"/>
                </a:cxn>
                <a:cxn ang="0">
                  <a:pos x="9" y="13"/>
                </a:cxn>
                <a:cxn ang="0">
                  <a:pos x="7" y="13"/>
                </a:cxn>
                <a:cxn ang="0">
                  <a:pos x="6" y="14"/>
                </a:cxn>
                <a:cxn ang="0">
                  <a:pos x="4" y="14"/>
                </a:cxn>
                <a:cxn ang="0">
                  <a:pos x="3" y="14"/>
                </a:cxn>
                <a:cxn ang="0">
                  <a:pos x="2" y="14"/>
                </a:cxn>
                <a:cxn ang="0">
                  <a:pos x="2" y="14"/>
                </a:cxn>
                <a:cxn ang="0">
                  <a:pos x="1" y="13"/>
                </a:cxn>
                <a:cxn ang="0">
                  <a:pos x="0" y="12"/>
                </a:cxn>
                <a:cxn ang="0">
                  <a:pos x="0" y="11"/>
                </a:cxn>
                <a:cxn ang="0">
                  <a:pos x="0" y="4"/>
                </a:cxn>
                <a:cxn ang="0">
                  <a:pos x="0" y="3"/>
                </a:cxn>
                <a:cxn ang="0">
                  <a:pos x="1" y="2"/>
                </a:cxn>
                <a:cxn ang="0">
                  <a:pos x="2" y="2"/>
                </a:cxn>
                <a:cxn ang="0">
                  <a:pos x="3" y="1"/>
                </a:cxn>
                <a:cxn ang="0">
                  <a:pos x="4" y="1"/>
                </a:cxn>
                <a:cxn ang="0">
                  <a:pos x="5" y="1"/>
                </a:cxn>
                <a:cxn ang="0">
                  <a:pos x="10" y="4"/>
                </a:cxn>
                <a:cxn ang="0">
                  <a:pos x="11" y="3"/>
                </a:cxn>
                <a:cxn ang="0">
                  <a:pos x="12" y="2"/>
                </a:cxn>
                <a:cxn ang="0">
                  <a:pos x="13" y="1"/>
                </a:cxn>
                <a:cxn ang="0">
                  <a:pos x="15" y="1"/>
                </a:cxn>
                <a:cxn ang="0">
                  <a:pos x="16" y="0"/>
                </a:cxn>
              </a:cxnLst>
              <a:rect l="0" t="0" r="r" b="b"/>
              <a:pathLst>
                <a:path w="32" h="14">
                  <a:moveTo>
                    <a:pt x="16" y="0"/>
                  </a:moveTo>
                  <a:lnTo>
                    <a:pt x="18" y="1"/>
                  </a:lnTo>
                  <a:lnTo>
                    <a:pt x="19" y="1"/>
                  </a:lnTo>
                  <a:lnTo>
                    <a:pt x="20" y="2"/>
                  </a:lnTo>
                  <a:lnTo>
                    <a:pt x="22" y="3"/>
                  </a:lnTo>
                  <a:lnTo>
                    <a:pt x="22" y="4"/>
                  </a:lnTo>
                  <a:lnTo>
                    <a:pt x="28" y="1"/>
                  </a:lnTo>
                  <a:lnTo>
                    <a:pt x="29" y="1"/>
                  </a:lnTo>
                  <a:lnTo>
                    <a:pt x="30" y="1"/>
                  </a:lnTo>
                  <a:lnTo>
                    <a:pt x="31" y="2"/>
                  </a:lnTo>
                  <a:lnTo>
                    <a:pt x="31" y="2"/>
                  </a:lnTo>
                  <a:lnTo>
                    <a:pt x="32" y="3"/>
                  </a:lnTo>
                  <a:lnTo>
                    <a:pt x="32" y="4"/>
                  </a:lnTo>
                  <a:lnTo>
                    <a:pt x="32" y="11"/>
                  </a:lnTo>
                  <a:lnTo>
                    <a:pt x="32" y="12"/>
                  </a:lnTo>
                  <a:lnTo>
                    <a:pt x="31" y="13"/>
                  </a:lnTo>
                  <a:lnTo>
                    <a:pt x="31" y="14"/>
                  </a:lnTo>
                  <a:lnTo>
                    <a:pt x="30" y="14"/>
                  </a:lnTo>
                  <a:lnTo>
                    <a:pt x="29" y="14"/>
                  </a:lnTo>
                  <a:lnTo>
                    <a:pt x="29" y="14"/>
                  </a:lnTo>
                  <a:lnTo>
                    <a:pt x="27" y="13"/>
                  </a:lnTo>
                  <a:lnTo>
                    <a:pt x="25" y="13"/>
                  </a:lnTo>
                  <a:lnTo>
                    <a:pt x="23" y="12"/>
                  </a:lnTo>
                  <a:lnTo>
                    <a:pt x="22" y="12"/>
                  </a:lnTo>
                  <a:lnTo>
                    <a:pt x="21" y="13"/>
                  </a:lnTo>
                  <a:lnTo>
                    <a:pt x="19" y="14"/>
                  </a:lnTo>
                  <a:lnTo>
                    <a:pt x="18" y="14"/>
                  </a:lnTo>
                  <a:lnTo>
                    <a:pt x="16" y="14"/>
                  </a:lnTo>
                  <a:lnTo>
                    <a:pt x="15" y="14"/>
                  </a:lnTo>
                  <a:lnTo>
                    <a:pt x="13" y="14"/>
                  </a:lnTo>
                  <a:lnTo>
                    <a:pt x="12" y="13"/>
                  </a:lnTo>
                  <a:lnTo>
                    <a:pt x="11" y="12"/>
                  </a:lnTo>
                  <a:lnTo>
                    <a:pt x="10" y="12"/>
                  </a:lnTo>
                  <a:lnTo>
                    <a:pt x="9" y="13"/>
                  </a:lnTo>
                  <a:lnTo>
                    <a:pt x="7" y="13"/>
                  </a:lnTo>
                  <a:lnTo>
                    <a:pt x="6" y="14"/>
                  </a:lnTo>
                  <a:lnTo>
                    <a:pt x="4" y="14"/>
                  </a:lnTo>
                  <a:lnTo>
                    <a:pt x="3" y="14"/>
                  </a:lnTo>
                  <a:lnTo>
                    <a:pt x="2" y="14"/>
                  </a:lnTo>
                  <a:lnTo>
                    <a:pt x="2" y="14"/>
                  </a:lnTo>
                  <a:lnTo>
                    <a:pt x="1" y="13"/>
                  </a:lnTo>
                  <a:lnTo>
                    <a:pt x="0" y="12"/>
                  </a:lnTo>
                  <a:lnTo>
                    <a:pt x="0" y="11"/>
                  </a:lnTo>
                  <a:lnTo>
                    <a:pt x="0" y="4"/>
                  </a:lnTo>
                  <a:lnTo>
                    <a:pt x="0" y="3"/>
                  </a:lnTo>
                  <a:lnTo>
                    <a:pt x="1" y="2"/>
                  </a:lnTo>
                  <a:lnTo>
                    <a:pt x="2" y="2"/>
                  </a:lnTo>
                  <a:lnTo>
                    <a:pt x="3" y="1"/>
                  </a:lnTo>
                  <a:lnTo>
                    <a:pt x="4" y="1"/>
                  </a:lnTo>
                  <a:lnTo>
                    <a:pt x="5" y="1"/>
                  </a:lnTo>
                  <a:lnTo>
                    <a:pt x="10" y="4"/>
                  </a:lnTo>
                  <a:lnTo>
                    <a:pt x="11" y="3"/>
                  </a:lnTo>
                  <a:lnTo>
                    <a:pt x="12" y="2"/>
                  </a:lnTo>
                  <a:lnTo>
                    <a:pt x="13" y="1"/>
                  </a:lnTo>
                  <a:lnTo>
                    <a:pt x="15"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136"/>
            <p:cNvSpPr>
              <a:spLocks/>
            </p:cNvSpPr>
            <p:nvPr/>
          </p:nvSpPr>
          <p:spPr bwMode="auto">
            <a:xfrm>
              <a:off x="6000750" y="1339851"/>
              <a:ext cx="214313" cy="134938"/>
            </a:xfrm>
            <a:custGeom>
              <a:avLst/>
              <a:gdLst/>
              <a:ahLst/>
              <a:cxnLst>
                <a:cxn ang="0">
                  <a:pos x="33" y="0"/>
                </a:cxn>
                <a:cxn ang="0">
                  <a:pos x="35" y="1"/>
                </a:cxn>
                <a:cxn ang="0">
                  <a:pos x="35" y="2"/>
                </a:cxn>
                <a:cxn ang="0">
                  <a:pos x="35" y="3"/>
                </a:cxn>
                <a:cxn ang="0">
                  <a:pos x="29" y="9"/>
                </a:cxn>
                <a:cxn ang="0">
                  <a:pos x="28" y="12"/>
                </a:cxn>
                <a:cxn ang="0">
                  <a:pos x="29" y="14"/>
                </a:cxn>
                <a:cxn ang="0">
                  <a:pos x="56" y="42"/>
                </a:cxn>
                <a:cxn ang="0">
                  <a:pos x="59" y="43"/>
                </a:cxn>
                <a:cxn ang="0">
                  <a:pos x="62" y="43"/>
                </a:cxn>
                <a:cxn ang="0">
                  <a:pos x="64" y="42"/>
                </a:cxn>
                <a:cxn ang="0">
                  <a:pos x="83" y="23"/>
                </a:cxn>
                <a:cxn ang="0">
                  <a:pos x="85" y="23"/>
                </a:cxn>
                <a:cxn ang="0">
                  <a:pos x="88" y="23"/>
                </a:cxn>
                <a:cxn ang="0">
                  <a:pos x="134" y="69"/>
                </a:cxn>
                <a:cxn ang="0">
                  <a:pos x="135" y="72"/>
                </a:cxn>
                <a:cxn ang="0">
                  <a:pos x="135" y="75"/>
                </a:cxn>
                <a:cxn ang="0">
                  <a:pos x="134" y="77"/>
                </a:cxn>
                <a:cxn ang="0">
                  <a:pos x="127" y="84"/>
                </a:cxn>
                <a:cxn ang="0">
                  <a:pos x="124" y="85"/>
                </a:cxn>
                <a:cxn ang="0">
                  <a:pos x="121" y="84"/>
                </a:cxn>
                <a:cxn ang="0">
                  <a:pos x="89" y="52"/>
                </a:cxn>
                <a:cxn ang="0">
                  <a:pos x="87" y="50"/>
                </a:cxn>
                <a:cxn ang="0">
                  <a:pos x="84" y="50"/>
                </a:cxn>
                <a:cxn ang="0">
                  <a:pos x="81" y="52"/>
                </a:cxn>
                <a:cxn ang="0">
                  <a:pos x="63" y="70"/>
                </a:cxn>
                <a:cxn ang="0">
                  <a:pos x="60" y="70"/>
                </a:cxn>
                <a:cxn ang="0">
                  <a:pos x="57" y="70"/>
                </a:cxn>
                <a:cxn ang="0">
                  <a:pos x="16" y="28"/>
                </a:cxn>
                <a:cxn ang="0">
                  <a:pos x="14" y="27"/>
                </a:cxn>
                <a:cxn ang="0">
                  <a:pos x="12" y="27"/>
                </a:cxn>
                <a:cxn ang="0">
                  <a:pos x="10" y="28"/>
                </a:cxn>
                <a:cxn ang="0">
                  <a:pos x="3" y="35"/>
                </a:cxn>
                <a:cxn ang="0">
                  <a:pos x="2" y="35"/>
                </a:cxn>
                <a:cxn ang="0">
                  <a:pos x="0" y="34"/>
                </a:cxn>
                <a:cxn ang="0">
                  <a:pos x="0" y="6"/>
                </a:cxn>
                <a:cxn ang="0">
                  <a:pos x="0" y="5"/>
                </a:cxn>
                <a:cxn ang="0">
                  <a:pos x="1" y="3"/>
                </a:cxn>
                <a:cxn ang="0">
                  <a:pos x="3" y="1"/>
                </a:cxn>
                <a:cxn ang="0">
                  <a:pos x="6" y="0"/>
                </a:cxn>
              </a:cxnLst>
              <a:rect l="0" t="0" r="r" b="b"/>
              <a:pathLst>
                <a:path w="135" h="85">
                  <a:moveTo>
                    <a:pt x="6" y="0"/>
                  </a:moveTo>
                  <a:lnTo>
                    <a:pt x="33" y="0"/>
                  </a:lnTo>
                  <a:lnTo>
                    <a:pt x="34" y="0"/>
                  </a:lnTo>
                  <a:lnTo>
                    <a:pt x="35" y="1"/>
                  </a:lnTo>
                  <a:lnTo>
                    <a:pt x="35" y="1"/>
                  </a:lnTo>
                  <a:lnTo>
                    <a:pt x="35" y="2"/>
                  </a:lnTo>
                  <a:lnTo>
                    <a:pt x="35" y="3"/>
                  </a:lnTo>
                  <a:lnTo>
                    <a:pt x="35" y="3"/>
                  </a:lnTo>
                  <a:lnTo>
                    <a:pt x="29" y="8"/>
                  </a:lnTo>
                  <a:lnTo>
                    <a:pt x="29" y="9"/>
                  </a:lnTo>
                  <a:lnTo>
                    <a:pt x="28" y="11"/>
                  </a:lnTo>
                  <a:lnTo>
                    <a:pt x="28" y="12"/>
                  </a:lnTo>
                  <a:lnTo>
                    <a:pt x="28" y="13"/>
                  </a:lnTo>
                  <a:lnTo>
                    <a:pt x="29" y="14"/>
                  </a:lnTo>
                  <a:lnTo>
                    <a:pt x="29" y="15"/>
                  </a:lnTo>
                  <a:lnTo>
                    <a:pt x="56" y="42"/>
                  </a:lnTo>
                  <a:lnTo>
                    <a:pt x="57" y="43"/>
                  </a:lnTo>
                  <a:lnTo>
                    <a:pt x="59" y="43"/>
                  </a:lnTo>
                  <a:lnTo>
                    <a:pt x="60" y="43"/>
                  </a:lnTo>
                  <a:lnTo>
                    <a:pt x="62" y="43"/>
                  </a:lnTo>
                  <a:lnTo>
                    <a:pt x="63" y="43"/>
                  </a:lnTo>
                  <a:lnTo>
                    <a:pt x="64" y="42"/>
                  </a:lnTo>
                  <a:lnTo>
                    <a:pt x="81" y="24"/>
                  </a:lnTo>
                  <a:lnTo>
                    <a:pt x="83" y="23"/>
                  </a:lnTo>
                  <a:lnTo>
                    <a:pt x="84" y="23"/>
                  </a:lnTo>
                  <a:lnTo>
                    <a:pt x="85" y="23"/>
                  </a:lnTo>
                  <a:lnTo>
                    <a:pt x="87" y="23"/>
                  </a:lnTo>
                  <a:lnTo>
                    <a:pt x="88" y="23"/>
                  </a:lnTo>
                  <a:lnTo>
                    <a:pt x="89" y="24"/>
                  </a:lnTo>
                  <a:lnTo>
                    <a:pt x="134" y="69"/>
                  </a:lnTo>
                  <a:lnTo>
                    <a:pt x="135" y="71"/>
                  </a:lnTo>
                  <a:lnTo>
                    <a:pt x="135" y="72"/>
                  </a:lnTo>
                  <a:lnTo>
                    <a:pt x="135" y="73"/>
                  </a:lnTo>
                  <a:lnTo>
                    <a:pt x="135" y="75"/>
                  </a:lnTo>
                  <a:lnTo>
                    <a:pt x="135" y="76"/>
                  </a:lnTo>
                  <a:lnTo>
                    <a:pt x="134" y="77"/>
                  </a:lnTo>
                  <a:lnTo>
                    <a:pt x="128" y="83"/>
                  </a:lnTo>
                  <a:lnTo>
                    <a:pt x="127" y="84"/>
                  </a:lnTo>
                  <a:lnTo>
                    <a:pt x="126" y="84"/>
                  </a:lnTo>
                  <a:lnTo>
                    <a:pt x="124" y="85"/>
                  </a:lnTo>
                  <a:lnTo>
                    <a:pt x="123" y="84"/>
                  </a:lnTo>
                  <a:lnTo>
                    <a:pt x="121" y="84"/>
                  </a:lnTo>
                  <a:lnTo>
                    <a:pt x="120" y="83"/>
                  </a:lnTo>
                  <a:lnTo>
                    <a:pt x="89" y="52"/>
                  </a:lnTo>
                  <a:lnTo>
                    <a:pt x="88" y="51"/>
                  </a:lnTo>
                  <a:lnTo>
                    <a:pt x="87" y="50"/>
                  </a:lnTo>
                  <a:lnTo>
                    <a:pt x="85" y="50"/>
                  </a:lnTo>
                  <a:lnTo>
                    <a:pt x="84" y="50"/>
                  </a:lnTo>
                  <a:lnTo>
                    <a:pt x="82" y="51"/>
                  </a:lnTo>
                  <a:lnTo>
                    <a:pt x="81" y="52"/>
                  </a:lnTo>
                  <a:lnTo>
                    <a:pt x="64" y="69"/>
                  </a:lnTo>
                  <a:lnTo>
                    <a:pt x="63" y="70"/>
                  </a:lnTo>
                  <a:lnTo>
                    <a:pt x="62" y="70"/>
                  </a:lnTo>
                  <a:lnTo>
                    <a:pt x="60" y="70"/>
                  </a:lnTo>
                  <a:lnTo>
                    <a:pt x="59" y="70"/>
                  </a:lnTo>
                  <a:lnTo>
                    <a:pt x="57" y="70"/>
                  </a:lnTo>
                  <a:lnTo>
                    <a:pt x="56" y="69"/>
                  </a:lnTo>
                  <a:lnTo>
                    <a:pt x="16" y="28"/>
                  </a:lnTo>
                  <a:lnTo>
                    <a:pt x="15" y="28"/>
                  </a:lnTo>
                  <a:lnTo>
                    <a:pt x="14" y="27"/>
                  </a:lnTo>
                  <a:lnTo>
                    <a:pt x="13" y="27"/>
                  </a:lnTo>
                  <a:lnTo>
                    <a:pt x="12" y="27"/>
                  </a:lnTo>
                  <a:lnTo>
                    <a:pt x="11" y="28"/>
                  </a:lnTo>
                  <a:lnTo>
                    <a:pt x="10" y="28"/>
                  </a:lnTo>
                  <a:lnTo>
                    <a:pt x="4" y="35"/>
                  </a:lnTo>
                  <a:lnTo>
                    <a:pt x="3" y="35"/>
                  </a:lnTo>
                  <a:lnTo>
                    <a:pt x="2" y="35"/>
                  </a:lnTo>
                  <a:lnTo>
                    <a:pt x="2" y="35"/>
                  </a:lnTo>
                  <a:lnTo>
                    <a:pt x="1" y="35"/>
                  </a:lnTo>
                  <a:lnTo>
                    <a:pt x="0" y="34"/>
                  </a:lnTo>
                  <a:lnTo>
                    <a:pt x="0" y="33"/>
                  </a:lnTo>
                  <a:lnTo>
                    <a:pt x="0" y="6"/>
                  </a:lnTo>
                  <a:lnTo>
                    <a:pt x="0" y="6"/>
                  </a:lnTo>
                  <a:lnTo>
                    <a:pt x="0" y="5"/>
                  </a:lnTo>
                  <a:lnTo>
                    <a:pt x="0" y="4"/>
                  </a:lnTo>
                  <a:lnTo>
                    <a:pt x="1" y="3"/>
                  </a:lnTo>
                  <a:lnTo>
                    <a:pt x="2" y="2"/>
                  </a:lnTo>
                  <a:lnTo>
                    <a:pt x="3" y="1"/>
                  </a:lnTo>
                  <a:lnTo>
                    <a:pt x="5"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8" name="Group 77"/>
          <p:cNvGrpSpPr/>
          <p:nvPr/>
        </p:nvGrpSpPr>
        <p:grpSpPr>
          <a:xfrm>
            <a:off x="3192858" y="3905956"/>
            <a:ext cx="315847" cy="493591"/>
            <a:chOff x="7572375" y="1798638"/>
            <a:chExt cx="230188" cy="412750"/>
          </a:xfrm>
          <a:solidFill>
            <a:schemeClr val="bg1">
              <a:lumMod val="85000"/>
            </a:schemeClr>
          </a:solidFill>
        </p:grpSpPr>
        <p:sp>
          <p:nvSpPr>
            <p:cNvPr id="79" name="Freeform 759"/>
            <p:cNvSpPr>
              <a:spLocks/>
            </p:cNvSpPr>
            <p:nvPr/>
          </p:nvSpPr>
          <p:spPr bwMode="auto">
            <a:xfrm>
              <a:off x="7659688" y="1924050"/>
              <a:ext cx="55563" cy="60325"/>
            </a:xfrm>
            <a:custGeom>
              <a:avLst/>
              <a:gdLst/>
              <a:ahLst/>
              <a:cxnLst>
                <a:cxn ang="0">
                  <a:pos x="18" y="0"/>
                </a:cxn>
                <a:cxn ang="0">
                  <a:pos x="20" y="0"/>
                </a:cxn>
                <a:cxn ang="0">
                  <a:pos x="23" y="1"/>
                </a:cxn>
                <a:cxn ang="0">
                  <a:pos x="26" y="2"/>
                </a:cxn>
                <a:cxn ang="0">
                  <a:pos x="28" y="3"/>
                </a:cxn>
                <a:cxn ang="0">
                  <a:pos x="30" y="5"/>
                </a:cxn>
                <a:cxn ang="0">
                  <a:pos x="32" y="7"/>
                </a:cxn>
                <a:cxn ang="0">
                  <a:pos x="33" y="9"/>
                </a:cxn>
                <a:cxn ang="0">
                  <a:pos x="34" y="12"/>
                </a:cxn>
                <a:cxn ang="0">
                  <a:pos x="35" y="14"/>
                </a:cxn>
                <a:cxn ang="0">
                  <a:pos x="35" y="17"/>
                </a:cxn>
                <a:cxn ang="0">
                  <a:pos x="35" y="20"/>
                </a:cxn>
                <a:cxn ang="0">
                  <a:pos x="34" y="23"/>
                </a:cxn>
                <a:cxn ang="0">
                  <a:pos x="33" y="25"/>
                </a:cxn>
                <a:cxn ang="0">
                  <a:pos x="32" y="28"/>
                </a:cxn>
                <a:cxn ang="0">
                  <a:pos x="31" y="30"/>
                </a:cxn>
                <a:cxn ang="0">
                  <a:pos x="29" y="32"/>
                </a:cxn>
                <a:cxn ang="0">
                  <a:pos x="27" y="34"/>
                </a:cxn>
                <a:cxn ang="0">
                  <a:pos x="25" y="36"/>
                </a:cxn>
                <a:cxn ang="0">
                  <a:pos x="23" y="37"/>
                </a:cxn>
                <a:cxn ang="0">
                  <a:pos x="20" y="38"/>
                </a:cxn>
                <a:cxn ang="0">
                  <a:pos x="18" y="38"/>
                </a:cxn>
                <a:cxn ang="0">
                  <a:pos x="15" y="38"/>
                </a:cxn>
                <a:cxn ang="0">
                  <a:pos x="12" y="37"/>
                </a:cxn>
                <a:cxn ang="0">
                  <a:pos x="10" y="36"/>
                </a:cxn>
                <a:cxn ang="0">
                  <a:pos x="8" y="34"/>
                </a:cxn>
                <a:cxn ang="0">
                  <a:pos x="6" y="32"/>
                </a:cxn>
                <a:cxn ang="0">
                  <a:pos x="4" y="30"/>
                </a:cxn>
                <a:cxn ang="0">
                  <a:pos x="3" y="28"/>
                </a:cxn>
                <a:cxn ang="0">
                  <a:pos x="2" y="25"/>
                </a:cxn>
                <a:cxn ang="0">
                  <a:pos x="1" y="23"/>
                </a:cxn>
                <a:cxn ang="0">
                  <a:pos x="0" y="20"/>
                </a:cxn>
                <a:cxn ang="0">
                  <a:pos x="0" y="17"/>
                </a:cxn>
                <a:cxn ang="0">
                  <a:pos x="0" y="14"/>
                </a:cxn>
                <a:cxn ang="0">
                  <a:pos x="1" y="12"/>
                </a:cxn>
                <a:cxn ang="0">
                  <a:pos x="2" y="9"/>
                </a:cxn>
                <a:cxn ang="0">
                  <a:pos x="3" y="7"/>
                </a:cxn>
                <a:cxn ang="0">
                  <a:pos x="5" y="5"/>
                </a:cxn>
                <a:cxn ang="0">
                  <a:pos x="7" y="3"/>
                </a:cxn>
                <a:cxn ang="0">
                  <a:pos x="9" y="2"/>
                </a:cxn>
                <a:cxn ang="0">
                  <a:pos x="12" y="1"/>
                </a:cxn>
                <a:cxn ang="0">
                  <a:pos x="15" y="0"/>
                </a:cxn>
                <a:cxn ang="0">
                  <a:pos x="18" y="0"/>
                </a:cxn>
              </a:cxnLst>
              <a:rect l="0" t="0" r="r" b="b"/>
              <a:pathLst>
                <a:path w="35" h="38">
                  <a:moveTo>
                    <a:pt x="18" y="0"/>
                  </a:moveTo>
                  <a:lnTo>
                    <a:pt x="20" y="0"/>
                  </a:lnTo>
                  <a:lnTo>
                    <a:pt x="23" y="1"/>
                  </a:lnTo>
                  <a:lnTo>
                    <a:pt x="26" y="2"/>
                  </a:lnTo>
                  <a:lnTo>
                    <a:pt x="28" y="3"/>
                  </a:lnTo>
                  <a:lnTo>
                    <a:pt x="30" y="5"/>
                  </a:lnTo>
                  <a:lnTo>
                    <a:pt x="32" y="7"/>
                  </a:lnTo>
                  <a:lnTo>
                    <a:pt x="33" y="9"/>
                  </a:lnTo>
                  <a:lnTo>
                    <a:pt x="34" y="12"/>
                  </a:lnTo>
                  <a:lnTo>
                    <a:pt x="35" y="14"/>
                  </a:lnTo>
                  <a:lnTo>
                    <a:pt x="35" y="17"/>
                  </a:lnTo>
                  <a:lnTo>
                    <a:pt x="35" y="20"/>
                  </a:lnTo>
                  <a:lnTo>
                    <a:pt x="34" y="23"/>
                  </a:lnTo>
                  <a:lnTo>
                    <a:pt x="33" y="25"/>
                  </a:lnTo>
                  <a:lnTo>
                    <a:pt x="32" y="28"/>
                  </a:lnTo>
                  <a:lnTo>
                    <a:pt x="31" y="30"/>
                  </a:lnTo>
                  <a:lnTo>
                    <a:pt x="29" y="32"/>
                  </a:lnTo>
                  <a:lnTo>
                    <a:pt x="27" y="34"/>
                  </a:lnTo>
                  <a:lnTo>
                    <a:pt x="25" y="36"/>
                  </a:lnTo>
                  <a:lnTo>
                    <a:pt x="23" y="37"/>
                  </a:lnTo>
                  <a:lnTo>
                    <a:pt x="20" y="38"/>
                  </a:lnTo>
                  <a:lnTo>
                    <a:pt x="18" y="38"/>
                  </a:lnTo>
                  <a:lnTo>
                    <a:pt x="15" y="38"/>
                  </a:lnTo>
                  <a:lnTo>
                    <a:pt x="12" y="37"/>
                  </a:lnTo>
                  <a:lnTo>
                    <a:pt x="10" y="36"/>
                  </a:lnTo>
                  <a:lnTo>
                    <a:pt x="8" y="34"/>
                  </a:lnTo>
                  <a:lnTo>
                    <a:pt x="6" y="32"/>
                  </a:lnTo>
                  <a:lnTo>
                    <a:pt x="4" y="30"/>
                  </a:lnTo>
                  <a:lnTo>
                    <a:pt x="3" y="28"/>
                  </a:lnTo>
                  <a:lnTo>
                    <a:pt x="2" y="25"/>
                  </a:lnTo>
                  <a:lnTo>
                    <a:pt x="1" y="23"/>
                  </a:lnTo>
                  <a:lnTo>
                    <a:pt x="0" y="20"/>
                  </a:lnTo>
                  <a:lnTo>
                    <a:pt x="0" y="17"/>
                  </a:lnTo>
                  <a:lnTo>
                    <a:pt x="0" y="14"/>
                  </a:lnTo>
                  <a:lnTo>
                    <a:pt x="1" y="12"/>
                  </a:lnTo>
                  <a:lnTo>
                    <a:pt x="2" y="9"/>
                  </a:lnTo>
                  <a:lnTo>
                    <a:pt x="3" y="7"/>
                  </a:lnTo>
                  <a:lnTo>
                    <a:pt x="5" y="5"/>
                  </a:lnTo>
                  <a:lnTo>
                    <a:pt x="7" y="3"/>
                  </a:lnTo>
                  <a:lnTo>
                    <a:pt x="9" y="2"/>
                  </a:lnTo>
                  <a:lnTo>
                    <a:pt x="12" y="1"/>
                  </a:lnTo>
                  <a:lnTo>
                    <a:pt x="15"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Freeform 760"/>
            <p:cNvSpPr>
              <a:spLocks/>
            </p:cNvSpPr>
            <p:nvPr/>
          </p:nvSpPr>
          <p:spPr bwMode="auto">
            <a:xfrm>
              <a:off x="7588250" y="1951038"/>
              <a:ext cx="198438" cy="260350"/>
            </a:xfrm>
            <a:custGeom>
              <a:avLst/>
              <a:gdLst/>
              <a:ahLst/>
              <a:cxnLst>
                <a:cxn ang="0">
                  <a:pos x="10" y="1"/>
                </a:cxn>
                <a:cxn ang="0">
                  <a:pos x="13" y="4"/>
                </a:cxn>
                <a:cxn ang="0">
                  <a:pos x="36" y="24"/>
                </a:cxn>
                <a:cxn ang="0">
                  <a:pos x="37" y="24"/>
                </a:cxn>
                <a:cxn ang="0">
                  <a:pos x="39" y="23"/>
                </a:cxn>
                <a:cxn ang="0">
                  <a:pos x="40" y="23"/>
                </a:cxn>
                <a:cxn ang="0">
                  <a:pos x="62" y="26"/>
                </a:cxn>
                <a:cxn ang="0">
                  <a:pos x="63" y="72"/>
                </a:cxn>
                <a:cxn ang="0">
                  <a:pos x="63" y="26"/>
                </a:cxn>
                <a:cxn ang="0">
                  <a:pos x="85" y="23"/>
                </a:cxn>
                <a:cxn ang="0">
                  <a:pos x="86" y="23"/>
                </a:cxn>
                <a:cxn ang="0">
                  <a:pos x="88" y="24"/>
                </a:cxn>
                <a:cxn ang="0">
                  <a:pos x="103" y="35"/>
                </a:cxn>
                <a:cxn ang="0">
                  <a:pos x="113" y="3"/>
                </a:cxn>
                <a:cxn ang="0">
                  <a:pos x="117" y="0"/>
                </a:cxn>
                <a:cxn ang="0">
                  <a:pos x="121" y="1"/>
                </a:cxn>
                <a:cxn ang="0">
                  <a:pos x="124" y="5"/>
                </a:cxn>
                <a:cxn ang="0">
                  <a:pos x="125" y="9"/>
                </a:cxn>
                <a:cxn ang="0">
                  <a:pos x="112" y="51"/>
                </a:cxn>
                <a:cxn ang="0">
                  <a:pos x="108" y="53"/>
                </a:cxn>
                <a:cxn ang="0">
                  <a:pos x="104" y="52"/>
                </a:cxn>
                <a:cxn ang="0">
                  <a:pos x="82" y="36"/>
                </a:cxn>
                <a:cxn ang="0">
                  <a:pos x="87" y="157"/>
                </a:cxn>
                <a:cxn ang="0">
                  <a:pos x="85" y="162"/>
                </a:cxn>
                <a:cxn ang="0">
                  <a:pos x="80" y="164"/>
                </a:cxn>
                <a:cxn ang="0">
                  <a:pos x="77" y="164"/>
                </a:cxn>
                <a:cxn ang="0">
                  <a:pos x="73" y="161"/>
                </a:cxn>
                <a:cxn ang="0">
                  <a:pos x="71" y="156"/>
                </a:cxn>
                <a:cxn ang="0">
                  <a:pos x="63" y="95"/>
                </a:cxn>
                <a:cxn ang="0">
                  <a:pos x="54" y="156"/>
                </a:cxn>
                <a:cxn ang="0">
                  <a:pos x="52" y="161"/>
                </a:cxn>
                <a:cxn ang="0">
                  <a:pos x="48" y="164"/>
                </a:cxn>
                <a:cxn ang="0">
                  <a:pos x="45" y="164"/>
                </a:cxn>
                <a:cxn ang="0">
                  <a:pos x="40" y="162"/>
                </a:cxn>
                <a:cxn ang="0">
                  <a:pos x="38" y="157"/>
                </a:cxn>
                <a:cxn ang="0">
                  <a:pos x="43" y="36"/>
                </a:cxn>
                <a:cxn ang="0">
                  <a:pos x="21" y="52"/>
                </a:cxn>
                <a:cxn ang="0">
                  <a:pos x="17" y="53"/>
                </a:cxn>
                <a:cxn ang="0">
                  <a:pos x="13" y="51"/>
                </a:cxn>
                <a:cxn ang="0">
                  <a:pos x="0" y="9"/>
                </a:cxn>
                <a:cxn ang="0">
                  <a:pos x="1" y="5"/>
                </a:cxn>
                <a:cxn ang="0">
                  <a:pos x="4" y="1"/>
                </a:cxn>
              </a:cxnLst>
              <a:rect l="0" t="0" r="r" b="b"/>
              <a:pathLst>
                <a:path w="125" h="164">
                  <a:moveTo>
                    <a:pt x="7" y="0"/>
                  </a:moveTo>
                  <a:lnTo>
                    <a:pt x="8" y="0"/>
                  </a:lnTo>
                  <a:lnTo>
                    <a:pt x="10" y="1"/>
                  </a:lnTo>
                  <a:lnTo>
                    <a:pt x="11" y="2"/>
                  </a:lnTo>
                  <a:lnTo>
                    <a:pt x="12" y="3"/>
                  </a:lnTo>
                  <a:lnTo>
                    <a:pt x="13" y="4"/>
                  </a:lnTo>
                  <a:lnTo>
                    <a:pt x="14" y="5"/>
                  </a:lnTo>
                  <a:lnTo>
                    <a:pt x="22" y="35"/>
                  </a:lnTo>
                  <a:lnTo>
                    <a:pt x="36" y="24"/>
                  </a:lnTo>
                  <a:lnTo>
                    <a:pt x="36" y="24"/>
                  </a:lnTo>
                  <a:lnTo>
                    <a:pt x="37" y="24"/>
                  </a:lnTo>
                  <a:lnTo>
                    <a:pt x="37" y="24"/>
                  </a:lnTo>
                  <a:lnTo>
                    <a:pt x="38" y="23"/>
                  </a:lnTo>
                  <a:lnTo>
                    <a:pt x="38" y="23"/>
                  </a:lnTo>
                  <a:lnTo>
                    <a:pt x="39" y="23"/>
                  </a:lnTo>
                  <a:lnTo>
                    <a:pt x="40" y="23"/>
                  </a:lnTo>
                  <a:lnTo>
                    <a:pt x="40" y="23"/>
                  </a:lnTo>
                  <a:lnTo>
                    <a:pt x="40" y="23"/>
                  </a:lnTo>
                  <a:lnTo>
                    <a:pt x="40" y="22"/>
                  </a:lnTo>
                  <a:lnTo>
                    <a:pt x="60" y="22"/>
                  </a:lnTo>
                  <a:lnTo>
                    <a:pt x="62" y="26"/>
                  </a:lnTo>
                  <a:lnTo>
                    <a:pt x="62" y="26"/>
                  </a:lnTo>
                  <a:lnTo>
                    <a:pt x="57" y="62"/>
                  </a:lnTo>
                  <a:lnTo>
                    <a:pt x="63" y="72"/>
                  </a:lnTo>
                  <a:lnTo>
                    <a:pt x="68" y="62"/>
                  </a:lnTo>
                  <a:lnTo>
                    <a:pt x="63" y="26"/>
                  </a:lnTo>
                  <a:lnTo>
                    <a:pt x="63" y="26"/>
                  </a:lnTo>
                  <a:lnTo>
                    <a:pt x="65" y="22"/>
                  </a:lnTo>
                  <a:lnTo>
                    <a:pt x="85" y="22"/>
                  </a:lnTo>
                  <a:lnTo>
                    <a:pt x="85" y="23"/>
                  </a:lnTo>
                  <a:lnTo>
                    <a:pt x="85" y="23"/>
                  </a:lnTo>
                  <a:lnTo>
                    <a:pt x="86" y="23"/>
                  </a:lnTo>
                  <a:lnTo>
                    <a:pt x="86" y="23"/>
                  </a:lnTo>
                  <a:lnTo>
                    <a:pt x="87" y="23"/>
                  </a:lnTo>
                  <a:lnTo>
                    <a:pt x="88" y="23"/>
                  </a:lnTo>
                  <a:lnTo>
                    <a:pt x="88" y="24"/>
                  </a:lnTo>
                  <a:lnTo>
                    <a:pt x="88" y="24"/>
                  </a:lnTo>
                  <a:lnTo>
                    <a:pt x="89" y="24"/>
                  </a:lnTo>
                  <a:lnTo>
                    <a:pt x="103" y="35"/>
                  </a:lnTo>
                  <a:lnTo>
                    <a:pt x="111" y="5"/>
                  </a:lnTo>
                  <a:lnTo>
                    <a:pt x="112" y="4"/>
                  </a:lnTo>
                  <a:lnTo>
                    <a:pt x="113" y="3"/>
                  </a:lnTo>
                  <a:lnTo>
                    <a:pt x="114" y="2"/>
                  </a:lnTo>
                  <a:lnTo>
                    <a:pt x="115" y="1"/>
                  </a:lnTo>
                  <a:lnTo>
                    <a:pt x="117" y="0"/>
                  </a:lnTo>
                  <a:lnTo>
                    <a:pt x="118" y="0"/>
                  </a:lnTo>
                  <a:lnTo>
                    <a:pt x="120" y="1"/>
                  </a:lnTo>
                  <a:lnTo>
                    <a:pt x="121" y="1"/>
                  </a:lnTo>
                  <a:lnTo>
                    <a:pt x="123" y="2"/>
                  </a:lnTo>
                  <a:lnTo>
                    <a:pt x="124" y="3"/>
                  </a:lnTo>
                  <a:lnTo>
                    <a:pt x="124" y="5"/>
                  </a:lnTo>
                  <a:lnTo>
                    <a:pt x="125" y="6"/>
                  </a:lnTo>
                  <a:lnTo>
                    <a:pt x="125" y="8"/>
                  </a:lnTo>
                  <a:lnTo>
                    <a:pt x="125" y="9"/>
                  </a:lnTo>
                  <a:lnTo>
                    <a:pt x="113" y="48"/>
                  </a:lnTo>
                  <a:lnTo>
                    <a:pt x="113" y="49"/>
                  </a:lnTo>
                  <a:lnTo>
                    <a:pt x="112" y="51"/>
                  </a:lnTo>
                  <a:lnTo>
                    <a:pt x="111" y="52"/>
                  </a:lnTo>
                  <a:lnTo>
                    <a:pt x="109" y="53"/>
                  </a:lnTo>
                  <a:lnTo>
                    <a:pt x="108" y="53"/>
                  </a:lnTo>
                  <a:lnTo>
                    <a:pt x="107" y="53"/>
                  </a:lnTo>
                  <a:lnTo>
                    <a:pt x="105" y="53"/>
                  </a:lnTo>
                  <a:lnTo>
                    <a:pt x="104" y="52"/>
                  </a:lnTo>
                  <a:lnTo>
                    <a:pt x="103" y="52"/>
                  </a:lnTo>
                  <a:lnTo>
                    <a:pt x="82" y="36"/>
                  </a:lnTo>
                  <a:lnTo>
                    <a:pt x="82" y="36"/>
                  </a:lnTo>
                  <a:lnTo>
                    <a:pt x="82" y="87"/>
                  </a:lnTo>
                  <a:lnTo>
                    <a:pt x="87" y="155"/>
                  </a:lnTo>
                  <a:lnTo>
                    <a:pt x="87" y="157"/>
                  </a:lnTo>
                  <a:lnTo>
                    <a:pt x="87" y="159"/>
                  </a:lnTo>
                  <a:lnTo>
                    <a:pt x="86" y="160"/>
                  </a:lnTo>
                  <a:lnTo>
                    <a:pt x="85" y="162"/>
                  </a:lnTo>
                  <a:lnTo>
                    <a:pt x="83" y="163"/>
                  </a:lnTo>
                  <a:lnTo>
                    <a:pt x="82" y="164"/>
                  </a:lnTo>
                  <a:lnTo>
                    <a:pt x="80" y="164"/>
                  </a:lnTo>
                  <a:lnTo>
                    <a:pt x="79" y="164"/>
                  </a:lnTo>
                  <a:lnTo>
                    <a:pt x="79" y="164"/>
                  </a:lnTo>
                  <a:lnTo>
                    <a:pt x="77" y="164"/>
                  </a:lnTo>
                  <a:lnTo>
                    <a:pt x="76" y="163"/>
                  </a:lnTo>
                  <a:lnTo>
                    <a:pt x="74" y="162"/>
                  </a:lnTo>
                  <a:lnTo>
                    <a:pt x="73" y="161"/>
                  </a:lnTo>
                  <a:lnTo>
                    <a:pt x="72" y="160"/>
                  </a:lnTo>
                  <a:lnTo>
                    <a:pt x="71" y="158"/>
                  </a:lnTo>
                  <a:lnTo>
                    <a:pt x="71" y="156"/>
                  </a:lnTo>
                  <a:lnTo>
                    <a:pt x="66" y="95"/>
                  </a:lnTo>
                  <a:lnTo>
                    <a:pt x="64" y="95"/>
                  </a:lnTo>
                  <a:lnTo>
                    <a:pt x="63" y="95"/>
                  </a:lnTo>
                  <a:lnTo>
                    <a:pt x="61" y="95"/>
                  </a:lnTo>
                  <a:lnTo>
                    <a:pt x="59" y="95"/>
                  </a:lnTo>
                  <a:lnTo>
                    <a:pt x="54" y="156"/>
                  </a:lnTo>
                  <a:lnTo>
                    <a:pt x="54" y="158"/>
                  </a:lnTo>
                  <a:lnTo>
                    <a:pt x="53" y="160"/>
                  </a:lnTo>
                  <a:lnTo>
                    <a:pt x="52" y="161"/>
                  </a:lnTo>
                  <a:lnTo>
                    <a:pt x="51" y="162"/>
                  </a:lnTo>
                  <a:lnTo>
                    <a:pt x="49" y="163"/>
                  </a:lnTo>
                  <a:lnTo>
                    <a:pt x="48" y="164"/>
                  </a:lnTo>
                  <a:lnTo>
                    <a:pt x="46" y="164"/>
                  </a:lnTo>
                  <a:lnTo>
                    <a:pt x="46" y="164"/>
                  </a:lnTo>
                  <a:lnTo>
                    <a:pt x="45" y="164"/>
                  </a:lnTo>
                  <a:lnTo>
                    <a:pt x="43" y="164"/>
                  </a:lnTo>
                  <a:lnTo>
                    <a:pt x="42" y="163"/>
                  </a:lnTo>
                  <a:lnTo>
                    <a:pt x="40" y="162"/>
                  </a:lnTo>
                  <a:lnTo>
                    <a:pt x="39" y="160"/>
                  </a:lnTo>
                  <a:lnTo>
                    <a:pt x="38" y="159"/>
                  </a:lnTo>
                  <a:lnTo>
                    <a:pt x="38" y="157"/>
                  </a:lnTo>
                  <a:lnTo>
                    <a:pt x="38" y="155"/>
                  </a:lnTo>
                  <a:lnTo>
                    <a:pt x="43" y="87"/>
                  </a:lnTo>
                  <a:lnTo>
                    <a:pt x="43" y="36"/>
                  </a:lnTo>
                  <a:lnTo>
                    <a:pt x="43" y="36"/>
                  </a:lnTo>
                  <a:lnTo>
                    <a:pt x="22" y="52"/>
                  </a:lnTo>
                  <a:lnTo>
                    <a:pt x="21" y="52"/>
                  </a:lnTo>
                  <a:lnTo>
                    <a:pt x="20" y="53"/>
                  </a:lnTo>
                  <a:lnTo>
                    <a:pt x="18" y="53"/>
                  </a:lnTo>
                  <a:lnTo>
                    <a:pt x="17" y="53"/>
                  </a:lnTo>
                  <a:lnTo>
                    <a:pt x="16" y="53"/>
                  </a:lnTo>
                  <a:lnTo>
                    <a:pt x="15" y="52"/>
                  </a:lnTo>
                  <a:lnTo>
                    <a:pt x="13" y="51"/>
                  </a:lnTo>
                  <a:lnTo>
                    <a:pt x="12" y="49"/>
                  </a:lnTo>
                  <a:lnTo>
                    <a:pt x="12" y="48"/>
                  </a:lnTo>
                  <a:lnTo>
                    <a:pt x="0" y="9"/>
                  </a:lnTo>
                  <a:lnTo>
                    <a:pt x="0" y="8"/>
                  </a:lnTo>
                  <a:lnTo>
                    <a:pt x="0" y="6"/>
                  </a:lnTo>
                  <a:lnTo>
                    <a:pt x="1" y="5"/>
                  </a:lnTo>
                  <a:lnTo>
                    <a:pt x="1" y="3"/>
                  </a:lnTo>
                  <a:lnTo>
                    <a:pt x="2" y="2"/>
                  </a:lnTo>
                  <a:lnTo>
                    <a:pt x="4" y="1"/>
                  </a:lnTo>
                  <a:lnTo>
                    <a:pt x="5" y="1"/>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761"/>
            <p:cNvSpPr>
              <a:spLocks/>
            </p:cNvSpPr>
            <p:nvPr/>
          </p:nvSpPr>
          <p:spPr bwMode="auto">
            <a:xfrm>
              <a:off x="7631113" y="1863725"/>
              <a:ext cx="6350" cy="6350"/>
            </a:xfrm>
            <a:custGeom>
              <a:avLst/>
              <a:gdLst/>
              <a:ahLst/>
              <a:cxnLst>
                <a:cxn ang="0">
                  <a:pos x="0" y="0"/>
                </a:cxn>
                <a:cxn ang="0">
                  <a:pos x="1" y="0"/>
                </a:cxn>
                <a:cxn ang="0">
                  <a:pos x="2" y="0"/>
                </a:cxn>
                <a:cxn ang="0">
                  <a:pos x="3" y="0"/>
                </a:cxn>
                <a:cxn ang="0">
                  <a:pos x="3" y="0"/>
                </a:cxn>
                <a:cxn ang="0">
                  <a:pos x="4" y="1"/>
                </a:cxn>
                <a:cxn ang="0">
                  <a:pos x="4" y="2"/>
                </a:cxn>
                <a:cxn ang="0">
                  <a:pos x="4" y="3"/>
                </a:cxn>
                <a:cxn ang="0">
                  <a:pos x="3" y="3"/>
                </a:cxn>
                <a:cxn ang="0">
                  <a:pos x="3" y="4"/>
                </a:cxn>
                <a:cxn ang="0">
                  <a:pos x="2" y="4"/>
                </a:cxn>
                <a:cxn ang="0">
                  <a:pos x="1" y="4"/>
                </a:cxn>
                <a:cxn ang="0">
                  <a:pos x="0" y="4"/>
                </a:cxn>
                <a:cxn ang="0">
                  <a:pos x="0" y="4"/>
                </a:cxn>
                <a:cxn ang="0">
                  <a:pos x="0" y="4"/>
                </a:cxn>
                <a:cxn ang="0">
                  <a:pos x="0" y="0"/>
                </a:cxn>
              </a:cxnLst>
              <a:rect l="0" t="0" r="r" b="b"/>
              <a:pathLst>
                <a:path w="4" h="4">
                  <a:moveTo>
                    <a:pt x="0" y="0"/>
                  </a:moveTo>
                  <a:lnTo>
                    <a:pt x="1" y="0"/>
                  </a:lnTo>
                  <a:lnTo>
                    <a:pt x="2" y="0"/>
                  </a:lnTo>
                  <a:lnTo>
                    <a:pt x="3" y="0"/>
                  </a:lnTo>
                  <a:lnTo>
                    <a:pt x="3" y="0"/>
                  </a:lnTo>
                  <a:lnTo>
                    <a:pt x="4" y="1"/>
                  </a:lnTo>
                  <a:lnTo>
                    <a:pt x="4" y="2"/>
                  </a:lnTo>
                  <a:lnTo>
                    <a:pt x="4" y="3"/>
                  </a:lnTo>
                  <a:lnTo>
                    <a:pt x="3" y="3"/>
                  </a:lnTo>
                  <a:lnTo>
                    <a:pt x="3" y="4"/>
                  </a:lnTo>
                  <a:lnTo>
                    <a:pt x="2" y="4"/>
                  </a:lnTo>
                  <a:lnTo>
                    <a:pt x="1" y="4"/>
                  </a:lnTo>
                  <a:lnTo>
                    <a:pt x="0" y="4"/>
                  </a:lnTo>
                  <a:lnTo>
                    <a:pt x="0" y="4"/>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Freeform 762"/>
            <p:cNvSpPr>
              <a:spLocks/>
            </p:cNvSpPr>
            <p:nvPr/>
          </p:nvSpPr>
          <p:spPr bwMode="auto">
            <a:xfrm>
              <a:off x="7654925" y="1854200"/>
              <a:ext cx="11113" cy="15875"/>
            </a:xfrm>
            <a:custGeom>
              <a:avLst/>
              <a:gdLst/>
              <a:ahLst/>
              <a:cxnLst>
                <a:cxn ang="0">
                  <a:pos x="3" y="0"/>
                </a:cxn>
                <a:cxn ang="0">
                  <a:pos x="5" y="0"/>
                </a:cxn>
                <a:cxn ang="0">
                  <a:pos x="5" y="0"/>
                </a:cxn>
                <a:cxn ang="0">
                  <a:pos x="6" y="1"/>
                </a:cxn>
                <a:cxn ang="0">
                  <a:pos x="7" y="2"/>
                </a:cxn>
                <a:cxn ang="0">
                  <a:pos x="7" y="3"/>
                </a:cxn>
                <a:cxn ang="0">
                  <a:pos x="7" y="5"/>
                </a:cxn>
                <a:cxn ang="0">
                  <a:pos x="7" y="6"/>
                </a:cxn>
                <a:cxn ang="0">
                  <a:pos x="7" y="7"/>
                </a:cxn>
                <a:cxn ang="0">
                  <a:pos x="6" y="8"/>
                </a:cxn>
                <a:cxn ang="0">
                  <a:pos x="5" y="9"/>
                </a:cxn>
                <a:cxn ang="0">
                  <a:pos x="5" y="10"/>
                </a:cxn>
                <a:cxn ang="0">
                  <a:pos x="4" y="10"/>
                </a:cxn>
                <a:cxn ang="0">
                  <a:pos x="2" y="10"/>
                </a:cxn>
                <a:cxn ang="0">
                  <a:pos x="1" y="9"/>
                </a:cxn>
                <a:cxn ang="0">
                  <a:pos x="1" y="8"/>
                </a:cxn>
                <a:cxn ang="0">
                  <a:pos x="0" y="7"/>
                </a:cxn>
                <a:cxn ang="0">
                  <a:pos x="0" y="6"/>
                </a:cxn>
                <a:cxn ang="0">
                  <a:pos x="0" y="5"/>
                </a:cxn>
                <a:cxn ang="0">
                  <a:pos x="0" y="3"/>
                </a:cxn>
                <a:cxn ang="0">
                  <a:pos x="0" y="2"/>
                </a:cxn>
                <a:cxn ang="0">
                  <a:pos x="1" y="1"/>
                </a:cxn>
                <a:cxn ang="0">
                  <a:pos x="1" y="0"/>
                </a:cxn>
                <a:cxn ang="0">
                  <a:pos x="2" y="0"/>
                </a:cxn>
                <a:cxn ang="0">
                  <a:pos x="3" y="0"/>
                </a:cxn>
              </a:cxnLst>
              <a:rect l="0" t="0" r="r" b="b"/>
              <a:pathLst>
                <a:path w="7" h="10">
                  <a:moveTo>
                    <a:pt x="3" y="0"/>
                  </a:moveTo>
                  <a:lnTo>
                    <a:pt x="5" y="0"/>
                  </a:lnTo>
                  <a:lnTo>
                    <a:pt x="5" y="0"/>
                  </a:lnTo>
                  <a:lnTo>
                    <a:pt x="6" y="1"/>
                  </a:lnTo>
                  <a:lnTo>
                    <a:pt x="7" y="2"/>
                  </a:lnTo>
                  <a:lnTo>
                    <a:pt x="7" y="3"/>
                  </a:lnTo>
                  <a:lnTo>
                    <a:pt x="7" y="5"/>
                  </a:lnTo>
                  <a:lnTo>
                    <a:pt x="7" y="6"/>
                  </a:lnTo>
                  <a:lnTo>
                    <a:pt x="7" y="7"/>
                  </a:lnTo>
                  <a:lnTo>
                    <a:pt x="6" y="8"/>
                  </a:lnTo>
                  <a:lnTo>
                    <a:pt x="5" y="9"/>
                  </a:lnTo>
                  <a:lnTo>
                    <a:pt x="5" y="10"/>
                  </a:lnTo>
                  <a:lnTo>
                    <a:pt x="4" y="10"/>
                  </a:lnTo>
                  <a:lnTo>
                    <a:pt x="2" y="10"/>
                  </a:lnTo>
                  <a:lnTo>
                    <a:pt x="1" y="9"/>
                  </a:lnTo>
                  <a:lnTo>
                    <a:pt x="1" y="8"/>
                  </a:lnTo>
                  <a:lnTo>
                    <a:pt x="0" y="7"/>
                  </a:lnTo>
                  <a:lnTo>
                    <a:pt x="0" y="6"/>
                  </a:lnTo>
                  <a:lnTo>
                    <a:pt x="0" y="5"/>
                  </a:lnTo>
                  <a:lnTo>
                    <a:pt x="0" y="3"/>
                  </a:lnTo>
                  <a:lnTo>
                    <a:pt x="0" y="2"/>
                  </a:lnTo>
                  <a:lnTo>
                    <a:pt x="1" y="1"/>
                  </a:lnTo>
                  <a:lnTo>
                    <a:pt x="1" y="0"/>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3" name="Freeform 763"/>
            <p:cNvSpPr>
              <a:spLocks/>
            </p:cNvSpPr>
            <p:nvPr/>
          </p:nvSpPr>
          <p:spPr bwMode="auto">
            <a:xfrm>
              <a:off x="7631113" y="1854200"/>
              <a:ext cx="4763" cy="4762"/>
            </a:xfrm>
            <a:custGeom>
              <a:avLst/>
              <a:gdLst/>
              <a:ahLst/>
              <a:cxnLst>
                <a:cxn ang="0">
                  <a:pos x="1" y="0"/>
                </a:cxn>
                <a:cxn ang="0">
                  <a:pos x="2" y="0"/>
                </a:cxn>
                <a:cxn ang="0">
                  <a:pos x="3" y="0"/>
                </a:cxn>
                <a:cxn ang="0">
                  <a:pos x="3" y="1"/>
                </a:cxn>
                <a:cxn ang="0">
                  <a:pos x="3" y="1"/>
                </a:cxn>
                <a:cxn ang="0">
                  <a:pos x="3" y="2"/>
                </a:cxn>
                <a:cxn ang="0">
                  <a:pos x="3" y="3"/>
                </a:cxn>
                <a:cxn ang="0">
                  <a:pos x="2" y="3"/>
                </a:cxn>
                <a:cxn ang="0">
                  <a:pos x="1" y="3"/>
                </a:cxn>
                <a:cxn ang="0">
                  <a:pos x="0" y="3"/>
                </a:cxn>
                <a:cxn ang="0">
                  <a:pos x="0" y="0"/>
                </a:cxn>
                <a:cxn ang="0">
                  <a:pos x="0" y="0"/>
                </a:cxn>
                <a:cxn ang="0">
                  <a:pos x="1" y="0"/>
                </a:cxn>
              </a:cxnLst>
              <a:rect l="0" t="0" r="r" b="b"/>
              <a:pathLst>
                <a:path w="3" h="3">
                  <a:moveTo>
                    <a:pt x="1" y="0"/>
                  </a:moveTo>
                  <a:lnTo>
                    <a:pt x="2" y="0"/>
                  </a:lnTo>
                  <a:lnTo>
                    <a:pt x="3" y="0"/>
                  </a:lnTo>
                  <a:lnTo>
                    <a:pt x="3" y="1"/>
                  </a:lnTo>
                  <a:lnTo>
                    <a:pt x="3" y="1"/>
                  </a:lnTo>
                  <a:lnTo>
                    <a:pt x="3" y="2"/>
                  </a:lnTo>
                  <a:lnTo>
                    <a:pt x="3" y="3"/>
                  </a:lnTo>
                  <a:lnTo>
                    <a:pt x="2" y="3"/>
                  </a:lnTo>
                  <a:lnTo>
                    <a:pt x="1" y="3"/>
                  </a:lnTo>
                  <a:lnTo>
                    <a:pt x="0" y="3"/>
                  </a:lnTo>
                  <a:lnTo>
                    <a:pt x="0"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764"/>
            <p:cNvSpPr>
              <a:spLocks noEditPoints="1"/>
            </p:cNvSpPr>
            <p:nvPr/>
          </p:nvSpPr>
          <p:spPr bwMode="auto">
            <a:xfrm>
              <a:off x="7572375" y="1798638"/>
              <a:ext cx="230188" cy="114300"/>
            </a:xfrm>
            <a:custGeom>
              <a:avLst/>
              <a:gdLst/>
              <a:ahLst/>
              <a:cxnLst>
                <a:cxn ang="0">
                  <a:pos x="85" y="42"/>
                </a:cxn>
                <a:cxn ang="0">
                  <a:pos x="87" y="46"/>
                </a:cxn>
                <a:cxn ang="0">
                  <a:pos x="91" y="47"/>
                </a:cxn>
                <a:cxn ang="0">
                  <a:pos x="95" y="46"/>
                </a:cxn>
                <a:cxn ang="0">
                  <a:pos x="97" y="42"/>
                </a:cxn>
                <a:cxn ang="0">
                  <a:pos x="97" y="32"/>
                </a:cxn>
                <a:cxn ang="0">
                  <a:pos x="93" y="42"/>
                </a:cxn>
                <a:cxn ang="0">
                  <a:pos x="92" y="45"/>
                </a:cxn>
                <a:cxn ang="0">
                  <a:pos x="89" y="44"/>
                </a:cxn>
                <a:cxn ang="0">
                  <a:pos x="88" y="41"/>
                </a:cxn>
                <a:cxn ang="0">
                  <a:pos x="67" y="32"/>
                </a:cxn>
                <a:cxn ang="0">
                  <a:pos x="70" y="43"/>
                </a:cxn>
                <a:cxn ang="0">
                  <a:pos x="70" y="36"/>
                </a:cxn>
                <a:cxn ang="0">
                  <a:pos x="76" y="47"/>
                </a:cxn>
                <a:cxn ang="0">
                  <a:pos x="76" y="32"/>
                </a:cxn>
                <a:cxn ang="0">
                  <a:pos x="77" y="43"/>
                </a:cxn>
                <a:cxn ang="0">
                  <a:pos x="74" y="38"/>
                </a:cxn>
                <a:cxn ang="0">
                  <a:pos x="38" y="32"/>
                </a:cxn>
                <a:cxn ang="0">
                  <a:pos x="33" y="32"/>
                </a:cxn>
                <a:cxn ang="0">
                  <a:pos x="35" y="47"/>
                </a:cxn>
                <a:cxn ang="0">
                  <a:pos x="41" y="47"/>
                </a:cxn>
                <a:cxn ang="0">
                  <a:pos x="44" y="45"/>
                </a:cxn>
                <a:cxn ang="0">
                  <a:pos x="44" y="42"/>
                </a:cxn>
                <a:cxn ang="0">
                  <a:pos x="42" y="40"/>
                </a:cxn>
                <a:cxn ang="0">
                  <a:pos x="43" y="39"/>
                </a:cxn>
                <a:cxn ang="0">
                  <a:pos x="44" y="36"/>
                </a:cxn>
                <a:cxn ang="0">
                  <a:pos x="43" y="33"/>
                </a:cxn>
                <a:cxn ang="0">
                  <a:pos x="40" y="32"/>
                </a:cxn>
                <a:cxn ang="0">
                  <a:pos x="106" y="32"/>
                </a:cxn>
                <a:cxn ang="0">
                  <a:pos x="102" y="34"/>
                </a:cxn>
                <a:cxn ang="0">
                  <a:pos x="102" y="38"/>
                </a:cxn>
                <a:cxn ang="0">
                  <a:pos x="104" y="40"/>
                </a:cxn>
                <a:cxn ang="0">
                  <a:pos x="108" y="42"/>
                </a:cxn>
                <a:cxn ang="0">
                  <a:pos x="108" y="44"/>
                </a:cxn>
                <a:cxn ang="0">
                  <a:pos x="106" y="45"/>
                </a:cxn>
                <a:cxn ang="0">
                  <a:pos x="102" y="44"/>
                </a:cxn>
                <a:cxn ang="0">
                  <a:pos x="104" y="47"/>
                </a:cxn>
                <a:cxn ang="0">
                  <a:pos x="109" y="47"/>
                </a:cxn>
                <a:cxn ang="0">
                  <a:pos x="111" y="45"/>
                </a:cxn>
                <a:cxn ang="0">
                  <a:pos x="112" y="42"/>
                </a:cxn>
                <a:cxn ang="0">
                  <a:pos x="109" y="39"/>
                </a:cxn>
                <a:cxn ang="0">
                  <a:pos x="106" y="37"/>
                </a:cxn>
                <a:cxn ang="0">
                  <a:pos x="105" y="36"/>
                </a:cxn>
                <a:cxn ang="0">
                  <a:pos x="107" y="35"/>
                </a:cxn>
                <a:cxn ang="0">
                  <a:pos x="110" y="36"/>
                </a:cxn>
                <a:cxn ang="0">
                  <a:pos x="109" y="32"/>
                </a:cxn>
                <a:cxn ang="0">
                  <a:pos x="54" y="32"/>
                </a:cxn>
                <a:cxn ang="0">
                  <a:pos x="50" y="35"/>
                </a:cxn>
                <a:cxn ang="0">
                  <a:pos x="48" y="40"/>
                </a:cxn>
                <a:cxn ang="0">
                  <a:pos x="50" y="45"/>
                </a:cxn>
                <a:cxn ang="0">
                  <a:pos x="53" y="47"/>
                </a:cxn>
                <a:cxn ang="0">
                  <a:pos x="59" y="47"/>
                </a:cxn>
                <a:cxn ang="0">
                  <a:pos x="62" y="43"/>
                </a:cxn>
                <a:cxn ang="0">
                  <a:pos x="63" y="38"/>
                </a:cxn>
                <a:cxn ang="0">
                  <a:pos x="61" y="34"/>
                </a:cxn>
                <a:cxn ang="0">
                  <a:pos x="57" y="32"/>
                </a:cxn>
                <a:cxn ang="0">
                  <a:pos x="86" y="24"/>
                </a:cxn>
                <a:cxn ang="0">
                  <a:pos x="145" y="22"/>
                </a:cxn>
                <a:cxn ang="0">
                  <a:pos x="104" y="55"/>
                </a:cxn>
                <a:cxn ang="0">
                  <a:pos x="54" y="72"/>
                </a:cxn>
                <a:cxn ang="0">
                  <a:pos x="30" y="52"/>
                </a:cxn>
                <a:cxn ang="0">
                  <a:pos x="13" y="14"/>
                </a:cxn>
                <a:cxn ang="0">
                  <a:pos x="66" y="23"/>
                </a:cxn>
              </a:cxnLst>
              <a:rect l="0" t="0" r="r" b="b"/>
              <a:pathLst>
                <a:path w="145" h="72">
                  <a:moveTo>
                    <a:pt x="85" y="32"/>
                  </a:moveTo>
                  <a:lnTo>
                    <a:pt x="85" y="41"/>
                  </a:lnTo>
                  <a:lnTo>
                    <a:pt x="85" y="42"/>
                  </a:lnTo>
                  <a:lnTo>
                    <a:pt x="85" y="44"/>
                  </a:lnTo>
                  <a:lnTo>
                    <a:pt x="86" y="45"/>
                  </a:lnTo>
                  <a:lnTo>
                    <a:pt x="87" y="46"/>
                  </a:lnTo>
                  <a:lnTo>
                    <a:pt x="88" y="47"/>
                  </a:lnTo>
                  <a:lnTo>
                    <a:pt x="89" y="47"/>
                  </a:lnTo>
                  <a:lnTo>
                    <a:pt x="91" y="47"/>
                  </a:lnTo>
                  <a:lnTo>
                    <a:pt x="92" y="47"/>
                  </a:lnTo>
                  <a:lnTo>
                    <a:pt x="94" y="47"/>
                  </a:lnTo>
                  <a:lnTo>
                    <a:pt x="95" y="46"/>
                  </a:lnTo>
                  <a:lnTo>
                    <a:pt x="96" y="45"/>
                  </a:lnTo>
                  <a:lnTo>
                    <a:pt x="96" y="44"/>
                  </a:lnTo>
                  <a:lnTo>
                    <a:pt x="97" y="42"/>
                  </a:lnTo>
                  <a:lnTo>
                    <a:pt x="97" y="41"/>
                  </a:lnTo>
                  <a:lnTo>
                    <a:pt x="97" y="41"/>
                  </a:lnTo>
                  <a:lnTo>
                    <a:pt x="97" y="32"/>
                  </a:lnTo>
                  <a:lnTo>
                    <a:pt x="94" y="32"/>
                  </a:lnTo>
                  <a:lnTo>
                    <a:pt x="94" y="41"/>
                  </a:lnTo>
                  <a:lnTo>
                    <a:pt x="93" y="42"/>
                  </a:lnTo>
                  <a:lnTo>
                    <a:pt x="93" y="43"/>
                  </a:lnTo>
                  <a:lnTo>
                    <a:pt x="92" y="44"/>
                  </a:lnTo>
                  <a:lnTo>
                    <a:pt x="92" y="45"/>
                  </a:lnTo>
                  <a:lnTo>
                    <a:pt x="91" y="45"/>
                  </a:lnTo>
                  <a:lnTo>
                    <a:pt x="90" y="45"/>
                  </a:lnTo>
                  <a:lnTo>
                    <a:pt x="89" y="44"/>
                  </a:lnTo>
                  <a:lnTo>
                    <a:pt x="88" y="43"/>
                  </a:lnTo>
                  <a:lnTo>
                    <a:pt x="88" y="42"/>
                  </a:lnTo>
                  <a:lnTo>
                    <a:pt x="88" y="41"/>
                  </a:lnTo>
                  <a:lnTo>
                    <a:pt x="88" y="32"/>
                  </a:lnTo>
                  <a:lnTo>
                    <a:pt x="85" y="32"/>
                  </a:lnTo>
                  <a:close/>
                  <a:moveTo>
                    <a:pt x="67" y="32"/>
                  </a:moveTo>
                  <a:lnTo>
                    <a:pt x="67" y="47"/>
                  </a:lnTo>
                  <a:lnTo>
                    <a:pt x="70" y="47"/>
                  </a:lnTo>
                  <a:lnTo>
                    <a:pt x="70" y="43"/>
                  </a:lnTo>
                  <a:lnTo>
                    <a:pt x="70" y="39"/>
                  </a:lnTo>
                  <a:lnTo>
                    <a:pt x="70" y="36"/>
                  </a:lnTo>
                  <a:lnTo>
                    <a:pt x="70" y="36"/>
                  </a:lnTo>
                  <a:lnTo>
                    <a:pt x="71" y="39"/>
                  </a:lnTo>
                  <a:lnTo>
                    <a:pt x="73" y="41"/>
                  </a:lnTo>
                  <a:lnTo>
                    <a:pt x="76" y="47"/>
                  </a:lnTo>
                  <a:lnTo>
                    <a:pt x="80" y="47"/>
                  </a:lnTo>
                  <a:lnTo>
                    <a:pt x="80" y="32"/>
                  </a:lnTo>
                  <a:lnTo>
                    <a:pt x="76" y="32"/>
                  </a:lnTo>
                  <a:lnTo>
                    <a:pt x="76" y="37"/>
                  </a:lnTo>
                  <a:lnTo>
                    <a:pt x="76" y="40"/>
                  </a:lnTo>
                  <a:lnTo>
                    <a:pt x="77" y="43"/>
                  </a:lnTo>
                  <a:lnTo>
                    <a:pt x="77" y="43"/>
                  </a:lnTo>
                  <a:lnTo>
                    <a:pt x="75" y="40"/>
                  </a:lnTo>
                  <a:lnTo>
                    <a:pt x="74" y="38"/>
                  </a:lnTo>
                  <a:lnTo>
                    <a:pt x="71" y="32"/>
                  </a:lnTo>
                  <a:lnTo>
                    <a:pt x="67" y="32"/>
                  </a:lnTo>
                  <a:close/>
                  <a:moveTo>
                    <a:pt x="38" y="32"/>
                  </a:moveTo>
                  <a:lnTo>
                    <a:pt x="36" y="32"/>
                  </a:lnTo>
                  <a:lnTo>
                    <a:pt x="34" y="32"/>
                  </a:lnTo>
                  <a:lnTo>
                    <a:pt x="33" y="32"/>
                  </a:lnTo>
                  <a:lnTo>
                    <a:pt x="33" y="47"/>
                  </a:lnTo>
                  <a:lnTo>
                    <a:pt x="34" y="47"/>
                  </a:lnTo>
                  <a:lnTo>
                    <a:pt x="35" y="47"/>
                  </a:lnTo>
                  <a:lnTo>
                    <a:pt x="37" y="47"/>
                  </a:lnTo>
                  <a:lnTo>
                    <a:pt x="39" y="47"/>
                  </a:lnTo>
                  <a:lnTo>
                    <a:pt x="41" y="47"/>
                  </a:lnTo>
                  <a:lnTo>
                    <a:pt x="42" y="47"/>
                  </a:lnTo>
                  <a:lnTo>
                    <a:pt x="43" y="46"/>
                  </a:lnTo>
                  <a:lnTo>
                    <a:pt x="44" y="45"/>
                  </a:lnTo>
                  <a:lnTo>
                    <a:pt x="44" y="44"/>
                  </a:lnTo>
                  <a:lnTo>
                    <a:pt x="44" y="43"/>
                  </a:lnTo>
                  <a:lnTo>
                    <a:pt x="44" y="42"/>
                  </a:lnTo>
                  <a:lnTo>
                    <a:pt x="44" y="41"/>
                  </a:lnTo>
                  <a:lnTo>
                    <a:pt x="43" y="40"/>
                  </a:lnTo>
                  <a:lnTo>
                    <a:pt x="42" y="40"/>
                  </a:lnTo>
                  <a:lnTo>
                    <a:pt x="41" y="39"/>
                  </a:lnTo>
                  <a:lnTo>
                    <a:pt x="41" y="39"/>
                  </a:lnTo>
                  <a:lnTo>
                    <a:pt x="43" y="39"/>
                  </a:lnTo>
                  <a:lnTo>
                    <a:pt x="43" y="38"/>
                  </a:lnTo>
                  <a:lnTo>
                    <a:pt x="44" y="37"/>
                  </a:lnTo>
                  <a:lnTo>
                    <a:pt x="44" y="36"/>
                  </a:lnTo>
                  <a:lnTo>
                    <a:pt x="44" y="35"/>
                  </a:lnTo>
                  <a:lnTo>
                    <a:pt x="43" y="34"/>
                  </a:lnTo>
                  <a:lnTo>
                    <a:pt x="43" y="33"/>
                  </a:lnTo>
                  <a:lnTo>
                    <a:pt x="42" y="33"/>
                  </a:lnTo>
                  <a:lnTo>
                    <a:pt x="41" y="32"/>
                  </a:lnTo>
                  <a:lnTo>
                    <a:pt x="40" y="32"/>
                  </a:lnTo>
                  <a:lnTo>
                    <a:pt x="38" y="32"/>
                  </a:lnTo>
                  <a:close/>
                  <a:moveTo>
                    <a:pt x="107" y="32"/>
                  </a:moveTo>
                  <a:lnTo>
                    <a:pt x="106" y="32"/>
                  </a:lnTo>
                  <a:lnTo>
                    <a:pt x="104" y="33"/>
                  </a:lnTo>
                  <a:lnTo>
                    <a:pt x="103" y="33"/>
                  </a:lnTo>
                  <a:lnTo>
                    <a:pt x="102" y="34"/>
                  </a:lnTo>
                  <a:lnTo>
                    <a:pt x="102" y="35"/>
                  </a:lnTo>
                  <a:lnTo>
                    <a:pt x="102" y="37"/>
                  </a:lnTo>
                  <a:lnTo>
                    <a:pt x="102" y="38"/>
                  </a:lnTo>
                  <a:lnTo>
                    <a:pt x="102" y="39"/>
                  </a:lnTo>
                  <a:lnTo>
                    <a:pt x="103" y="40"/>
                  </a:lnTo>
                  <a:lnTo>
                    <a:pt x="104" y="40"/>
                  </a:lnTo>
                  <a:lnTo>
                    <a:pt x="106" y="41"/>
                  </a:lnTo>
                  <a:lnTo>
                    <a:pt x="107" y="41"/>
                  </a:lnTo>
                  <a:lnTo>
                    <a:pt x="108" y="42"/>
                  </a:lnTo>
                  <a:lnTo>
                    <a:pt x="108" y="42"/>
                  </a:lnTo>
                  <a:lnTo>
                    <a:pt x="108" y="43"/>
                  </a:lnTo>
                  <a:lnTo>
                    <a:pt x="108" y="44"/>
                  </a:lnTo>
                  <a:lnTo>
                    <a:pt x="108" y="44"/>
                  </a:lnTo>
                  <a:lnTo>
                    <a:pt x="107" y="45"/>
                  </a:lnTo>
                  <a:lnTo>
                    <a:pt x="106" y="45"/>
                  </a:lnTo>
                  <a:lnTo>
                    <a:pt x="105" y="45"/>
                  </a:lnTo>
                  <a:lnTo>
                    <a:pt x="103" y="44"/>
                  </a:lnTo>
                  <a:lnTo>
                    <a:pt x="102" y="44"/>
                  </a:lnTo>
                  <a:lnTo>
                    <a:pt x="102" y="47"/>
                  </a:lnTo>
                  <a:lnTo>
                    <a:pt x="103" y="47"/>
                  </a:lnTo>
                  <a:lnTo>
                    <a:pt x="104" y="47"/>
                  </a:lnTo>
                  <a:lnTo>
                    <a:pt x="106" y="47"/>
                  </a:lnTo>
                  <a:lnTo>
                    <a:pt x="107" y="47"/>
                  </a:lnTo>
                  <a:lnTo>
                    <a:pt x="109" y="47"/>
                  </a:lnTo>
                  <a:lnTo>
                    <a:pt x="110" y="46"/>
                  </a:lnTo>
                  <a:lnTo>
                    <a:pt x="111" y="46"/>
                  </a:lnTo>
                  <a:lnTo>
                    <a:pt x="111" y="45"/>
                  </a:lnTo>
                  <a:lnTo>
                    <a:pt x="112" y="44"/>
                  </a:lnTo>
                  <a:lnTo>
                    <a:pt x="112" y="43"/>
                  </a:lnTo>
                  <a:lnTo>
                    <a:pt x="112" y="42"/>
                  </a:lnTo>
                  <a:lnTo>
                    <a:pt x="111" y="41"/>
                  </a:lnTo>
                  <a:lnTo>
                    <a:pt x="110" y="40"/>
                  </a:lnTo>
                  <a:lnTo>
                    <a:pt x="109" y="39"/>
                  </a:lnTo>
                  <a:lnTo>
                    <a:pt x="108" y="38"/>
                  </a:lnTo>
                  <a:lnTo>
                    <a:pt x="107" y="38"/>
                  </a:lnTo>
                  <a:lnTo>
                    <a:pt x="106" y="37"/>
                  </a:lnTo>
                  <a:lnTo>
                    <a:pt x="105" y="37"/>
                  </a:lnTo>
                  <a:lnTo>
                    <a:pt x="105" y="36"/>
                  </a:lnTo>
                  <a:lnTo>
                    <a:pt x="105" y="36"/>
                  </a:lnTo>
                  <a:lnTo>
                    <a:pt x="106" y="35"/>
                  </a:lnTo>
                  <a:lnTo>
                    <a:pt x="106" y="35"/>
                  </a:lnTo>
                  <a:lnTo>
                    <a:pt x="107" y="35"/>
                  </a:lnTo>
                  <a:lnTo>
                    <a:pt x="109" y="35"/>
                  </a:lnTo>
                  <a:lnTo>
                    <a:pt x="110" y="35"/>
                  </a:lnTo>
                  <a:lnTo>
                    <a:pt x="110" y="36"/>
                  </a:lnTo>
                  <a:lnTo>
                    <a:pt x="111" y="33"/>
                  </a:lnTo>
                  <a:lnTo>
                    <a:pt x="110" y="32"/>
                  </a:lnTo>
                  <a:lnTo>
                    <a:pt x="109" y="32"/>
                  </a:lnTo>
                  <a:lnTo>
                    <a:pt x="107" y="32"/>
                  </a:lnTo>
                  <a:close/>
                  <a:moveTo>
                    <a:pt x="56" y="32"/>
                  </a:moveTo>
                  <a:lnTo>
                    <a:pt x="54" y="32"/>
                  </a:lnTo>
                  <a:lnTo>
                    <a:pt x="52" y="33"/>
                  </a:lnTo>
                  <a:lnTo>
                    <a:pt x="51" y="34"/>
                  </a:lnTo>
                  <a:lnTo>
                    <a:pt x="50" y="35"/>
                  </a:lnTo>
                  <a:lnTo>
                    <a:pt x="49" y="36"/>
                  </a:lnTo>
                  <a:lnTo>
                    <a:pt x="48" y="38"/>
                  </a:lnTo>
                  <a:lnTo>
                    <a:pt x="48" y="40"/>
                  </a:lnTo>
                  <a:lnTo>
                    <a:pt x="48" y="42"/>
                  </a:lnTo>
                  <a:lnTo>
                    <a:pt x="49" y="43"/>
                  </a:lnTo>
                  <a:lnTo>
                    <a:pt x="50" y="45"/>
                  </a:lnTo>
                  <a:lnTo>
                    <a:pt x="51" y="46"/>
                  </a:lnTo>
                  <a:lnTo>
                    <a:pt x="52" y="47"/>
                  </a:lnTo>
                  <a:lnTo>
                    <a:pt x="53" y="47"/>
                  </a:lnTo>
                  <a:lnTo>
                    <a:pt x="55" y="47"/>
                  </a:lnTo>
                  <a:lnTo>
                    <a:pt x="57" y="47"/>
                  </a:lnTo>
                  <a:lnTo>
                    <a:pt x="59" y="47"/>
                  </a:lnTo>
                  <a:lnTo>
                    <a:pt x="60" y="46"/>
                  </a:lnTo>
                  <a:lnTo>
                    <a:pt x="61" y="45"/>
                  </a:lnTo>
                  <a:lnTo>
                    <a:pt x="62" y="43"/>
                  </a:lnTo>
                  <a:lnTo>
                    <a:pt x="62" y="42"/>
                  </a:lnTo>
                  <a:lnTo>
                    <a:pt x="63" y="40"/>
                  </a:lnTo>
                  <a:lnTo>
                    <a:pt x="63" y="38"/>
                  </a:lnTo>
                  <a:lnTo>
                    <a:pt x="62" y="37"/>
                  </a:lnTo>
                  <a:lnTo>
                    <a:pt x="62" y="35"/>
                  </a:lnTo>
                  <a:lnTo>
                    <a:pt x="61" y="34"/>
                  </a:lnTo>
                  <a:lnTo>
                    <a:pt x="60" y="33"/>
                  </a:lnTo>
                  <a:lnTo>
                    <a:pt x="59" y="33"/>
                  </a:lnTo>
                  <a:lnTo>
                    <a:pt x="57" y="32"/>
                  </a:lnTo>
                  <a:lnTo>
                    <a:pt x="56" y="32"/>
                  </a:lnTo>
                  <a:close/>
                  <a:moveTo>
                    <a:pt x="101" y="0"/>
                  </a:moveTo>
                  <a:lnTo>
                    <a:pt x="86" y="24"/>
                  </a:lnTo>
                  <a:lnTo>
                    <a:pt x="126" y="8"/>
                  </a:lnTo>
                  <a:lnTo>
                    <a:pt x="116" y="23"/>
                  </a:lnTo>
                  <a:lnTo>
                    <a:pt x="145" y="22"/>
                  </a:lnTo>
                  <a:lnTo>
                    <a:pt x="121" y="43"/>
                  </a:lnTo>
                  <a:lnTo>
                    <a:pt x="137" y="59"/>
                  </a:lnTo>
                  <a:lnTo>
                    <a:pt x="104" y="55"/>
                  </a:lnTo>
                  <a:lnTo>
                    <a:pt x="113" y="72"/>
                  </a:lnTo>
                  <a:lnTo>
                    <a:pt x="81" y="63"/>
                  </a:lnTo>
                  <a:lnTo>
                    <a:pt x="54" y="72"/>
                  </a:lnTo>
                  <a:lnTo>
                    <a:pt x="58" y="60"/>
                  </a:lnTo>
                  <a:lnTo>
                    <a:pt x="23" y="72"/>
                  </a:lnTo>
                  <a:lnTo>
                    <a:pt x="30" y="52"/>
                  </a:lnTo>
                  <a:lnTo>
                    <a:pt x="0" y="51"/>
                  </a:lnTo>
                  <a:lnTo>
                    <a:pt x="23" y="37"/>
                  </a:lnTo>
                  <a:lnTo>
                    <a:pt x="13" y="14"/>
                  </a:lnTo>
                  <a:lnTo>
                    <a:pt x="49" y="24"/>
                  </a:lnTo>
                  <a:lnTo>
                    <a:pt x="51" y="5"/>
                  </a:lnTo>
                  <a:lnTo>
                    <a:pt x="66" y="23"/>
                  </a:lnTo>
                  <a:lnTo>
                    <a:pt x="1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66043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p:tgtEl>
                                          <p:spTgt spid="34"/>
                                        </p:tgtEl>
                                        <p:attrNameLst>
                                          <p:attrName>ppt_x</p:attrName>
                                        </p:attrNameLst>
                                      </p:cBhvr>
                                      <p:tavLst>
                                        <p:tav tm="0">
                                          <p:val>
                                            <p:strVal val="#ppt_x-#ppt_w*1.125000"/>
                                          </p:val>
                                        </p:tav>
                                        <p:tav tm="100000">
                                          <p:val>
                                            <p:strVal val="#ppt_x"/>
                                          </p:val>
                                        </p:tav>
                                      </p:tavLst>
                                    </p:anim>
                                    <p:animEffect transition="in" filter="wipe(right)">
                                      <p:cBhvr>
                                        <p:cTn id="28" dur="500"/>
                                        <p:tgtEl>
                                          <p:spTgt spid="34"/>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right)">
                                      <p:cBhvr>
                                        <p:cTn id="32" dur="500"/>
                                        <p:tgtEl>
                                          <p:spTgt spid="7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right)">
                                      <p:cBhvr>
                                        <p:cTn id="36" dur="500"/>
                                        <p:tgtEl>
                                          <p:spTgt spid="71"/>
                                        </p:tgtEl>
                                      </p:cBhvr>
                                    </p:animEffect>
                                  </p:child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right)">
                                      <p:cBhvr>
                                        <p:cTn id="40" dur="500"/>
                                        <p:tgtEl>
                                          <p:spTgt spid="72"/>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right)">
                                      <p:cBhvr>
                                        <p:cTn id="44" dur="500"/>
                                        <p:tgtEl>
                                          <p:spTgt spid="73"/>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right)">
                                      <p:cBhvr>
                                        <p:cTn id="48" dur="500"/>
                                        <p:tgtEl>
                                          <p:spTgt spid="44"/>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fade">
                                      <p:cBhvr>
                                        <p:cTn id="60" dur="500"/>
                                        <p:tgtEl>
                                          <p:spTgt spid="78"/>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par>
                          <p:cTn id="73" fill="hold">
                            <p:stCondLst>
                              <p:cond delay="8000"/>
                            </p:stCondLst>
                            <p:childTnLst>
                              <p:par>
                                <p:cTn id="74" presetID="22" presetClass="entr" presetSubtype="8"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left)">
                                      <p:cBhvr>
                                        <p:cTn id="76" dur="500"/>
                                        <p:tgtEl>
                                          <p:spTgt spid="52"/>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left)">
                                      <p:cBhvr>
                                        <p:cTn id="80" dur="500"/>
                                        <p:tgtEl>
                                          <p:spTgt spid="53"/>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left)">
                                      <p:cBhvr>
                                        <p:cTn id="84" dur="500"/>
                                        <p:tgtEl>
                                          <p:spTgt spid="54"/>
                                        </p:tgtEl>
                                      </p:cBhvr>
                                    </p:animEffect>
                                  </p:child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left)">
                                      <p:cBhvr>
                                        <p:cTn id="8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5" grpId="0" animBg="1"/>
      <p:bldP spid="70" grpId="0"/>
      <p:bldP spid="71" grpId="0"/>
      <p:bldP spid="72" grpId="0"/>
      <p:bldP spid="73" grpId="0"/>
      <p:bldP spid="37"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654" b="7654"/>
          <a:stretch>
            <a:fillRect/>
          </a:stretch>
        </p:blipFill>
        <p:spPr>
          <a:xfrm>
            <a:off x="0" y="0"/>
            <a:ext cx="12192000" cy="6858000"/>
          </a:xfrm>
        </p:spPr>
      </p:pic>
      <p:sp>
        <p:nvSpPr>
          <p:cNvPr id="8" name="Rectangle 7"/>
          <p:cNvSpPr/>
          <p:nvPr/>
        </p:nvSpPr>
        <p:spPr>
          <a:xfrm>
            <a:off x="2645230" y="0"/>
            <a:ext cx="8022768"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3734649" y="2505099"/>
            <a:ext cx="5539978" cy="923330"/>
          </a:xfrm>
          <a:prstGeom prst="rect">
            <a:avLst/>
          </a:prstGeom>
          <a:noFill/>
        </p:spPr>
        <p:txBody>
          <a:bodyPr wrap="square" rtlCol="0">
            <a:spAutoFit/>
          </a:bodyPr>
          <a:lstStyle/>
          <a:p>
            <a:pPr algn="ctr"/>
            <a:r>
              <a:rPr lang="es-PE" sz="5400" b="1" dirty="0" smtClean="0">
                <a:solidFill>
                  <a:schemeClr val="bg2"/>
                </a:solidFill>
                <a:latin typeface="+mj-lt"/>
              </a:rPr>
              <a:t>Anexo 19</a:t>
            </a:r>
            <a:endParaRPr lang="es-PE" sz="5400" b="1" dirty="0">
              <a:solidFill>
                <a:schemeClr val="bg2"/>
              </a:solidFill>
              <a:latin typeface="+mj-lt"/>
            </a:endParaRPr>
          </a:p>
        </p:txBody>
      </p:sp>
      <p:cxnSp>
        <p:nvCxnSpPr>
          <p:cNvPr id="10" name="Straight Connector 9"/>
          <p:cNvCxnSpPr/>
          <p:nvPr/>
        </p:nvCxnSpPr>
        <p:spPr>
          <a:xfrm flipV="1">
            <a:off x="4476000" y="3396343"/>
            <a:ext cx="4003971" cy="949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Capítulo 2: Fundamentos de la seguridad operacional</a:t>
            </a:r>
          </a:p>
        </p:txBody>
      </p:sp>
      <p:pic>
        <p:nvPicPr>
          <p:cNvPr id="8" name="Picture 7"/>
          <p:cNvPicPr>
            <a:picLocks noChangeAspect="1"/>
          </p:cNvPicPr>
          <p:nvPr/>
        </p:nvPicPr>
        <p:blipFill>
          <a:blip r:embed="rId3"/>
          <a:stretch>
            <a:fillRect/>
          </a:stretch>
        </p:blipFill>
        <p:spPr>
          <a:xfrm>
            <a:off x="761549" y="2095500"/>
            <a:ext cx="6308575" cy="3956220"/>
          </a:xfrm>
          <a:prstGeom prst="rect">
            <a:avLst/>
          </a:prstGeom>
        </p:spPr>
      </p:pic>
      <p:pic>
        <p:nvPicPr>
          <p:cNvPr id="45" name="Picture 44"/>
          <p:cNvPicPr/>
          <p:nvPr/>
        </p:nvPicPr>
        <p:blipFill>
          <a:blip r:embed="rId4">
            <a:extLst>
              <a:ext uri="{28A0092B-C50C-407E-A947-70E740481C1C}">
                <a14:useLocalDpi xmlns:a14="http://schemas.microsoft.com/office/drawing/2010/main" val="0"/>
              </a:ext>
            </a:extLst>
          </a:blip>
          <a:srcRect/>
          <a:stretch>
            <a:fillRect/>
          </a:stretch>
        </p:blipFill>
        <p:spPr bwMode="auto">
          <a:xfrm>
            <a:off x="8313102" y="2127567"/>
            <a:ext cx="3345498" cy="3523933"/>
          </a:xfrm>
          <a:prstGeom prst="rect">
            <a:avLst/>
          </a:prstGeom>
          <a:noFill/>
          <a:ln>
            <a:noFill/>
          </a:ln>
        </p:spPr>
      </p:pic>
      <p:sp>
        <p:nvSpPr>
          <p:cNvPr id="10" name="TextBox 9"/>
          <p:cNvSpPr txBox="1"/>
          <p:nvPr/>
        </p:nvSpPr>
        <p:spPr>
          <a:xfrm>
            <a:off x="774700" y="6248400"/>
            <a:ext cx="6146800" cy="400110"/>
          </a:xfrm>
          <a:prstGeom prst="rect">
            <a:avLst/>
          </a:prstGeom>
          <a:noFill/>
        </p:spPr>
        <p:txBody>
          <a:bodyPr wrap="square" rtlCol="0">
            <a:spAutoFit/>
          </a:bodyPr>
          <a:lstStyle/>
          <a:p>
            <a:pPr algn="ctr"/>
            <a:r>
              <a:rPr lang="en-US" sz="2000" dirty="0" smtClean="0"/>
              <a:t>El </a:t>
            </a:r>
            <a:r>
              <a:rPr lang="en-US" sz="2000" dirty="0" err="1" smtClean="0"/>
              <a:t>concepto</a:t>
            </a:r>
            <a:r>
              <a:rPr lang="en-US" sz="2000" dirty="0" smtClean="0"/>
              <a:t> de la seguridad </a:t>
            </a:r>
            <a:r>
              <a:rPr lang="en-US" sz="2000" dirty="0" err="1" smtClean="0"/>
              <a:t>operacional</a:t>
            </a:r>
            <a:r>
              <a:rPr lang="en-US" sz="2000" dirty="0" smtClean="0"/>
              <a:t> y </a:t>
            </a:r>
            <a:r>
              <a:rPr lang="en-US" sz="2000" dirty="0" err="1" smtClean="0"/>
              <a:t>su</a:t>
            </a:r>
            <a:r>
              <a:rPr lang="en-US" sz="2000" dirty="0" smtClean="0"/>
              <a:t> </a:t>
            </a:r>
            <a:r>
              <a:rPr lang="en-US" sz="2000" dirty="0" err="1" smtClean="0"/>
              <a:t>evoluación</a:t>
            </a:r>
            <a:endParaRPr lang="es-PE" sz="2000" dirty="0"/>
          </a:p>
        </p:txBody>
      </p:sp>
      <p:sp>
        <p:nvSpPr>
          <p:cNvPr id="11" name="TextBox 10"/>
          <p:cNvSpPr txBox="1"/>
          <p:nvPr/>
        </p:nvSpPr>
        <p:spPr>
          <a:xfrm>
            <a:off x="8567105" y="6184900"/>
            <a:ext cx="3046202" cy="400110"/>
          </a:xfrm>
          <a:prstGeom prst="rect">
            <a:avLst/>
          </a:prstGeom>
          <a:noFill/>
        </p:spPr>
        <p:txBody>
          <a:bodyPr wrap="square" rtlCol="0">
            <a:spAutoFit/>
          </a:bodyPr>
          <a:lstStyle/>
          <a:p>
            <a:pPr algn="ctr"/>
            <a:r>
              <a:rPr lang="en-US" sz="2000" dirty="0" err="1" smtClean="0"/>
              <a:t>Modelo</a:t>
            </a:r>
            <a:r>
              <a:rPr lang="en-US" sz="2000" dirty="0" smtClean="0"/>
              <a:t> SHELL</a:t>
            </a:r>
            <a:endParaRPr lang="es-PE" sz="2000" dirty="0"/>
          </a:p>
        </p:txBody>
      </p:sp>
    </p:spTree>
    <p:extLst>
      <p:ext uri="{BB962C8B-B14F-4D97-AF65-F5344CB8AC3E}">
        <p14:creationId xmlns:p14="http://schemas.microsoft.com/office/powerpoint/2010/main" val="32235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Capítulo 2: Fundamentos de la seguridad operacional</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05" r="37560" b="33434"/>
          <a:stretch/>
        </p:blipFill>
        <p:spPr>
          <a:xfrm>
            <a:off x="965200" y="2326212"/>
            <a:ext cx="4457700" cy="27802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570" y="2184399"/>
            <a:ext cx="5919675" cy="3102825"/>
          </a:xfrm>
          <a:prstGeom prst="rect">
            <a:avLst/>
          </a:prstGeom>
        </p:spPr>
      </p:pic>
      <p:sp>
        <p:nvSpPr>
          <p:cNvPr id="5" name="TextBox 4"/>
          <p:cNvSpPr txBox="1"/>
          <p:nvPr/>
        </p:nvSpPr>
        <p:spPr>
          <a:xfrm>
            <a:off x="1041400" y="5740400"/>
            <a:ext cx="4483100" cy="400110"/>
          </a:xfrm>
          <a:prstGeom prst="rect">
            <a:avLst/>
          </a:prstGeom>
          <a:noFill/>
        </p:spPr>
        <p:txBody>
          <a:bodyPr wrap="square" rtlCol="0">
            <a:spAutoFit/>
          </a:bodyPr>
          <a:lstStyle/>
          <a:p>
            <a:pPr algn="ctr"/>
            <a:r>
              <a:rPr lang="en-US" sz="2000" dirty="0" err="1" smtClean="0"/>
              <a:t>Cuasalidad</a:t>
            </a:r>
            <a:r>
              <a:rPr lang="en-US" sz="2000" dirty="0" smtClean="0"/>
              <a:t> de </a:t>
            </a:r>
            <a:r>
              <a:rPr lang="en-US" sz="2000" dirty="0" err="1" smtClean="0"/>
              <a:t>los</a:t>
            </a:r>
            <a:r>
              <a:rPr lang="en-US" sz="2000" dirty="0" smtClean="0"/>
              <a:t> </a:t>
            </a:r>
            <a:r>
              <a:rPr lang="en-US" sz="2000" dirty="0" err="1" smtClean="0"/>
              <a:t>accidentes</a:t>
            </a:r>
            <a:endParaRPr lang="es-PE" sz="2000" dirty="0"/>
          </a:p>
        </p:txBody>
      </p:sp>
      <p:sp>
        <p:nvSpPr>
          <p:cNvPr id="6" name="TextBox 5"/>
          <p:cNvSpPr txBox="1"/>
          <p:nvPr/>
        </p:nvSpPr>
        <p:spPr>
          <a:xfrm>
            <a:off x="6096000" y="5740400"/>
            <a:ext cx="5791200" cy="400110"/>
          </a:xfrm>
          <a:prstGeom prst="rect">
            <a:avLst/>
          </a:prstGeom>
          <a:noFill/>
        </p:spPr>
        <p:txBody>
          <a:bodyPr wrap="square" rtlCol="0">
            <a:spAutoFit/>
          </a:bodyPr>
          <a:lstStyle/>
          <a:p>
            <a:pPr algn="ctr"/>
            <a:r>
              <a:rPr lang="en-US" sz="2000" dirty="0" smtClean="0"/>
              <a:t>La </a:t>
            </a:r>
            <a:r>
              <a:rPr lang="en-US" sz="2000" dirty="0" err="1" smtClean="0"/>
              <a:t>desviación</a:t>
            </a:r>
            <a:r>
              <a:rPr lang="en-US" sz="2000" dirty="0" smtClean="0"/>
              <a:t> de la </a:t>
            </a:r>
            <a:r>
              <a:rPr lang="en-US" sz="2000" dirty="0" err="1" smtClean="0"/>
              <a:t>práctica</a:t>
            </a:r>
            <a:endParaRPr lang="es-PE" sz="2000" dirty="0"/>
          </a:p>
        </p:txBody>
      </p:sp>
    </p:spTree>
    <p:extLst>
      <p:ext uri="{BB962C8B-B14F-4D97-AF65-F5344CB8AC3E}">
        <p14:creationId xmlns:p14="http://schemas.microsoft.com/office/powerpoint/2010/main" val="262195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Capítulo 2: Fundamentos de la seguridad operacional</a:t>
            </a:r>
          </a:p>
        </p:txBody>
      </p:sp>
      <p:sp>
        <p:nvSpPr>
          <p:cNvPr id="5" name="TextBox 4"/>
          <p:cNvSpPr txBox="1"/>
          <p:nvPr/>
        </p:nvSpPr>
        <p:spPr>
          <a:xfrm>
            <a:off x="1041400" y="6150114"/>
            <a:ext cx="4483100" cy="707886"/>
          </a:xfrm>
          <a:prstGeom prst="rect">
            <a:avLst/>
          </a:prstGeom>
          <a:noFill/>
        </p:spPr>
        <p:txBody>
          <a:bodyPr wrap="square" rtlCol="0">
            <a:spAutoFit/>
          </a:bodyPr>
          <a:lstStyle/>
          <a:p>
            <a:pPr algn="ctr"/>
            <a:r>
              <a:rPr lang="en-US" sz="2000" dirty="0" err="1" smtClean="0"/>
              <a:t>Concepto</a:t>
            </a:r>
            <a:r>
              <a:rPr lang="en-US" sz="2000" dirty="0" smtClean="0"/>
              <a:t> de </a:t>
            </a:r>
            <a:r>
              <a:rPr lang="en-US" sz="2000" dirty="0" err="1" smtClean="0"/>
              <a:t>espacio</a:t>
            </a:r>
            <a:r>
              <a:rPr lang="en-US" sz="2000" dirty="0" smtClean="0"/>
              <a:t> de seguridad </a:t>
            </a:r>
            <a:r>
              <a:rPr lang="en-US" sz="2000" dirty="0" err="1" smtClean="0"/>
              <a:t>operacional</a:t>
            </a:r>
            <a:endParaRPr lang="es-PE" sz="2000" dirty="0"/>
          </a:p>
        </p:txBody>
      </p:sp>
      <p:pic>
        <p:nvPicPr>
          <p:cNvPr id="7" name="Picture 6"/>
          <p:cNvPicPr>
            <a:picLocks noChangeAspect="1"/>
          </p:cNvPicPr>
          <p:nvPr/>
        </p:nvPicPr>
        <p:blipFill>
          <a:blip r:embed="rId3"/>
          <a:stretch>
            <a:fillRect/>
          </a:stretch>
        </p:blipFill>
        <p:spPr>
          <a:xfrm>
            <a:off x="1214856" y="1933859"/>
            <a:ext cx="4119144" cy="416748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662629275"/>
              </p:ext>
            </p:extLst>
          </p:nvPr>
        </p:nvGraphicFramePr>
        <p:xfrm>
          <a:off x="6042022" y="2422811"/>
          <a:ext cx="5553077" cy="3112432"/>
        </p:xfrm>
        <a:graphic>
          <a:graphicData uri="http://schemas.openxmlformats.org/drawingml/2006/table">
            <a:tbl>
              <a:tblPr firstRow="1" firstCol="1" bandRow="1"/>
              <a:tblGrid>
                <a:gridCol w="1305348">
                  <a:extLst>
                    <a:ext uri="{9D8B030D-6E8A-4147-A177-3AD203B41FA5}">
                      <a16:colId xmlns:a16="http://schemas.microsoft.com/office/drawing/2014/main" val="1466108705"/>
                    </a:ext>
                  </a:extLst>
                </a:gridCol>
                <a:gridCol w="832095">
                  <a:extLst>
                    <a:ext uri="{9D8B030D-6E8A-4147-A177-3AD203B41FA5}">
                      <a16:colId xmlns:a16="http://schemas.microsoft.com/office/drawing/2014/main" val="4092937978"/>
                    </a:ext>
                  </a:extLst>
                </a:gridCol>
                <a:gridCol w="832095">
                  <a:extLst>
                    <a:ext uri="{9D8B030D-6E8A-4147-A177-3AD203B41FA5}">
                      <a16:colId xmlns:a16="http://schemas.microsoft.com/office/drawing/2014/main" val="4169410215"/>
                    </a:ext>
                  </a:extLst>
                </a:gridCol>
                <a:gridCol w="832095">
                  <a:extLst>
                    <a:ext uri="{9D8B030D-6E8A-4147-A177-3AD203B41FA5}">
                      <a16:colId xmlns:a16="http://schemas.microsoft.com/office/drawing/2014/main" val="1073802723"/>
                    </a:ext>
                  </a:extLst>
                </a:gridCol>
                <a:gridCol w="847119">
                  <a:extLst>
                    <a:ext uri="{9D8B030D-6E8A-4147-A177-3AD203B41FA5}">
                      <a16:colId xmlns:a16="http://schemas.microsoft.com/office/drawing/2014/main" val="671118499"/>
                    </a:ext>
                  </a:extLst>
                </a:gridCol>
                <a:gridCol w="904325">
                  <a:extLst>
                    <a:ext uri="{9D8B030D-6E8A-4147-A177-3AD203B41FA5}">
                      <a16:colId xmlns:a16="http://schemas.microsoft.com/office/drawing/2014/main" val="1567832489"/>
                    </a:ext>
                  </a:extLst>
                </a:gridCol>
              </a:tblGrid>
              <a:tr h="296440">
                <a:tc>
                  <a:txBody>
                    <a:bodyPr/>
                    <a:lstStyle/>
                    <a:p>
                      <a:pPr marL="0" marR="82550" algn="ctr" eaLnBrk="0" hangingPunct="0">
                        <a:lnSpc>
                          <a:spcPct val="115000"/>
                        </a:lnSpc>
                        <a:spcBef>
                          <a:spcPts val="600"/>
                        </a:spcBef>
                        <a:spcAft>
                          <a:spcPts val="600"/>
                        </a:spcAft>
                        <a:tabLst>
                          <a:tab pos="800100" algn="l"/>
                        </a:tabLst>
                      </a:pPr>
                      <a:r>
                        <a:rPr lang="es-PE" sz="10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Riesgo de seguridad operacional</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57150" cap="flat" cmpd="sng" algn="ctr">
                      <a:solidFill>
                        <a:srgbClr val="000000"/>
                      </a:solidFill>
                      <a:prstDash val="solid"/>
                      <a:round/>
                      <a:headEnd type="none" w="med" len="med"/>
                      <a:tailEnd type="none" w="med" len="med"/>
                    </a:lnL>
                    <a:lnR>
                      <a:noFill/>
                    </a:lnR>
                    <a:lnT w="571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gridSpan="5">
                  <a:txBody>
                    <a:bodyPr/>
                    <a:lstStyle/>
                    <a:p>
                      <a:pPr marL="0" marR="82550" algn="ctr" eaLnBrk="0" hangingPunct="0">
                        <a:lnSpc>
                          <a:spcPct val="115000"/>
                        </a:lnSpc>
                        <a:spcBef>
                          <a:spcPts val="600"/>
                        </a:spcBef>
                        <a:spcAft>
                          <a:spcPts val="600"/>
                        </a:spcAft>
                        <a:tabLst>
                          <a:tab pos="800100" algn="l"/>
                        </a:tabLst>
                      </a:pPr>
                      <a:r>
                        <a:rPr lang="es-PE" sz="10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Gravedad</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61084991"/>
                  </a:ext>
                </a:extLst>
              </a:tr>
              <a:tr h="440148">
                <a:tc>
                  <a:txBody>
                    <a:bodyPr/>
                    <a:lstStyle/>
                    <a:p>
                      <a:pPr marL="0" marR="82550" algn="ctr" eaLnBrk="0" hangingPunct="0">
                        <a:lnSpc>
                          <a:spcPct val="115000"/>
                        </a:lnSpc>
                        <a:spcBef>
                          <a:spcPts val="600"/>
                        </a:spcBef>
                        <a:spcAft>
                          <a:spcPts val="600"/>
                        </a:spcAft>
                        <a:tabLst>
                          <a:tab pos="800100" algn="l"/>
                        </a:tabLst>
                      </a:pPr>
                      <a:r>
                        <a:rPr lang="es-PE" sz="10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Probabilidad </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571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Catastrófico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p>
                      <a:pPr marL="0" marR="82550" algn="ctr" eaLnBrk="0" hangingPunct="0">
                        <a:lnSpc>
                          <a:spcPct val="115000"/>
                        </a:lnSpc>
                        <a:spcBef>
                          <a:spcPts val="600"/>
                        </a:spcBef>
                        <a:spcAft>
                          <a:spcPts val="600"/>
                        </a:spcAft>
                        <a:tabLst>
                          <a:tab pos="800100" algn="l"/>
                        </a:tabLst>
                      </a:pP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Peligroso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p>
                      <a:pPr marL="0" marR="82550" algn="ctr" eaLnBrk="0" hangingPunct="0">
                        <a:lnSpc>
                          <a:spcPct val="115000"/>
                        </a:lnSpc>
                        <a:spcBef>
                          <a:spcPts val="600"/>
                        </a:spcBef>
                        <a:spcAft>
                          <a:spcPts val="600"/>
                        </a:spcAft>
                        <a:tabLst>
                          <a:tab pos="800100" algn="l"/>
                        </a:tabLst>
                      </a:pP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Importante</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82550" algn="ctr" eaLnBrk="0" hangingPunct="0">
                        <a:lnSpc>
                          <a:spcPct val="115000"/>
                        </a:lnSpc>
                        <a:spcBef>
                          <a:spcPts val="600"/>
                        </a:spcBef>
                        <a:spcAft>
                          <a:spcPts val="600"/>
                        </a:spcAft>
                        <a:tabLst>
                          <a:tab pos="800100" algn="l"/>
                        </a:tabLst>
                      </a:pPr>
                      <a:r>
                        <a:rPr lang="es-PE"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Leve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p>
                      <a:pPr marL="0" marR="82550" algn="ctr" eaLnBrk="0" hangingPunct="0">
                        <a:lnSpc>
                          <a:spcPct val="115000"/>
                        </a:lnSpc>
                        <a:spcBef>
                          <a:spcPts val="600"/>
                        </a:spcBef>
                        <a:spcAft>
                          <a:spcPts val="600"/>
                        </a:spcAft>
                        <a:tabLst>
                          <a:tab pos="800100" algn="l"/>
                        </a:tabLst>
                      </a:pP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Insignificante</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82550" algn="ctr" eaLnBrk="0" hangingPunct="0">
                        <a:lnSpc>
                          <a:spcPct val="115000"/>
                        </a:lnSpc>
                        <a:spcBef>
                          <a:spcPts val="600"/>
                        </a:spcBef>
                        <a:spcAft>
                          <a:spcPts val="600"/>
                        </a:spcAft>
                        <a:tabLst>
                          <a:tab pos="800100" algn="l"/>
                        </a:tabLst>
                      </a:pPr>
                      <a:r>
                        <a:rPr lang="es-PE"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2508494009"/>
                  </a:ext>
                </a:extLst>
              </a:tr>
              <a:tr h="386660">
                <a:tc>
                  <a:txBody>
                    <a:bodyPr/>
                    <a:lstStyle/>
                    <a:p>
                      <a:pPr marL="0" marR="82550" eaLnBrk="0" hangingPunct="0">
                        <a:lnSpc>
                          <a:spcPct val="115000"/>
                        </a:lnSpc>
                        <a:spcBef>
                          <a:spcPts val="600"/>
                        </a:spcBef>
                        <a:spcAft>
                          <a:spcPts val="600"/>
                        </a:spcAft>
                        <a:tabLst>
                          <a:tab pos="914400" algn="l"/>
                        </a:tabLst>
                      </a:pPr>
                      <a:r>
                        <a:rPr lang="es-PE"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Frecuente	</a:t>
                      </a: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571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5A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5B</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82550" algn="ctr" eaLnBrk="0" hangingPunct="0">
                        <a:lnSpc>
                          <a:spcPct val="115000"/>
                        </a:lnSpc>
                        <a:spcBef>
                          <a:spcPts val="600"/>
                        </a:spcBef>
                        <a:spcAft>
                          <a:spcPts val="600"/>
                        </a:spcAft>
                        <a:tabLst>
                          <a:tab pos="800100" algn="l"/>
                        </a:tabLst>
                      </a:pPr>
                      <a:r>
                        <a:rPr lang="es-PE" sz="1800" b="1" dirty="0">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5C</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5D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5E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extLst>
                  <a:ext uri="{0D108BD9-81ED-4DB2-BD59-A6C34878D82A}">
                    <a16:rowId xmlns:a16="http://schemas.microsoft.com/office/drawing/2014/main" val="3316979543"/>
                  </a:ext>
                </a:extLst>
              </a:tr>
              <a:tr h="386660">
                <a:tc>
                  <a:txBody>
                    <a:bodyPr/>
                    <a:lstStyle/>
                    <a:p>
                      <a:pPr marL="0" marR="82550" eaLnBrk="0" hangingPunct="0">
                        <a:lnSpc>
                          <a:spcPct val="115000"/>
                        </a:lnSpc>
                        <a:spcBef>
                          <a:spcPts val="600"/>
                        </a:spcBef>
                        <a:spcAft>
                          <a:spcPts val="600"/>
                        </a:spcAft>
                        <a:tabLst>
                          <a:tab pos="914400" algn="l"/>
                        </a:tabLst>
                      </a:pPr>
                      <a:r>
                        <a:rPr lang="es-PE"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Ocasional	</a:t>
                      </a: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571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4A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4B</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4C</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4D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4E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extLst>
                  <a:ext uri="{0D108BD9-81ED-4DB2-BD59-A6C34878D82A}">
                    <a16:rowId xmlns:a16="http://schemas.microsoft.com/office/drawing/2014/main" val="532351433"/>
                  </a:ext>
                </a:extLst>
              </a:tr>
              <a:tr h="386660">
                <a:tc>
                  <a:txBody>
                    <a:bodyPr/>
                    <a:lstStyle/>
                    <a:p>
                      <a:pPr marL="0" marR="82550" eaLnBrk="0" hangingPunct="0">
                        <a:lnSpc>
                          <a:spcPct val="115000"/>
                        </a:lnSpc>
                        <a:spcBef>
                          <a:spcPts val="600"/>
                        </a:spcBef>
                        <a:spcAft>
                          <a:spcPts val="600"/>
                        </a:spcAft>
                        <a:tabLst>
                          <a:tab pos="914400" algn="l"/>
                        </a:tabLst>
                      </a:pPr>
                      <a:r>
                        <a:rPr lang="es-PE"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Remoto	</a:t>
                      </a: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571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3A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3B</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3C</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3D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3E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690880441"/>
                  </a:ext>
                </a:extLst>
              </a:tr>
              <a:tr h="386660">
                <a:tc>
                  <a:txBody>
                    <a:bodyPr/>
                    <a:lstStyle/>
                    <a:p>
                      <a:pPr marL="0" marR="82550" eaLnBrk="0" hangingPunct="0">
                        <a:lnSpc>
                          <a:spcPct val="115000"/>
                        </a:lnSpc>
                        <a:spcBef>
                          <a:spcPts val="600"/>
                        </a:spcBef>
                        <a:spcAft>
                          <a:spcPts val="600"/>
                        </a:spcAft>
                        <a:tabLst>
                          <a:tab pos="914400" algn="l"/>
                        </a:tabLst>
                      </a:pPr>
                      <a:r>
                        <a:rPr lang="es-PE"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Improbable	</a:t>
                      </a: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571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2A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2B</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2C</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2D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2E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749785336"/>
                  </a:ext>
                </a:extLst>
              </a:tr>
              <a:tr h="386660">
                <a:tc>
                  <a:txBody>
                    <a:bodyPr/>
                    <a:lstStyle/>
                    <a:p>
                      <a:pPr marL="0" marR="82550" eaLnBrk="0" hangingPunct="0">
                        <a:lnSpc>
                          <a:spcPct val="115000"/>
                        </a:lnSpc>
                        <a:spcBef>
                          <a:spcPts val="0"/>
                        </a:spcBef>
                        <a:spcAft>
                          <a:spcPts val="0"/>
                        </a:spcAft>
                        <a:tabLst>
                          <a:tab pos="800100" algn="l"/>
                        </a:tabLst>
                      </a:pPr>
                      <a:r>
                        <a:rPr lang="es-PE"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Sumamente </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p>
                      <a:pPr marL="0" marR="82550" eaLnBrk="0" hangingPunct="0">
                        <a:lnSpc>
                          <a:spcPct val="115000"/>
                        </a:lnSpc>
                        <a:spcBef>
                          <a:spcPts val="0"/>
                        </a:spcBef>
                        <a:spcAft>
                          <a:spcPts val="0"/>
                        </a:spcAft>
                        <a:tabLst>
                          <a:tab pos="800100" algn="l"/>
                        </a:tabLst>
                      </a:pPr>
                      <a:r>
                        <a:rPr lang="es-PE"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Improbable        </a:t>
                      </a:r>
                      <a:r>
                        <a:rPr lang="es-PE"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571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00000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1A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79646"/>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1B</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00B05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1C</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00B050"/>
                    </a:solidFill>
                  </a:tcPr>
                </a:tc>
                <a:tc>
                  <a:txBody>
                    <a:bodyPr/>
                    <a:lstStyle/>
                    <a:p>
                      <a:pPr marL="0" marR="82550" algn="ctr" eaLnBrk="0" hangingPunct="0">
                        <a:lnSpc>
                          <a:spcPct val="115000"/>
                        </a:lnSpc>
                        <a:spcBef>
                          <a:spcPts val="600"/>
                        </a:spcBef>
                        <a:spcAft>
                          <a:spcPts val="600"/>
                        </a:spcAft>
                        <a:tabLst>
                          <a:tab pos="800100" algn="l"/>
                        </a:tabLst>
                      </a:pPr>
                      <a:r>
                        <a:rPr lang="es-PE" sz="1800" b="1">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1D</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00B050"/>
                    </a:solidFill>
                  </a:tcPr>
                </a:tc>
                <a:tc>
                  <a:txBody>
                    <a:bodyPr/>
                    <a:lstStyle/>
                    <a:p>
                      <a:pPr marL="0" marR="82550" algn="ctr" eaLnBrk="0" hangingPunct="0">
                        <a:lnSpc>
                          <a:spcPct val="115000"/>
                        </a:lnSpc>
                        <a:spcBef>
                          <a:spcPts val="600"/>
                        </a:spcBef>
                        <a:spcAft>
                          <a:spcPts val="600"/>
                        </a:spcAft>
                        <a:tabLst>
                          <a:tab pos="800100" algn="l"/>
                        </a:tabLst>
                      </a:pPr>
                      <a:r>
                        <a:rPr lang="es-PE" sz="1800" b="1" dirty="0">
                          <a:ln w="3175" cap="flat" cmpd="sng" algn="ctr">
                            <a:solidFill>
                              <a:srgbClr val="000000"/>
                            </a:solidFill>
                            <a:prstDash val="solid"/>
                            <a:miter lim="0"/>
                          </a:ln>
                          <a:solidFill>
                            <a:srgbClr val="FFFFFF"/>
                          </a:solidFill>
                          <a:effectLst>
                            <a:outerShdw blurRad="25502" dist="23000" dir="7020000" algn="tl">
                              <a:srgbClr val="000000">
                                <a:alpha val="50000"/>
                              </a:srgbClr>
                            </a:outerShdw>
                          </a:effectLst>
                          <a:latin typeface="Arial" panose="020B0604020202020204" pitchFamily="34" charset="0"/>
                          <a:ea typeface="Times New Roman" panose="02020603050405020304" pitchFamily="18" charset="0"/>
                          <a:cs typeface="Times New Roman" panose="02020603050405020304" pitchFamily="18" charset="0"/>
                        </a:rPr>
                        <a:t>1E</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749833560"/>
                  </a:ext>
                </a:extLst>
              </a:tr>
            </a:tbl>
          </a:graphicData>
        </a:graphic>
      </p:graphicFrame>
      <p:sp>
        <p:nvSpPr>
          <p:cNvPr id="10" name="TextBox 9"/>
          <p:cNvSpPr txBox="1"/>
          <p:nvPr/>
        </p:nvSpPr>
        <p:spPr>
          <a:xfrm>
            <a:off x="6629400" y="6048514"/>
            <a:ext cx="4483100" cy="707886"/>
          </a:xfrm>
          <a:prstGeom prst="rect">
            <a:avLst/>
          </a:prstGeom>
          <a:noFill/>
        </p:spPr>
        <p:txBody>
          <a:bodyPr wrap="square" rtlCol="0">
            <a:spAutoFit/>
          </a:bodyPr>
          <a:lstStyle/>
          <a:p>
            <a:pPr algn="ctr"/>
            <a:r>
              <a:rPr lang="en-US" sz="2000" dirty="0" err="1" smtClean="0"/>
              <a:t>Ejemplo</a:t>
            </a:r>
            <a:r>
              <a:rPr lang="en-US" sz="2000" dirty="0" smtClean="0"/>
              <a:t> de </a:t>
            </a:r>
            <a:r>
              <a:rPr lang="en-US" sz="2000" dirty="0" err="1" smtClean="0"/>
              <a:t>matriz</a:t>
            </a:r>
            <a:r>
              <a:rPr lang="en-US" sz="2000" dirty="0" smtClean="0"/>
              <a:t> de </a:t>
            </a:r>
            <a:r>
              <a:rPr lang="en-US" sz="2000" dirty="0" err="1" smtClean="0"/>
              <a:t>riesgo</a:t>
            </a:r>
            <a:r>
              <a:rPr lang="en-US" sz="2000" dirty="0" smtClean="0"/>
              <a:t> de seguridad </a:t>
            </a:r>
            <a:r>
              <a:rPr lang="en-US" sz="2000" dirty="0" err="1" smtClean="0"/>
              <a:t>operacional</a:t>
            </a:r>
            <a:endParaRPr lang="es-PE" sz="2000" dirty="0"/>
          </a:p>
        </p:txBody>
      </p:sp>
    </p:spTree>
    <p:extLst>
      <p:ext uri="{BB962C8B-B14F-4D97-AF65-F5344CB8AC3E}">
        <p14:creationId xmlns:p14="http://schemas.microsoft.com/office/powerpoint/2010/main" val="3781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161925"/>
            <a:ext cx="10515600" cy="1325563"/>
          </a:xfrm>
        </p:spPr>
        <p:txBody>
          <a:bodyPr/>
          <a:lstStyle/>
          <a:p>
            <a:r>
              <a:rPr lang="es-PE" dirty="0"/>
              <a:t>Capítulo 2: Fundamentos de la seguridad operacional</a:t>
            </a:r>
          </a:p>
        </p:txBody>
      </p:sp>
      <p:graphicFrame>
        <p:nvGraphicFramePr>
          <p:cNvPr id="4" name="Table 3"/>
          <p:cNvGraphicFramePr>
            <a:graphicFrameLocks noGrp="1"/>
          </p:cNvGraphicFramePr>
          <p:nvPr>
            <p:extLst>
              <p:ext uri="{D42A27DB-BD31-4B8C-83A1-F6EECF244321}">
                <p14:modId xmlns:p14="http://schemas.microsoft.com/office/powerpoint/2010/main" val="1035462089"/>
              </p:ext>
            </p:extLst>
          </p:nvPr>
        </p:nvGraphicFramePr>
        <p:xfrm>
          <a:off x="1181100" y="2184399"/>
          <a:ext cx="5410200" cy="3494024"/>
        </p:xfrm>
        <a:graphic>
          <a:graphicData uri="http://schemas.openxmlformats.org/drawingml/2006/table">
            <a:tbl>
              <a:tblPr firstRow="1" firstCol="1" bandRow="1"/>
              <a:tblGrid>
                <a:gridCol w="1547887">
                  <a:extLst>
                    <a:ext uri="{9D8B030D-6E8A-4147-A177-3AD203B41FA5}">
                      <a16:colId xmlns:a16="http://schemas.microsoft.com/office/drawing/2014/main" val="2387704549"/>
                    </a:ext>
                  </a:extLst>
                </a:gridCol>
                <a:gridCol w="1230109">
                  <a:extLst>
                    <a:ext uri="{9D8B030D-6E8A-4147-A177-3AD203B41FA5}">
                      <a16:colId xmlns:a16="http://schemas.microsoft.com/office/drawing/2014/main" val="1536286460"/>
                    </a:ext>
                  </a:extLst>
                </a:gridCol>
                <a:gridCol w="2632204">
                  <a:extLst>
                    <a:ext uri="{9D8B030D-6E8A-4147-A177-3AD203B41FA5}">
                      <a16:colId xmlns:a16="http://schemas.microsoft.com/office/drawing/2014/main" val="1262988960"/>
                    </a:ext>
                  </a:extLst>
                </a:gridCol>
              </a:tblGrid>
              <a:tr h="777415">
                <a:tc>
                  <a:txBody>
                    <a:bodyPr/>
                    <a:lstStyle/>
                    <a:p>
                      <a:pPr marL="0" marR="0" algn="ctr">
                        <a:lnSpc>
                          <a:spcPct val="115000"/>
                        </a:lnSpc>
                        <a:spcBef>
                          <a:spcPts val="600"/>
                        </a:spcBef>
                        <a:spcAft>
                          <a:spcPts val="600"/>
                        </a:spcAft>
                        <a:tabLst>
                          <a:tab pos="685800" algn="l"/>
                        </a:tabLst>
                      </a:pPr>
                      <a:r>
                        <a:rPr lang="es-PE"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Rango del Índice de Riesgo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600"/>
                        </a:spcBef>
                        <a:spcAft>
                          <a:spcPts val="600"/>
                        </a:spcAft>
                        <a:tabLst>
                          <a:tab pos="685800" algn="l"/>
                        </a:tabLst>
                      </a:pPr>
                      <a:r>
                        <a:rPr lang="es-PE"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Descripción del riesgo de seguridad operacional</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600"/>
                        </a:spcBef>
                        <a:spcAft>
                          <a:spcPts val="600"/>
                        </a:spcAft>
                        <a:tabLst>
                          <a:tab pos="685800" algn="l"/>
                        </a:tabLst>
                      </a:pPr>
                      <a:r>
                        <a:rPr lang="es-PE" sz="1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Acción Recomendada</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237108342"/>
                  </a:ext>
                </a:extLst>
              </a:tr>
              <a:tr h="1068946">
                <a:tc>
                  <a:txBody>
                    <a:bodyPr/>
                    <a:lstStyle/>
                    <a:p>
                      <a:pPr marL="0" marR="0" algn="ctr">
                        <a:lnSpc>
                          <a:spcPct val="115000"/>
                        </a:lnSpc>
                        <a:spcBef>
                          <a:spcPts val="600"/>
                        </a:spcBef>
                        <a:spcAft>
                          <a:spcPts val="600"/>
                        </a:spcAft>
                        <a:tabLst>
                          <a:tab pos="685800" algn="l"/>
                        </a:tabLst>
                      </a:pPr>
                      <a:r>
                        <a:rPr lang="es-PE"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5A, 5B, 5C, 4A, 4B, 3A</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600"/>
                        </a:spcBef>
                        <a:spcAft>
                          <a:spcPts val="600"/>
                        </a:spcAft>
                        <a:tabLst>
                          <a:tab pos="685800" algn="l"/>
                        </a:tabLst>
                      </a:pPr>
                      <a:r>
                        <a:rPr lang="es-PE" sz="1400" b="1" dirty="0">
                          <a:effectLst/>
                          <a:latin typeface="Calibri" panose="020F0502020204030204" pitchFamily="34" charset="0"/>
                          <a:ea typeface="Calibri" panose="020F0502020204030204" pitchFamily="34" charset="0"/>
                          <a:cs typeface="Times New Roman" panose="02020603050405020304" pitchFamily="18" charset="0"/>
                        </a:rPr>
                        <a:t>INTOLERABLE</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600"/>
                        </a:spcBef>
                        <a:spcAft>
                          <a:spcPts val="600"/>
                        </a:spcAft>
                        <a:tabLst>
                          <a:tab pos="685800" algn="l"/>
                        </a:tabLst>
                      </a:pPr>
                      <a:r>
                        <a:rPr lang="es-PE" sz="1100">
                          <a:effectLst/>
                          <a:latin typeface="Calibri" panose="020F0502020204030204" pitchFamily="34" charset="0"/>
                          <a:ea typeface="Calibri" panose="020F0502020204030204" pitchFamily="34" charset="0"/>
                          <a:cs typeface="Times New Roman" panose="02020603050405020304" pitchFamily="18" charset="0"/>
                        </a:rPr>
                        <a:t>Tome medidas inmediatas para mitigar el riesgo o detener la actividad. Realice una mitigación de riesgos de seguridad operacional prioritaria para garantizar controles preventivos adicionales o mejorados para reducir el índice de riesgo de seguridad operacional a tolerable.</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506702"/>
                  </a:ext>
                </a:extLst>
              </a:tr>
              <a:tr h="712631">
                <a:tc>
                  <a:txBody>
                    <a:bodyPr/>
                    <a:lstStyle/>
                    <a:p>
                      <a:pPr marL="0" marR="0" algn="ctr">
                        <a:lnSpc>
                          <a:spcPct val="115000"/>
                        </a:lnSpc>
                        <a:spcBef>
                          <a:spcPts val="600"/>
                        </a:spcBef>
                        <a:spcAft>
                          <a:spcPts val="600"/>
                        </a:spcAft>
                        <a:tabLst>
                          <a:tab pos="685800" algn="l"/>
                        </a:tabLst>
                      </a:pPr>
                      <a:r>
                        <a:rPr lang="es-PE" sz="1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5D, 5E, 4C, 4D, 4E, 3B, 3C, 3D, 2A, 2B, 2C, 1A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gn="ctr">
                        <a:lnSpc>
                          <a:spcPct val="115000"/>
                        </a:lnSpc>
                        <a:spcBef>
                          <a:spcPts val="600"/>
                        </a:spcBef>
                        <a:spcAft>
                          <a:spcPts val="600"/>
                        </a:spcAft>
                        <a:tabLst>
                          <a:tab pos="685800" algn="l"/>
                        </a:tabLst>
                      </a:pPr>
                      <a:r>
                        <a:rPr lang="es-PE" sz="1400" b="1">
                          <a:effectLst/>
                          <a:latin typeface="Calibri" panose="020F0502020204030204" pitchFamily="34" charset="0"/>
                          <a:ea typeface="Calibri" panose="020F0502020204030204" pitchFamily="34" charset="0"/>
                          <a:cs typeface="Times New Roman" panose="02020603050405020304" pitchFamily="18" charset="0"/>
                        </a:rPr>
                        <a:t>TOLERABLE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600"/>
                        </a:spcBef>
                        <a:spcAft>
                          <a:spcPts val="600"/>
                        </a:spcAft>
                        <a:tabLst>
                          <a:tab pos="685800" algn="l"/>
                        </a:tabLst>
                      </a:pPr>
                      <a:r>
                        <a:rPr lang="es-ES" sz="1100">
                          <a:effectLst/>
                          <a:latin typeface="Calibri" panose="020F0502020204030204" pitchFamily="34" charset="0"/>
                          <a:ea typeface="Calibri" panose="020F0502020204030204" pitchFamily="34" charset="0"/>
                          <a:cs typeface="Times New Roman" panose="02020603050405020304" pitchFamily="18" charset="0"/>
                        </a:rPr>
                        <a:t>Puede ser tolerado basado en la mitigación del riesgo de seguridad operacional. Puede requerir una decisión de la gerencia para aceptar el riesgo.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1332726"/>
                  </a:ext>
                </a:extLst>
              </a:tr>
              <a:tr h="534473">
                <a:tc>
                  <a:txBody>
                    <a:bodyPr/>
                    <a:lstStyle/>
                    <a:p>
                      <a:pPr marL="0" marR="0" algn="ctr">
                        <a:lnSpc>
                          <a:spcPct val="115000"/>
                        </a:lnSpc>
                        <a:spcBef>
                          <a:spcPts val="600"/>
                        </a:spcBef>
                        <a:spcAft>
                          <a:spcPts val="600"/>
                        </a:spcAft>
                        <a:tabLst>
                          <a:tab pos="685800" algn="l"/>
                        </a:tabLst>
                      </a:pPr>
                      <a:r>
                        <a:rPr lang="es-PE" sz="1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3E, 2D, 2E, 1B, 1C, 1D, 1E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600"/>
                        </a:spcBef>
                        <a:spcAft>
                          <a:spcPts val="600"/>
                        </a:spcAft>
                        <a:tabLst>
                          <a:tab pos="685800" algn="l"/>
                        </a:tabLst>
                      </a:pPr>
                      <a:r>
                        <a:rPr lang="es-PE" sz="1400" b="1">
                          <a:effectLst/>
                          <a:latin typeface="Calibri" panose="020F0502020204030204" pitchFamily="34" charset="0"/>
                          <a:ea typeface="Calibri" panose="020F0502020204030204" pitchFamily="34" charset="0"/>
                          <a:cs typeface="Times New Roman" panose="02020603050405020304" pitchFamily="18" charset="0"/>
                        </a:rPr>
                        <a:t>ACEPTABLE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just">
                        <a:lnSpc>
                          <a:spcPct val="115000"/>
                        </a:lnSpc>
                        <a:spcBef>
                          <a:spcPts val="600"/>
                        </a:spcBef>
                        <a:spcAft>
                          <a:spcPts val="600"/>
                        </a:spcAft>
                        <a:tabLst>
                          <a:tab pos="685800" algn="l"/>
                        </a:tabLst>
                      </a:pPr>
                      <a:r>
                        <a:rPr lang="es-PE" sz="1100" dirty="0">
                          <a:effectLst/>
                          <a:latin typeface="Calibri" panose="020F0502020204030204" pitchFamily="34" charset="0"/>
                          <a:ea typeface="Calibri" panose="020F0502020204030204" pitchFamily="34" charset="0"/>
                          <a:cs typeface="Times New Roman" panose="02020603050405020304" pitchFamily="18" charset="0"/>
                        </a:rPr>
                        <a:t>Aceptable como es. No se requieren más medidas de mitigación de riesgos de seguridad operacional.</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9080878"/>
                  </a:ext>
                </a:extLst>
              </a:tr>
            </a:tbl>
          </a:graphicData>
        </a:graphic>
      </p:graphicFrame>
      <p:sp>
        <p:nvSpPr>
          <p:cNvPr id="10" name="TextBox 9"/>
          <p:cNvSpPr txBox="1"/>
          <p:nvPr/>
        </p:nvSpPr>
        <p:spPr>
          <a:xfrm>
            <a:off x="863600" y="6023114"/>
            <a:ext cx="5842000" cy="707886"/>
          </a:xfrm>
          <a:prstGeom prst="rect">
            <a:avLst/>
          </a:prstGeom>
          <a:noFill/>
        </p:spPr>
        <p:txBody>
          <a:bodyPr wrap="square" rtlCol="0">
            <a:spAutoFit/>
          </a:bodyPr>
          <a:lstStyle/>
          <a:p>
            <a:pPr algn="ctr"/>
            <a:r>
              <a:rPr lang="es-PE" sz="2000" dirty="0"/>
              <a:t>Ejemplo de tolerabilidad de riesgo de seguridad operacional</a:t>
            </a:r>
          </a:p>
        </p:txBody>
      </p:sp>
      <p:pic>
        <p:nvPicPr>
          <p:cNvPr id="11" name="Picture 10"/>
          <p:cNvPicPr>
            <a:picLocks noChangeAspect="1"/>
          </p:cNvPicPr>
          <p:nvPr/>
        </p:nvPicPr>
        <p:blipFill>
          <a:blip r:embed="rId3"/>
          <a:stretch>
            <a:fillRect/>
          </a:stretch>
        </p:blipFill>
        <p:spPr>
          <a:xfrm>
            <a:off x="7044431" y="939917"/>
            <a:ext cx="4880870" cy="5595523"/>
          </a:xfrm>
          <a:prstGeom prst="rect">
            <a:avLst/>
          </a:prstGeom>
        </p:spPr>
      </p:pic>
    </p:spTree>
    <p:extLst>
      <p:ext uri="{BB962C8B-B14F-4D97-AF65-F5344CB8AC3E}">
        <p14:creationId xmlns:p14="http://schemas.microsoft.com/office/powerpoint/2010/main" val="425119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Capítulo </a:t>
            </a:r>
            <a:r>
              <a:rPr lang="es-PE" dirty="0" smtClean="0"/>
              <a:t>3: Cultura de seguridad </a:t>
            </a:r>
            <a:r>
              <a:rPr lang="es-PE" dirty="0"/>
              <a:t>operacional</a:t>
            </a:r>
          </a:p>
        </p:txBody>
      </p:sp>
      <p:grpSp>
        <p:nvGrpSpPr>
          <p:cNvPr id="4" name="Group 3"/>
          <p:cNvGrpSpPr/>
          <p:nvPr/>
        </p:nvGrpSpPr>
        <p:grpSpPr>
          <a:xfrm>
            <a:off x="1120459" y="211048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864240" y="319635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608736" y="4384419"/>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002767" y="2133822"/>
            <a:ext cx="6790270" cy="589072"/>
          </a:xfrm>
          <a:prstGeom prst="rect">
            <a:avLst/>
          </a:prstGeom>
        </p:spPr>
        <p:txBody>
          <a:bodyPr wrap="square">
            <a:spAutoFit/>
          </a:bodyPr>
          <a:lstStyle/>
          <a:p>
            <a:pPr algn="just">
              <a:lnSpc>
                <a:spcPct val="150000"/>
              </a:lnSpc>
            </a:pPr>
            <a:r>
              <a:rPr lang="es-PE" sz="2400" dirty="0" smtClean="0"/>
              <a:t>Introducción</a:t>
            </a:r>
            <a:endParaRPr lang="es-PE" sz="2400" dirty="0"/>
          </a:p>
        </p:txBody>
      </p:sp>
      <p:sp>
        <p:nvSpPr>
          <p:cNvPr id="52" name="Rectangle 51"/>
          <p:cNvSpPr/>
          <p:nvPr/>
        </p:nvSpPr>
        <p:spPr>
          <a:xfrm>
            <a:off x="2746548" y="3129180"/>
            <a:ext cx="6790270" cy="830997"/>
          </a:xfrm>
          <a:prstGeom prst="rect">
            <a:avLst/>
          </a:prstGeom>
        </p:spPr>
        <p:txBody>
          <a:bodyPr wrap="square">
            <a:spAutoFit/>
          </a:bodyPr>
          <a:lstStyle/>
          <a:p>
            <a:pPr algn="just"/>
            <a:r>
              <a:rPr lang="es-PE" sz="2400" dirty="0"/>
              <a:t>Cultura de seguridad operacional y gestión de la seguridad operacional</a:t>
            </a:r>
          </a:p>
        </p:txBody>
      </p:sp>
      <p:sp>
        <p:nvSpPr>
          <p:cNvPr id="53" name="Rectangle 52"/>
          <p:cNvSpPr/>
          <p:nvPr/>
        </p:nvSpPr>
        <p:spPr>
          <a:xfrm>
            <a:off x="3510221" y="4340624"/>
            <a:ext cx="6790270" cy="830997"/>
          </a:xfrm>
          <a:prstGeom prst="rect">
            <a:avLst/>
          </a:prstGeom>
        </p:spPr>
        <p:txBody>
          <a:bodyPr wrap="square">
            <a:spAutoFit/>
          </a:bodyPr>
          <a:lstStyle/>
          <a:p>
            <a:pPr algn="just"/>
            <a:r>
              <a:rPr lang="es-PE" sz="2400" dirty="0"/>
              <a:t>Desarrollo de una cultura positiva de seguridad operacional</a:t>
            </a:r>
          </a:p>
        </p:txBody>
      </p:sp>
      <p:grpSp>
        <p:nvGrpSpPr>
          <p:cNvPr id="59" name="Group 58"/>
          <p:cNvGrpSpPr/>
          <p:nvPr/>
        </p:nvGrpSpPr>
        <p:grpSpPr>
          <a:xfrm>
            <a:off x="1459975" y="2315440"/>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5" name="Freeform 60"/>
          <p:cNvSpPr>
            <a:spLocks noEditPoints="1"/>
          </p:cNvSpPr>
          <p:nvPr/>
        </p:nvSpPr>
        <p:spPr bwMode="auto">
          <a:xfrm>
            <a:off x="2185143" y="3402449"/>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id-ID"/>
          </a:p>
        </p:txBody>
      </p:sp>
      <p:grpSp>
        <p:nvGrpSpPr>
          <p:cNvPr id="66" name="Group 65"/>
          <p:cNvGrpSpPr/>
          <p:nvPr/>
        </p:nvGrpSpPr>
        <p:grpSpPr>
          <a:xfrm>
            <a:off x="2941833" y="4610024"/>
            <a:ext cx="303207" cy="264180"/>
            <a:chOff x="837205" y="5167510"/>
            <a:chExt cx="400024" cy="348536"/>
          </a:xfrm>
          <a:solidFill>
            <a:schemeClr val="bg2"/>
          </a:solidFill>
        </p:grpSpPr>
        <p:sp>
          <p:nvSpPr>
            <p:cNvPr id="67"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Oval 46"/>
            <p:cNvSpPr>
              <a:spLocks noChangeArrowheads="1"/>
            </p:cNvSpPr>
            <p:nvPr/>
          </p:nvSpPr>
          <p:spPr bwMode="auto">
            <a:xfrm>
              <a:off x="1187061" y="5442114"/>
              <a:ext cx="50168" cy="7393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340170" y="219437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068033" y="328025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857004" y="4468312"/>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Tree>
    <p:extLst>
      <p:ext uri="{BB962C8B-B14F-4D97-AF65-F5344CB8AC3E}">
        <p14:creationId xmlns:p14="http://schemas.microsoft.com/office/powerpoint/2010/main" val="130130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right)">
                                      <p:cBhvr>
                                        <p:cTn id="22" dur="500"/>
                                        <p:tgtEl>
                                          <p:spTgt spid="70"/>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right)">
                                      <p:cBhvr>
                                        <p:cTn id="26" dur="500"/>
                                        <p:tgtEl>
                                          <p:spTgt spid="71"/>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right)">
                                      <p:cBhvr>
                                        <p:cTn id="30" dur="500"/>
                                        <p:tgtEl>
                                          <p:spTgt spid="7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65" grpId="0" animBg="1"/>
      <p:bldP spid="70" grpId="0"/>
      <p:bldP spid="71" grpId="0"/>
      <p:bldP spid="7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0"/>
            <a:ext cx="10515600" cy="1325563"/>
          </a:xfrm>
        </p:spPr>
        <p:txBody>
          <a:bodyPr/>
          <a:lstStyle/>
          <a:p>
            <a:r>
              <a:rPr lang="es-PE" dirty="0"/>
              <a:t>Capítulo </a:t>
            </a:r>
            <a:r>
              <a:rPr lang="es-PE" dirty="0" smtClean="0"/>
              <a:t>3: Cultura de </a:t>
            </a:r>
            <a:r>
              <a:rPr lang="es-PE" dirty="0"/>
              <a:t>seguridad operacional</a:t>
            </a:r>
          </a:p>
        </p:txBody>
      </p:sp>
      <p:graphicFrame>
        <p:nvGraphicFramePr>
          <p:cNvPr id="11" name="Table 10"/>
          <p:cNvGraphicFramePr>
            <a:graphicFrameLocks noGrp="1"/>
          </p:cNvGraphicFramePr>
          <p:nvPr>
            <p:extLst>
              <p:ext uri="{D42A27DB-BD31-4B8C-83A1-F6EECF244321}">
                <p14:modId xmlns:p14="http://schemas.microsoft.com/office/powerpoint/2010/main" val="2949987239"/>
              </p:ext>
            </p:extLst>
          </p:nvPr>
        </p:nvGraphicFramePr>
        <p:xfrm>
          <a:off x="419100" y="1164166"/>
          <a:ext cx="11430000" cy="5017115"/>
        </p:xfrm>
        <a:graphic>
          <a:graphicData uri="http://schemas.openxmlformats.org/drawingml/2006/table">
            <a:tbl>
              <a:tblPr firstRow="1" bandRow="1">
                <a:tableStyleId>{073A0DAA-6AF3-43AB-8588-CEC1D06C72B9}</a:tableStyleId>
              </a:tblPr>
              <a:tblGrid>
                <a:gridCol w="2133600">
                  <a:extLst>
                    <a:ext uri="{9D8B030D-6E8A-4147-A177-3AD203B41FA5}">
                      <a16:colId xmlns:a16="http://schemas.microsoft.com/office/drawing/2014/main" val="3523390223"/>
                    </a:ext>
                  </a:extLst>
                </a:gridCol>
                <a:gridCol w="2006600">
                  <a:extLst>
                    <a:ext uri="{9D8B030D-6E8A-4147-A177-3AD203B41FA5}">
                      <a16:colId xmlns:a16="http://schemas.microsoft.com/office/drawing/2014/main" val="3754549801"/>
                    </a:ext>
                  </a:extLst>
                </a:gridCol>
                <a:gridCol w="3695700">
                  <a:extLst>
                    <a:ext uri="{9D8B030D-6E8A-4147-A177-3AD203B41FA5}">
                      <a16:colId xmlns:a16="http://schemas.microsoft.com/office/drawing/2014/main" val="1208945676"/>
                    </a:ext>
                  </a:extLst>
                </a:gridCol>
                <a:gridCol w="3594100">
                  <a:extLst>
                    <a:ext uri="{9D8B030D-6E8A-4147-A177-3AD203B41FA5}">
                      <a16:colId xmlns:a16="http://schemas.microsoft.com/office/drawing/2014/main" val="1377739609"/>
                    </a:ext>
                  </a:extLst>
                </a:gridCol>
              </a:tblGrid>
              <a:tr h="664577">
                <a:tc>
                  <a:txBody>
                    <a:bodyPr/>
                    <a:lstStyle/>
                    <a:p>
                      <a:pPr marL="0" marR="0" algn="ctr">
                        <a:lnSpc>
                          <a:spcPct val="107000"/>
                        </a:lnSpc>
                        <a:spcBef>
                          <a:spcPts val="600"/>
                        </a:spcBef>
                        <a:spcAft>
                          <a:spcPts val="600"/>
                        </a:spcAft>
                        <a:tabLst>
                          <a:tab pos="685800" algn="l"/>
                        </a:tabLst>
                      </a:pPr>
                      <a:r>
                        <a:rPr lang="es-PE" sz="1600" dirty="0">
                          <a:effectLst/>
                          <a:latin typeface="+mj-lt"/>
                        </a:rPr>
                        <a:t>Elemento</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a:effectLst/>
                          <a:latin typeface="+mj-lt"/>
                        </a:rPr>
                        <a:t>Descripción General</a:t>
                      </a:r>
                      <a:endParaRPr lang="es-PE"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a:effectLst/>
                          <a:latin typeface="+mj-lt"/>
                        </a:rPr>
                        <a:t>Habilitadores </a:t>
                      </a:r>
                      <a:endParaRPr lang="es-PE"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Desactivadores</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153221"/>
                  </a:ext>
                </a:extLst>
              </a:tr>
              <a:tr h="406457">
                <a:tc gridSpan="4">
                  <a:txBody>
                    <a:bodyPr/>
                    <a:lstStyle/>
                    <a:p>
                      <a:r>
                        <a:rPr lang="es-PE" b="1" dirty="0" smtClean="0">
                          <a:latin typeface="+mj-lt"/>
                        </a:rPr>
                        <a:t>Comportamiento con respecto a la seguridad</a:t>
                      </a:r>
                      <a:endParaRPr lang="es-PE" b="1" dirty="0">
                        <a:latin typeface="+mj-lt"/>
                      </a:endParaRPr>
                    </a:p>
                  </a:txBody>
                  <a:tcPr/>
                </a:tc>
                <a:tc hMerge="1">
                  <a:txBody>
                    <a:bodyPr/>
                    <a:lstStyle/>
                    <a:p>
                      <a:endParaRPr lang="es-PE"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56937543"/>
                  </a:ext>
                </a:extLst>
              </a:tr>
              <a:tr h="3857864">
                <a:tc gridSpan="2">
                  <a:txBody>
                    <a:bodyPr/>
                    <a:lstStyle/>
                    <a:p>
                      <a:pPr algn="just"/>
                      <a:r>
                        <a:rPr lang="es-PE" dirty="0" smtClean="0">
                          <a:solidFill>
                            <a:schemeClr val="tx1"/>
                          </a:solidFill>
                          <a:latin typeface="+mj-lt"/>
                        </a:rPr>
                        <a:t>El compromiso con la seguridad operacional refleja la medida en que los niveles apropiados dentro de la organización tienen una actitud positiva hacia la seguridad operacional y reconoce su importancia. La alta gerencia deberá estar genuinamente comprometida con lograr y mantener un alto nivel de seguridad operacional y darles a los empleados la motivación y los medios para hacerlo también.</a:t>
                      </a:r>
                      <a:endParaRPr lang="es-PE" dirty="0">
                        <a:solidFill>
                          <a:schemeClr val="tx1"/>
                        </a:solidFill>
                        <a:latin typeface="+mj-lt"/>
                      </a:endParaRPr>
                    </a:p>
                  </a:txBody>
                  <a:tcPr/>
                </a:tc>
                <a:tc hMerge="1">
                  <a:txBody>
                    <a:bodyPr/>
                    <a:lstStyle/>
                    <a:p>
                      <a:endParaRPr lang="es-PE" dirty="0"/>
                    </a:p>
                  </a:txBody>
                  <a:tcPr/>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La gerencia lidera la cultura de seguridad operacional y motiva activamente a sus empleados a cuidar la seguridad operacional, no solo hablando sino actuando como modelos a seguir.</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La administración proporciona recursos para una variedad de tareas relacionadas con la seguridad operacional (por ejemplo, capacitación).</a:t>
                      </a:r>
                    </a:p>
                    <a:p>
                      <a:pPr marL="342900" marR="0" lvl="0" indent="-342900" algn="just">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Establecer una supervisión y un gobierno continuos de la gestión de la seguridad operacional.</a:t>
                      </a:r>
                    </a:p>
                  </a:txBody>
                  <a:tcPr marL="68580" marR="68580" marT="0" marB="0"/>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La gerencia está demostrando activamente que el lucro, la reducción de costos y la eficiencia son lo primero.</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Las inversiones para mejorar la seguridad operacional a menudo se realizan cuando lo exigen las reglamentaciones o después de un accidente.</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Ni la supervisión ni el gobierno con respecto a la gestión de la seguridad operaciones se encuentra establecida.</a:t>
                      </a:r>
                      <a:endParaRPr lang="es-PE"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7387612"/>
                  </a:ext>
                </a:extLst>
              </a:tr>
            </a:tbl>
          </a:graphicData>
        </a:graphic>
      </p:graphicFrame>
      <p:sp>
        <p:nvSpPr>
          <p:cNvPr id="12" name="TextBox 11"/>
          <p:cNvSpPr txBox="1"/>
          <p:nvPr/>
        </p:nvSpPr>
        <p:spPr>
          <a:xfrm>
            <a:off x="622300" y="6337300"/>
            <a:ext cx="11023600" cy="300082"/>
          </a:xfrm>
          <a:prstGeom prst="rect">
            <a:avLst/>
          </a:prstGeom>
          <a:noFill/>
        </p:spPr>
        <p:txBody>
          <a:bodyPr wrap="square" rtlCol="0">
            <a:spAutoFit/>
          </a:bodyPr>
          <a:lstStyle/>
          <a:p>
            <a:pPr algn="ctr"/>
            <a:r>
              <a:rPr lang="es-PE" b="1" dirty="0"/>
              <a:t>Ejemplos de acciones que habilitarán o desactivarán una cultura de seguridad operacional positiva</a:t>
            </a:r>
          </a:p>
        </p:txBody>
      </p:sp>
    </p:spTree>
    <p:extLst>
      <p:ext uri="{BB962C8B-B14F-4D97-AF65-F5344CB8AC3E}">
        <p14:creationId xmlns:p14="http://schemas.microsoft.com/office/powerpoint/2010/main" val="112552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0"/>
            <a:ext cx="10515600" cy="1325563"/>
          </a:xfrm>
        </p:spPr>
        <p:txBody>
          <a:bodyPr/>
          <a:lstStyle/>
          <a:p>
            <a:r>
              <a:rPr lang="es-PE" dirty="0"/>
              <a:t>Capítulo </a:t>
            </a:r>
            <a:r>
              <a:rPr lang="es-PE" dirty="0" smtClean="0"/>
              <a:t>3: Cultura de </a:t>
            </a:r>
            <a:r>
              <a:rPr lang="es-PE" dirty="0"/>
              <a:t>seguridad operacional</a:t>
            </a:r>
          </a:p>
        </p:txBody>
      </p:sp>
      <p:graphicFrame>
        <p:nvGraphicFramePr>
          <p:cNvPr id="11" name="Table 10"/>
          <p:cNvGraphicFramePr>
            <a:graphicFrameLocks noGrp="1"/>
          </p:cNvGraphicFramePr>
          <p:nvPr>
            <p:extLst>
              <p:ext uri="{D42A27DB-BD31-4B8C-83A1-F6EECF244321}">
                <p14:modId xmlns:p14="http://schemas.microsoft.com/office/powerpoint/2010/main" val="4028286548"/>
              </p:ext>
            </p:extLst>
          </p:nvPr>
        </p:nvGraphicFramePr>
        <p:xfrm>
          <a:off x="419100" y="1164166"/>
          <a:ext cx="11430000" cy="5582836"/>
        </p:xfrm>
        <a:graphic>
          <a:graphicData uri="http://schemas.openxmlformats.org/drawingml/2006/table">
            <a:tbl>
              <a:tblPr firstRow="1" bandRow="1">
                <a:tableStyleId>{073A0DAA-6AF3-43AB-8588-CEC1D06C72B9}</a:tableStyleId>
              </a:tblPr>
              <a:tblGrid>
                <a:gridCol w="1485900">
                  <a:extLst>
                    <a:ext uri="{9D8B030D-6E8A-4147-A177-3AD203B41FA5}">
                      <a16:colId xmlns:a16="http://schemas.microsoft.com/office/drawing/2014/main" val="3523390223"/>
                    </a:ext>
                  </a:extLst>
                </a:gridCol>
                <a:gridCol w="1790700">
                  <a:extLst>
                    <a:ext uri="{9D8B030D-6E8A-4147-A177-3AD203B41FA5}">
                      <a16:colId xmlns:a16="http://schemas.microsoft.com/office/drawing/2014/main" val="3754549801"/>
                    </a:ext>
                  </a:extLst>
                </a:gridCol>
                <a:gridCol w="4013200">
                  <a:extLst>
                    <a:ext uri="{9D8B030D-6E8A-4147-A177-3AD203B41FA5}">
                      <a16:colId xmlns:a16="http://schemas.microsoft.com/office/drawing/2014/main" val="4052134571"/>
                    </a:ext>
                  </a:extLst>
                </a:gridCol>
                <a:gridCol w="4140200">
                  <a:extLst>
                    <a:ext uri="{9D8B030D-6E8A-4147-A177-3AD203B41FA5}">
                      <a16:colId xmlns:a16="http://schemas.microsoft.com/office/drawing/2014/main" val="1390593873"/>
                    </a:ext>
                  </a:extLst>
                </a:gridCol>
              </a:tblGrid>
              <a:tr h="664577">
                <a:tc>
                  <a:txBody>
                    <a:bodyPr/>
                    <a:lstStyle/>
                    <a:p>
                      <a:pPr marL="0" marR="0" algn="ctr">
                        <a:lnSpc>
                          <a:spcPct val="107000"/>
                        </a:lnSpc>
                        <a:spcBef>
                          <a:spcPts val="600"/>
                        </a:spcBef>
                        <a:spcAft>
                          <a:spcPts val="600"/>
                        </a:spcAft>
                        <a:tabLst>
                          <a:tab pos="685800" algn="l"/>
                        </a:tabLst>
                      </a:pPr>
                      <a:r>
                        <a:rPr lang="es-PE" sz="1600" dirty="0">
                          <a:effectLst/>
                          <a:latin typeface="+mj-lt"/>
                        </a:rPr>
                        <a:t>Elemento</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a:effectLst/>
                          <a:latin typeface="+mj-lt"/>
                        </a:rPr>
                        <a:t>Descripción General</a:t>
                      </a:r>
                      <a:endParaRPr lang="es-PE"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Habilitadores </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Desactivadores</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153221"/>
                  </a:ext>
                </a:extLst>
              </a:tr>
              <a:tr h="406457">
                <a:tc gridSpan="4">
                  <a:txBody>
                    <a:bodyPr/>
                    <a:lstStyle/>
                    <a:p>
                      <a:r>
                        <a:rPr lang="es-PE" b="1" dirty="0" smtClean="0">
                          <a:latin typeface="+mj-lt"/>
                        </a:rPr>
                        <a:t>Adaptabilidad</a:t>
                      </a:r>
                      <a:endParaRPr lang="es-PE" b="1" dirty="0">
                        <a:latin typeface="+mj-lt"/>
                      </a:endParaRPr>
                    </a:p>
                  </a:txBody>
                  <a:tcPr/>
                </a:tc>
                <a:tc hMerge="1">
                  <a:txBody>
                    <a:bodyPr/>
                    <a:lstStyle/>
                    <a:p>
                      <a:endParaRPr lang="es-PE"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56937543"/>
                  </a:ext>
                </a:extLst>
              </a:tr>
              <a:tr h="3857864">
                <a:tc gridSpan="2">
                  <a:txBody>
                    <a:bodyPr/>
                    <a:lstStyle/>
                    <a:p>
                      <a:pPr algn="just"/>
                      <a:r>
                        <a:rPr lang="es-PE" sz="1600" dirty="0" smtClean="0">
                          <a:solidFill>
                            <a:schemeClr val="tx1"/>
                          </a:solidFill>
                          <a:latin typeface="+mj-lt"/>
                        </a:rPr>
                        <a:t>La adaptabilidad refleja la medida en que los empleados y la administración están dispuestos a aprender de las experiencias pasadas y pueden tomar las medidas necesarias para mejorar el nivel de seguridad operacional dentro de la organización.</a:t>
                      </a:r>
                      <a:endParaRPr lang="es-PE" sz="1600" dirty="0">
                        <a:solidFill>
                          <a:schemeClr val="tx1"/>
                        </a:solidFill>
                        <a:latin typeface="+mj-lt"/>
                      </a:endParaRPr>
                    </a:p>
                  </a:txBody>
                  <a:tcPr/>
                </a:tc>
                <a:tc hMerge="1">
                  <a:txBody>
                    <a:bodyPr/>
                    <a:lstStyle/>
                    <a:p>
                      <a:endParaRPr lang="es-PE" dirty="0"/>
                    </a:p>
                  </a:txBody>
                  <a:tcPr/>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El aporte de los empleados se fomenta activamente al abordar problemas de seguridad operacional.</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Todos los incidentes y los hallazgos de la auditoría se investigan y actúan en consecuencia.</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Los procesos y procedimientos organizacionales son cuestionados por su impacto en la seguridad operacional (alto grado de autocrítica).</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Se demuestra y se sigue un claro enfoque proactivo a la seguridad operacional.</a:t>
                      </a:r>
                      <a:endParaRPr lang="es-PE"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El aporte de los empleados en problemas de seguridad operacional no es vista desde todos los niveles de los empleados.</a:t>
                      </a:r>
                    </a:p>
                    <a:p>
                      <a:pPr marL="342900" marR="0" lvl="0" indent="-342900">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Las acciones a menudo se toman solo después de un accidente o cuando lo exigen las reglamentaciones</a:t>
                      </a:r>
                    </a:p>
                    <a:p>
                      <a:pPr marL="342900" marR="0" lvl="0" indent="-342900">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Los procesos y procedimientos organizacionales se consideran adecuados siempre que no ocurra ningún accidente (complacencia o falta de autocrítica)</a:t>
                      </a:r>
                    </a:p>
                    <a:p>
                      <a:pPr marL="342900" marR="0" lvl="0" indent="-342900">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Incluso cuando ocurre un accidente, la organización no está dispuesta a cuestionarse a sí misma.</a:t>
                      </a:r>
                    </a:p>
                    <a:p>
                      <a:pPr marL="342900" marR="0" lvl="0" indent="-342900">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Se demuestra y se sigue un enfoque reactivo a la seguridad.</a:t>
                      </a:r>
                    </a:p>
                  </a:txBody>
                  <a:tcPr marL="68580" marR="68580" marT="0" marB="0"/>
                </a:tc>
                <a:extLst>
                  <a:ext uri="{0D108BD9-81ED-4DB2-BD59-A6C34878D82A}">
                    <a16:rowId xmlns:a16="http://schemas.microsoft.com/office/drawing/2014/main" val="2047387612"/>
                  </a:ext>
                </a:extLst>
              </a:tr>
            </a:tbl>
          </a:graphicData>
        </a:graphic>
      </p:graphicFrame>
    </p:spTree>
    <p:extLst>
      <p:ext uri="{BB962C8B-B14F-4D97-AF65-F5344CB8AC3E}">
        <p14:creationId xmlns:p14="http://schemas.microsoft.com/office/powerpoint/2010/main" val="352256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0"/>
            <a:ext cx="10515600" cy="1325563"/>
          </a:xfrm>
        </p:spPr>
        <p:txBody>
          <a:bodyPr/>
          <a:lstStyle/>
          <a:p>
            <a:r>
              <a:rPr lang="es-PE" dirty="0"/>
              <a:t>Capítulo </a:t>
            </a:r>
            <a:r>
              <a:rPr lang="es-PE" dirty="0" smtClean="0"/>
              <a:t>3: Cultura de </a:t>
            </a:r>
            <a:r>
              <a:rPr lang="es-PE" dirty="0"/>
              <a:t>seguridad operacional</a:t>
            </a:r>
          </a:p>
        </p:txBody>
      </p:sp>
      <p:graphicFrame>
        <p:nvGraphicFramePr>
          <p:cNvPr id="11" name="Table 10"/>
          <p:cNvGraphicFramePr>
            <a:graphicFrameLocks noGrp="1"/>
          </p:cNvGraphicFramePr>
          <p:nvPr>
            <p:extLst>
              <p:ext uri="{D42A27DB-BD31-4B8C-83A1-F6EECF244321}">
                <p14:modId xmlns:p14="http://schemas.microsoft.com/office/powerpoint/2010/main" val="1596320803"/>
              </p:ext>
            </p:extLst>
          </p:nvPr>
        </p:nvGraphicFramePr>
        <p:xfrm>
          <a:off x="419100" y="1164166"/>
          <a:ext cx="11430000" cy="5583408"/>
        </p:xfrm>
        <a:graphic>
          <a:graphicData uri="http://schemas.openxmlformats.org/drawingml/2006/table">
            <a:tbl>
              <a:tblPr firstRow="1" bandRow="1">
                <a:tableStyleId>{073A0DAA-6AF3-43AB-8588-CEC1D06C72B9}</a:tableStyleId>
              </a:tblPr>
              <a:tblGrid>
                <a:gridCol w="1485900">
                  <a:extLst>
                    <a:ext uri="{9D8B030D-6E8A-4147-A177-3AD203B41FA5}">
                      <a16:colId xmlns:a16="http://schemas.microsoft.com/office/drawing/2014/main" val="3523390223"/>
                    </a:ext>
                  </a:extLst>
                </a:gridCol>
                <a:gridCol w="1790700">
                  <a:extLst>
                    <a:ext uri="{9D8B030D-6E8A-4147-A177-3AD203B41FA5}">
                      <a16:colId xmlns:a16="http://schemas.microsoft.com/office/drawing/2014/main" val="3754549801"/>
                    </a:ext>
                  </a:extLst>
                </a:gridCol>
                <a:gridCol w="4013200">
                  <a:extLst>
                    <a:ext uri="{9D8B030D-6E8A-4147-A177-3AD203B41FA5}">
                      <a16:colId xmlns:a16="http://schemas.microsoft.com/office/drawing/2014/main" val="4052134571"/>
                    </a:ext>
                  </a:extLst>
                </a:gridCol>
                <a:gridCol w="4140200">
                  <a:extLst>
                    <a:ext uri="{9D8B030D-6E8A-4147-A177-3AD203B41FA5}">
                      <a16:colId xmlns:a16="http://schemas.microsoft.com/office/drawing/2014/main" val="1390593873"/>
                    </a:ext>
                  </a:extLst>
                </a:gridCol>
              </a:tblGrid>
              <a:tr h="664577">
                <a:tc>
                  <a:txBody>
                    <a:bodyPr/>
                    <a:lstStyle/>
                    <a:p>
                      <a:pPr marL="0" marR="0" algn="ctr">
                        <a:lnSpc>
                          <a:spcPct val="107000"/>
                        </a:lnSpc>
                        <a:spcBef>
                          <a:spcPts val="600"/>
                        </a:spcBef>
                        <a:spcAft>
                          <a:spcPts val="600"/>
                        </a:spcAft>
                        <a:tabLst>
                          <a:tab pos="685800" algn="l"/>
                        </a:tabLst>
                      </a:pPr>
                      <a:r>
                        <a:rPr lang="es-PE" sz="1600" dirty="0">
                          <a:effectLst/>
                          <a:latin typeface="+mj-lt"/>
                        </a:rPr>
                        <a:t>Elemento</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a:effectLst/>
                          <a:latin typeface="+mj-lt"/>
                        </a:rPr>
                        <a:t>Descripción General</a:t>
                      </a:r>
                      <a:endParaRPr lang="es-PE"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Habilitadores </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Desactivadores</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153221"/>
                  </a:ext>
                </a:extLst>
              </a:tr>
              <a:tr h="406457">
                <a:tc gridSpan="4">
                  <a:txBody>
                    <a:bodyPr/>
                    <a:lstStyle/>
                    <a:p>
                      <a:r>
                        <a:rPr lang="es-PE" b="1" dirty="0" smtClean="0">
                          <a:latin typeface="+mj-lt"/>
                        </a:rPr>
                        <a:t>Conciencia</a:t>
                      </a:r>
                      <a:endParaRPr lang="es-PE" b="1" dirty="0">
                        <a:latin typeface="+mj-lt"/>
                      </a:endParaRPr>
                    </a:p>
                  </a:txBody>
                  <a:tcPr/>
                </a:tc>
                <a:tc hMerge="1">
                  <a:txBody>
                    <a:bodyPr/>
                    <a:lstStyle/>
                    <a:p>
                      <a:endParaRPr lang="es-PE"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56937543"/>
                  </a:ext>
                </a:extLst>
              </a:tr>
              <a:tr h="3857864">
                <a:tc gridSpan="2">
                  <a:txBody>
                    <a:bodyPr/>
                    <a:lstStyle/>
                    <a:p>
                      <a:pPr algn="just">
                        <a:spcBef>
                          <a:spcPts val="600"/>
                        </a:spcBef>
                        <a:spcAft>
                          <a:spcPts val="600"/>
                        </a:spcAft>
                      </a:pPr>
                      <a:r>
                        <a:rPr lang="es-PE" sz="1600" dirty="0" smtClean="0">
                          <a:solidFill>
                            <a:schemeClr val="tx1"/>
                          </a:solidFill>
                          <a:latin typeface="+mj-lt"/>
                        </a:rPr>
                        <a:t>La conciencia refleja la medida en que los empleados y la administración son conscientes de los riesgos de la aviación que enfrenta la organización y sus actividades.</a:t>
                      </a:r>
                    </a:p>
                    <a:p>
                      <a:pPr algn="just">
                        <a:spcBef>
                          <a:spcPts val="600"/>
                        </a:spcBef>
                        <a:spcAft>
                          <a:spcPts val="600"/>
                        </a:spcAft>
                      </a:pPr>
                      <a:r>
                        <a:rPr lang="es-PE" sz="1600" dirty="0" smtClean="0">
                          <a:solidFill>
                            <a:schemeClr val="tx1"/>
                          </a:solidFill>
                          <a:latin typeface="+mj-lt"/>
                        </a:rPr>
                        <a:t>Desde una perspectiva de Estado, el personal conoce los riesgos de seguridad operacional inducidos por sus propias actividades y las organizaciones que supervisan.</a:t>
                      </a:r>
                    </a:p>
                    <a:p>
                      <a:pPr algn="just">
                        <a:spcBef>
                          <a:spcPts val="600"/>
                        </a:spcBef>
                        <a:spcAft>
                          <a:spcPts val="600"/>
                        </a:spcAft>
                      </a:pPr>
                      <a:r>
                        <a:rPr lang="es-PE" sz="1600" dirty="0" smtClean="0">
                          <a:solidFill>
                            <a:schemeClr val="tx1"/>
                          </a:solidFill>
                          <a:latin typeface="+mj-lt"/>
                        </a:rPr>
                        <a:t>Los empleados y la gerencia deberán mantener constantemente un alto grado de vigilancia con respecto a los problemas de seguridad operacional.</a:t>
                      </a:r>
                    </a:p>
                  </a:txBody>
                  <a:tcPr/>
                </a:tc>
                <a:tc hMerge="1">
                  <a:txBody>
                    <a:bodyPr/>
                    <a:lstStyle/>
                    <a:p>
                      <a:endParaRPr lang="es-PE" dirty="0"/>
                    </a:p>
                  </a:txBody>
                  <a:tcPr/>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Se ha establecido una forma efectiva de identificación de peligros.</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Las investigaciones buscan establecer la causa raíz.</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La organización se mantiene al tanto de importantes mejoras de seguridad operacional, y se adapta, de acuerdo a como sea necesario.</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La organización evalúa sistemáticamente si las mejoras de seguridad operacional se implementan y funcionan según lo previsto</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Cuando los miembros apropiados de la organización son conscientes de los riesgos de seguridad inducidos por sus acciones individuales y las operaciones / actividades de la compañía</a:t>
                      </a:r>
                      <a:endParaRPr lang="es-PE" sz="15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600"/>
                        </a:spcBef>
                        <a:spcAft>
                          <a:spcPts val="600"/>
                        </a:spcAft>
                        <a:buFont typeface="Symbol" panose="05050102010706020507" pitchFamily="18" charset="2"/>
                        <a:buChar char=""/>
                      </a:pPr>
                      <a:r>
                        <a:rPr lang="es-PE" sz="1500" dirty="0">
                          <a:solidFill>
                            <a:schemeClr val="tx1"/>
                          </a:solidFill>
                          <a:effectLst/>
                          <a:latin typeface="+mj-lt"/>
                          <a:ea typeface="Calibri" panose="020F0502020204030204" pitchFamily="34" charset="0"/>
                          <a:cs typeface="Times New Roman" panose="02020603050405020304" pitchFamily="18" charset="0"/>
                        </a:rPr>
                        <a:t>Ningún esfuerzo es gastado</a:t>
                      </a:r>
                      <a:r>
                        <a:rPr lang="es-ES" sz="1500" dirty="0">
                          <a:solidFill>
                            <a:schemeClr val="tx1"/>
                          </a:solidFill>
                          <a:effectLst/>
                          <a:latin typeface="+mj-lt"/>
                          <a:ea typeface="Calibri" panose="020F0502020204030204" pitchFamily="34" charset="0"/>
                          <a:cs typeface="Times New Roman" panose="02020603050405020304" pitchFamily="18" charset="0"/>
                        </a:rPr>
                        <a:t> en la identificación de peligros.</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Las investigaciones se detienen en la primera causa viable en lugar de buscar la causa raíz.</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La organización no se mantiene al tanto de importantes mejoras de seguridad operacional.</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La organización no evalúa si las mejoras de seguridad se implementan correctamente.</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Cuando corresponda, los miembros de la organización no conocen los riesgos de seguridad inducidos por sus acciones individuales y operaciones de la compañía.</a:t>
                      </a:r>
                      <a:endParaRPr lang="es-PE" sz="15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500" dirty="0">
                          <a:solidFill>
                            <a:schemeClr val="tx1"/>
                          </a:solidFill>
                          <a:effectLst/>
                          <a:latin typeface="+mj-lt"/>
                          <a:ea typeface="Calibri" panose="020F0502020204030204" pitchFamily="34" charset="0"/>
                          <a:cs typeface="Times New Roman" panose="02020603050405020304" pitchFamily="18" charset="0"/>
                        </a:rPr>
                        <a:t>Los datos de seguridad se recopilan pero no se analizan y actúan en consecuencia.</a:t>
                      </a:r>
                      <a:endParaRPr lang="es-PE" sz="15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7387612"/>
                  </a:ext>
                </a:extLst>
              </a:tr>
            </a:tbl>
          </a:graphicData>
        </a:graphic>
      </p:graphicFrame>
    </p:spTree>
    <p:extLst>
      <p:ext uri="{BB962C8B-B14F-4D97-AF65-F5344CB8AC3E}">
        <p14:creationId xmlns:p14="http://schemas.microsoft.com/office/powerpoint/2010/main" val="308420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0"/>
            <a:ext cx="10515600" cy="1325563"/>
          </a:xfrm>
        </p:spPr>
        <p:txBody>
          <a:bodyPr/>
          <a:lstStyle/>
          <a:p>
            <a:r>
              <a:rPr lang="es-PE" dirty="0"/>
              <a:t>Capítulo </a:t>
            </a:r>
            <a:r>
              <a:rPr lang="es-PE" dirty="0" smtClean="0"/>
              <a:t>3: Cultura de </a:t>
            </a:r>
            <a:r>
              <a:rPr lang="es-PE" dirty="0"/>
              <a:t>seguridad operacional</a:t>
            </a:r>
          </a:p>
        </p:txBody>
      </p:sp>
      <p:graphicFrame>
        <p:nvGraphicFramePr>
          <p:cNvPr id="11" name="Table 10"/>
          <p:cNvGraphicFramePr>
            <a:graphicFrameLocks noGrp="1"/>
          </p:cNvGraphicFramePr>
          <p:nvPr>
            <p:extLst>
              <p:ext uri="{D42A27DB-BD31-4B8C-83A1-F6EECF244321}">
                <p14:modId xmlns:p14="http://schemas.microsoft.com/office/powerpoint/2010/main" val="3213166615"/>
              </p:ext>
            </p:extLst>
          </p:nvPr>
        </p:nvGraphicFramePr>
        <p:xfrm>
          <a:off x="419100" y="1164166"/>
          <a:ext cx="11430000" cy="4928898"/>
        </p:xfrm>
        <a:graphic>
          <a:graphicData uri="http://schemas.openxmlformats.org/drawingml/2006/table">
            <a:tbl>
              <a:tblPr firstRow="1" bandRow="1">
                <a:tableStyleId>{073A0DAA-6AF3-43AB-8588-CEC1D06C72B9}</a:tableStyleId>
              </a:tblPr>
              <a:tblGrid>
                <a:gridCol w="1485900">
                  <a:extLst>
                    <a:ext uri="{9D8B030D-6E8A-4147-A177-3AD203B41FA5}">
                      <a16:colId xmlns:a16="http://schemas.microsoft.com/office/drawing/2014/main" val="3523390223"/>
                    </a:ext>
                  </a:extLst>
                </a:gridCol>
                <a:gridCol w="1790700">
                  <a:extLst>
                    <a:ext uri="{9D8B030D-6E8A-4147-A177-3AD203B41FA5}">
                      <a16:colId xmlns:a16="http://schemas.microsoft.com/office/drawing/2014/main" val="3754549801"/>
                    </a:ext>
                  </a:extLst>
                </a:gridCol>
                <a:gridCol w="4013200">
                  <a:extLst>
                    <a:ext uri="{9D8B030D-6E8A-4147-A177-3AD203B41FA5}">
                      <a16:colId xmlns:a16="http://schemas.microsoft.com/office/drawing/2014/main" val="4052134571"/>
                    </a:ext>
                  </a:extLst>
                </a:gridCol>
                <a:gridCol w="4140200">
                  <a:extLst>
                    <a:ext uri="{9D8B030D-6E8A-4147-A177-3AD203B41FA5}">
                      <a16:colId xmlns:a16="http://schemas.microsoft.com/office/drawing/2014/main" val="1390593873"/>
                    </a:ext>
                  </a:extLst>
                </a:gridCol>
              </a:tblGrid>
              <a:tr h="664577">
                <a:tc>
                  <a:txBody>
                    <a:bodyPr/>
                    <a:lstStyle/>
                    <a:p>
                      <a:pPr marL="0" marR="0" algn="ctr">
                        <a:lnSpc>
                          <a:spcPct val="107000"/>
                        </a:lnSpc>
                        <a:spcBef>
                          <a:spcPts val="600"/>
                        </a:spcBef>
                        <a:spcAft>
                          <a:spcPts val="600"/>
                        </a:spcAft>
                        <a:tabLst>
                          <a:tab pos="685800" algn="l"/>
                        </a:tabLst>
                      </a:pPr>
                      <a:r>
                        <a:rPr lang="es-PE" sz="1600" dirty="0">
                          <a:effectLst/>
                          <a:latin typeface="+mj-lt"/>
                        </a:rPr>
                        <a:t>Elemento</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a:effectLst/>
                          <a:latin typeface="+mj-lt"/>
                        </a:rPr>
                        <a:t>Descripción General</a:t>
                      </a:r>
                      <a:endParaRPr lang="es-PE"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Habilitadores </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Desactivadores</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153221"/>
                  </a:ext>
                </a:extLst>
              </a:tr>
              <a:tr h="406457">
                <a:tc gridSpan="4">
                  <a:txBody>
                    <a:bodyPr/>
                    <a:lstStyle/>
                    <a:p>
                      <a:r>
                        <a:rPr lang="es-PE" b="1" dirty="0" smtClean="0">
                          <a:latin typeface="+mj-lt"/>
                        </a:rPr>
                        <a:t>Comportamiento con respecto a la seguridad</a:t>
                      </a:r>
                      <a:endParaRPr lang="es-PE" b="1" dirty="0">
                        <a:latin typeface="+mj-lt"/>
                      </a:endParaRPr>
                    </a:p>
                  </a:txBody>
                  <a:tcPr/>
                </a:tc>
                <a:tc hMerge="1">
                  <a:txBody>
                    <a:bodyPr/>
                    <a:lstStyle/>
                    <a:p>
                      <a:endParaRPr lang="es-PE"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56937543"/>
                  </a:ext>
                </a:extLst>
              </a:tr>
              <a:tr h="3857864">
                <a:tc gridSpan="2">
                  <a:txBody>
                    <a:bodyPr/>
                    <a:lstStyle/>
                    <a:p>
                      <a:pPr algn="just">
                        <a:spcBef>
                          <a:spcPts val="600"/>
                        </a:spcBef>
                        <a:spcAft>
                          <a:spcPts val="600"/>
                        </a:spcAft>
                      </a:pPr>
                      <a:r>
                        <a:rPr lang="es-PE" sz="1600" dirty="0" smtClean="0">
                          <a:solidFill>
                            <a:schemeClr val="tx1"/>
                          </a:solidFill>
                          <a:latin typeface="+mj-lt"/>
                        </a:rPr>
                        <a:t>El comportamiento con respecto a la seguridad operacional refleja la medida en que se comportan todos los niveles de la organización para mantener y mejorar el nivel de seguridad operacional. Se deberá reconocer la importancia de la seguridad operacional y se deberán implementar los procesos y procedimientos necesarios para mantenerla.</a:t>
                      </a:r>
                    </a:p>
                  </a:txBody>
                  <a:tcPr/>
                </a:tc>
                <a:tc hMerge="1">
                  <a:txBody>
                    <a:bodyPr/>
                    <a:lstStyle/>
                    <a:p>
                      <a:endParaRPr lang="es-PE" dirty="0"/>
                    </a:p>
                  </a:txBody>
                  <a:tcPr/>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Los empleados se motivan para actuar de forma segura y actuando como modelos a seguir.</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Se practica el monitoreo continuo del comportamiento seguro.</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La gerencia y colegas no toleran el comportamiento inseguro intencional.</a:t>
                      </a:r>
                      <a:endParaRPr lang="es-PE" sz="1600" dirty="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Las condiciones de trabajo respaldan la seguridad operacional de la aviación en todo momento.</a:t>
                      </a:r>
                      <a:endParaRPr lang="es-PE"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ES" sz="1600" dirty="0">
                          <a:solidFill>
                            <a:schemeClr val="tx1"/>
                          </a:solidFill>
                          <a:effectLst/>
                          <a:latin typeface="+mj-lt"/>
                          <a:ea typeface="Calibri" panose="020F0502020204030204" pitchFamily="34" charset="0"/>
                          <a:cs typeface="Times New Roman" panose="02020603050405020304" pitchFamily="18" charset="0"/>
                        </a:rPr>
                        <a:t>Los</a:t>
                      </a:r>
                      <a:r>
                        <a:rPr lang="es-PE" sz="1600" dirty="0">
                          <a:solidFill>
                            <a:schemeClr val="tx1"/>
                          </a:solidFill>
                          <a:effectLst/>
                          <a:latin typeface="+mj-lt"/>
                          <a:ea typeface="Calibri" panose="020F0502020204030204" pitchFamily="34" charset="0"/>
                          <a:cs typeface="Times New Roman" panose="02020603050405020304" pitchFamily="18" charset="0"/>
                        </a:rPr>
                        <a:t> empleados no son castigados por comportamiento inseguro intencional a los beneficios de sus propios intereses u otros.</a:t>
                      </a:r>
                    </a:p>
                    <a:p>
                      <a:pPr marL="342900" marR="0" lvl="0" indent="-342900" algn="just">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Las condiciones de trabajo provocan comportamientos y soluciones que son perjudiciales para la seguridad operacional de la aviación.</a:t>
                      </a:r>
                    </a:p>
                    <a:p>
                      <a:pPr marL="342900" marR="0" lvl="0" indent="-342900" algn="just">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No se practica el monitoreo de la seguridad de la aviación dentro de los productos o servicios de la organización.</a:t>
                      </a:r>
                    </a:p>
                    <a:p>
                      <a:pPr marL="342900" marR="0" lvl="0" indent="-342900" algn="just">
                        <a:lnSpc>
                          <a:spcPct val="107000"/>
                        </a:lnSpc>
                        <a:spcBef>
                          <a:spcPts val="600"/>
                        </a:spcBef>
                        <a:spcAft>
                          <a:spcPts val="600"/>
                        </a:spcAft>
                        <a:buFont typeface="Symbol" panose="05050102010706020507" pitchFamily="18" charset="2"/>
                        <a:buChar char=""/>
                      </a:pPr>
                      <a:r>
                        <a:rPr lang="es-PE" sz="1600" dirty="0">
                          <a:solidFill>
                            <a:schemeClr val="tx1"/>
                          </a:solidFill>
                          <a:effectLst/>
                          <a:latin typeface="+mj-lt"/>
                          <a:ea typeface="Calibri" panose="020F0502020204030204" pitchFamily="34" charset="0"/>
                          <a:cs typeface="Times New Roman" panose="02020603050405020304" pitchFamily="18" charset="0"/>
                        </a:rPr>
                        <a:t>La crítica constructiva en beneficio de la seguridad de la aviación no es bienvenida.</a:t>
                      </a:r>
                    </a:p>
                  </a:txBody>
                  <a:tcPr marL="68580" marR="68580" marT="0" marB="0"/>
                </a:tc>
                <a:extLst>
                  <a:ext uri="{0D108BD9-81ED-4DB2-BD59-A6C34878D82A}">
                    <a16:rowId xmlns:a16="http://schemas.microsoft.com/office/drawing/2014/main" val="2047387612"/>
                  </a:ext>
                </a:extLst>
              </a:tr>
            </a:tbl>
          </a:graphicData>
        </a:graphic>
      </p:graphicFrame>
    </p:spTree>
    <p:extLst>
      <p:ext uri="{BB962C8B-B14F-4D97-AF65-F5344CB8AC3E}">
        <p14:creationId xmlns:p14="http://schemas.microsoft.com/office/powerpoint/2010/main" val="374519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0"/>
            <a:ext cx="10515600" cy="1325563"/>
          </a:xfrm>
        </p:spPr>
        <p:txBody>
          <a:bodyPr/>
          <a:lstStyle/>
          <a:p>
            <a:r>
              <a:rPr lang="es-PE" dirty="0"/>
              <a:t>Capítulo </a:t>
            </a:r>
            <a:r>
              <a:rPr lang="es-PE" dirty="0" smtClean="0"/>
              <a:t>3: Cultura de </a:t>
            </a:r>
            <a:r>
              <a:rPr lang="es-PE" dirty="0"/>
              <a:t>seguridad operacional</a:t>
            </a:r>
          </a:p>
        </p:txBody>
      </p:sp>
      <p:graphicFrame>
        <p:nvGraphicFramePr>
          <p:cNvPr id="11" name="Table 10"/>
          <p:cNvGraphicFramePr>
            <a:graphicFrameLocks noGrp="1"/>
          </p:cNvGraphicFramePr>
          <p:nvPr>
            <p:extLst>
              <p:ext uri="{D42A27DB-BD31-4B8C-83A1-F6EECF244321}">
                <p14:modId xmlns:p14="http://schemas.microsoft.com/office/powerpoint/2010/main" val="2145774706"/>
              </p:ext>
            </p:extLst>
          </p:nvPr>
        </p:nvGraphicFramePr>
        <p:xfrm>
          <a:off x="419100" y="1164166"/>
          <a:ext cx="11430000" cy="5216314"/>
        </p:xfrm>
        <a:graphic>
          <a:graphicData uri="http://schemas.openxmlformats.org/drawingml/2006/table">
            <a:tbl>
              <a:tblPr firstRow="1" bandRow="1">
                <a:tableStyleId>{073A0DAA-6AF3-43AB-8588-CEC1D06C72B9}</a:tableStyleId>
              </a:tblPr>
              <a:tblGrid>
                <a:gridCol w="2044700">
                  <a:extLst>
                    <a:ext uri="{9D8B030D-6E8A-4147-A177-3AD203B41FA5}">
                      <a16:colId xmlns:a16="http://schemas.microsoft.com/office/drawing/2014/main" val="3523390223"/>
                    </a:ext>
                  </a:extLst>
                </a:gridCol>
                <a:gridCol w="2108200">
                  <a:extLst>
                    <a:ext uri="{9D8B030D-6E8A-4147-A177-3AD203B41FA5}">
                      <a16:colId xmlns:a16="http://schemas.microsoft.com/office/drawing/2014/main" val="3754549801"/>
                    </a:ext>
                  </a:extLst>
                </a:gridCol>
                <a:gridCol w="3594100">
                  <a:extLst>
                    <a:ext uri="{9D8B030D-6E8A-4147-A177-3AD203B41FA5}">
                      <a16:colId xmlns:a16="http://schemas.microsoft.com/office/drawing/2014/main" val="3955703841"/>
                    </a:ext>
                  </a:extLst>
                </a:gridCol>
                <a:gridCol w="3683000">
                  <a:extLst>
                    <a:ext uri="{9D8B030D-6E8A-4147-A177-3AD203B41FA5}">
                      <a16:colId xmlns:a16="http://schemas.microsoft.com/office/drawing/2014/main" val="4256553931"/>
                    </a:ext>
                  </a:extLst>
                </a:gridCol>
              </a:tblGrid>
              <a:tr h="664577">
                <a:tc>
                  <a:txBody>
                    <a:bodyPr/>
                    <a:lstStyle/>
                    <a:p>
                      <a:pPr marL="0" marR="0" algn="ctr">
                        <a:lnSpc>
                          <a:spcPct val="107000"/>
                        </a:lnSpc>
                        <a:spcBef>
                          <a:spcPts val="600"/>
                        </a:spcBef>
                        <a:spcAft>
                          <a:spcPts val="600"/>
                        </a:spcAft>
                        <a:tabLst>
                          <a:tab pos="685800" algn="l"/>
                        </a:tabLst>
                      </a:pPr>
                      <a:r>
                        <a:rPr lang="es-PE" sz="1600" dirty="0">
                          <a:effectLst/>
                          <a:latin typeface="+mj-lt"/>
                        </a:rPr>
                        <a:t>Elemento</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a:effectLst/>
                          <a:latin typeface="+mj-lt"/>
                        </a:rPr>
                        <a:t>Descripción General</a:t>
                      </a:r>
                      <a:endParaRPr lang="es-PE"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Habilitadores </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Desactivadores</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153221"/>
                  </a:ext>
                </a:extLst>
              </a:tr>
              <a:tr h="406457">
                <a:tc gridSpan="4">
                  <a:txBody>
                    <a:bodyPr/>
                    <a:lstStyle/>
                    <a:p>
                      <a:r>
                        <a:rPr lang="es-PE" b="1" dirty="0" smtClean="0">
                          <a:latin typeface="+mj-lt"/>
                        </a:rPr>
                        <a:t>Información</a:t>
                      </a:r>
                      <a:endParaRPr lang="es-PE" b="1" dirty="0">
                        <a:latin typeface="+mj-lt"/>
                      </a:endParaRPr>
                    </a:p>
                  </a:txBody>
                  <a:tcPr/>
                </a:tc>
                <a:tc hMerge="1">
                  <a:txBody>
                    <a:bodyPr/>
                    <a:lstStyle/>
                    <a:p>
                      <a:endParaRPr lang="es-PE"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56937543"/>
                  </a:ext>
                </a:extLst>
              </a:tr>
              <a:tr h="3857864">
                <a:tc gridSpan="2">
                  <a:txBody>
                    <a:bodyPr/>
                    <a:lstStyle/>
                    <a:p>
                      <a:pPr algn="just">
                        <a:spcBef>
                          <a:spcPts val="600"/>
                        </a:spcBef>
                        <a:spcAft>
                          <a:spcPts val="600"/>
                        </a:spcAft>
                      </a:pPr>
                      <a:r>
                        <a:rPr lang="es-PE" sz="1600" dirty="0" smtClean="0">
                          <a:solidFill>
                            <a:schemeClr val="tx1"/>
                          </a:solidFill>
                          <a:latin typeface="+mj-lt"/>
                        </a:rPr>
                        <a:t>La información refleja el grado en que la información se distribuye a todas las personas necesarias dentro de la organización. Los empleados deben ser habilitados y alentados a informar inquietudes de seguridad operacional de la aviación y recibir comentarios sobre sus informes. La información del trabajo relacionada con la seguridad operacional de la aviación debe comunicarse de manera significativa a las personas adecuadas para evitar errores de comunicación que puedan derivar en situaciones y consecuencias del sistema de aviación peligrosas.</a:t>
                      </a:r>
                    </a:p>
                    <a:p>
                      <a:pPr algn="just">
                        <a:spcBef>
                          <a:spcPts val="600"/>
                        </a:spcBef>
                        <a:spcAft>
                          <a:spcPts val="600"/>
                        </a:spcAft>
                      </a:pPr>
                      <a:r>
                        <a:rPr lang="es-PE" sz="1600" dirty="0" smtClean="0">
                          <a:solidFill>
                            <a:schemeClr val="tx1"/>
                          </a:solidFill>
                          <a:latin typeface="+mj-lt"/>
                        </a:rPr>
                        <a:t>El Estado está abierto a compartir información relacionada con la seguridad operacional de la aviación a todos los proveedores de servicios.</a:t>
                      </a:r>
                    </a:p>
                  </a:txBody>
                  <a:tcPr/>
                </a:tc>
                <a:tc hMerge="1">
                  <a:txBody>
                    <a:bodyPr/>
                    <a:lstStyle/>
                    <a:p>
                      <a:endParaRPr lang="es-PE" dirty="0"/>
                    </a:p>
                  </a:txBody>
                  <a:tcPr/>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Existe un ambiente de notificación de seguridad abierto y justo.</a:t>
                      </a:r>
                    </a:p>
                    <a:p>
                      <a:pPr marL="342900" marR="0" lvl="0" indent="-342900" algn="just">
                        <a:lnSpc>
                          <a:spcPct val="107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los empleados se les proporciona información relevante para la seguridad de manera oportuna con el fin de permitir operaciones seguras o tomar decisiones.</a:t>
                      </a:r>
                    </a:p>
                    <a:p>
                      <a:pPr marL="342900" marR="0" lvl="0" indent="-342900" algn="just">
                        <a:lnSpc>
                          <a:spcPct val="107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gerencia y los supervisores verifican regularmente si la información relevante para la seguridad se comprende y se actúa en consecuencia.</a:t>
                      </a:r>
                    </a:p>
                    <a:p>
                      <a:pPr marL="342900" marR="0" lvl="0" indent="-342900" algn="just">
                        <a:lnSpc>
                          <a:spcPct val="107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transferencia de conocimientos y la capacitación en relación con la seguridad operacional de la aviación se practican activamente (por ejemplo, compartir las lecciones aprendidas)</a:t>
                      </a:r>
                    </a:p>
                  </a:txBody>
                  <a:tcPr marL="68580" marR="68580" marT="0" marB="0"/>
                </a:tc>
                <a:tc>
                  <a:txBody>
                    <a:bodyPr/>
                    <a:lstStyle/>
                    <a:p>
                      <a:pPr marL="342900" marR="0" lvl="0" indent="-342900" algn="just">
                        <a:lnSpc>
                          <a:spcPct val="107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 </a:t>
                      </a: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ambiente de culpabilidad de notificaciones de seguridad operacional es evidente.</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información relevante de seguridad operacional es retenida.</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comunicación de seguridad operacional no es monitoreada por su efectividad.</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600"/>
                        </a:spcBef>
                        <a:spcAft>
                          <a:spcPts val="600"/>
                        </a:spcAft>
                        <a:buFont typeface="Symbol" panose="05050102010706020507" pitchFamily="18" charset="2"/>
                        <a:buChar char=""/>
                      </a:pP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se proporciona transferencia de conocimientos o capacitación.</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7387612"/>
                  </a:ext>
                </a:extLst>
              </a:tr>
            </a:tbl>
          </a:graphicData>
        </a:graphic>
      </p:graphicFrame>
    </p:spTree>
    <p:extLst>
      <p:ext uri="{BB962C8B-B14F-4D97-AF65-F5344CB8AC3E}">
        <p14:creationId xmlns:p14="http://schemas.microsoft.com/office/powerpoint/2010/main" val="404912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rotWithShape="1">
          <a:blip r:embed="rId3"/>
          <a:srcRect t="153" b="14803"/>
          <a:stretch/>
        </p:blipFill>
        <p:spPr>
          <a:xfrm>
            <a:off x="7545804" y="657726"/>
            <a:ext cx="4309311" cy="5839326"/>
          </a:xfrm>
          <a:prstGeom prst="rect">
            <a:avLst/>
          </a:prstGeom>
          <a:ln>
            <a:solidFill>
              <a:schemeClr val="tx1"/>
            </a:solidFill>
          </a:ln>
        </p:spPr>
      </p:pic>
      <p:sp>
        <p:nvSpPr>
          <p:cNvPr id="2" name="Title 1"/>
          <p:cNvSpPr>
            <a:spLocks noGrp="1"/>
          </p:cNvSpPr>
          <p:nvPr>
            <p:ph type="title"/>
          </p:nvPr>
        </p:nvSpPr>
        <p:spPr>
          <a:xfrm>
            <a:off x="715205" y="334793"/>
            <a:ext cx="10515600" cy="895349"/>
          </a:xfrm>
        </p:spPr>
        <p:txBody>
          <a:bodyPr>
            <a:normAutofit/>
          </a:bodyPr>
          <a:lstStyle/>
          <a:p>
            <a:r>
              <a:rPr lang="es-PE" sz="3200" b="1" dirty="0"/>
              <a:t>Anexo </a:t>
            </a:r>
            <a:r>
              <a:rPr lang="es-PE" sz="3200" b="1" dirty="0" smtClean="0"/>
              <a:t>19</a:t>
            </a:r>
            <a:endParaRPr lang="es-PE" sz="3200" b="1" dirty="0"/>
          </a:p>
        </p:txBody>
      </p:sp>
      <p:sp>
        <p:nvSpPr>
          <p:cNvPr id="4" name="TextBox 3"/>
          <p:cNvSpPr txBox="1"/>
          <p:nvPr/>
        </p:nvSpPr>
        <p:spPr>
          <a:xfrm>
            <a:off x="715205" y="1230142"/>
            <a:ext cx="6182899" cy="4524315"/>
          </a:xfrm>
          <a:prstGeom prst="rect">
            <a:avLst/>
          </a:prstGeom>
          <a:noFill/>
        </p:spPr>
        <p:txBody>
          <a:bodyPr wrap="square" rtlCol="0">
            <a:spAutoFit/>
          </a:bodyPr>
          <a:lstStyle/>
          <a:p>
            <a:pPr algn="just">
              <a:spcBef>
                <a:spcPts val="600"/>
              </a:spcBef>
              <a:spcAft>
                <a:spcPts val="600"/>
              </a:spcAft>
            </a:pPr>
            <a:r>
              <a:rPr lang="es-PE" sz="2400" dirty="0">
                <a:latin typeface="+mj-lt"/>
              </a:rPr>
              <a:t>De conformidad con las disposiciones del </a:t>
            </a:r>
            <a:r>
              <a:rPr lang="es-PE" sz="2400" b="1" dirty="0">
                <a:solidFill>
                  <a:srgbClr val="FF0000"/>
                </a:solidFill>
                <a:latin typeface="+mj-lt"/>
              </a:rPr>
              <a:t>Artículo 37 </a:t>
            </a:r>
            <a:r>
              <a:rPr lang="es-PE" sz="2400" dirty="0">
                <a:latin typeface="+mj-lt"/>
              </a:rPr>
              <a:t>del Convenio sobre Aviación Civil Internacional (Chicago, 1944), el 25 de febrero de 2013, el Consejo adoptó por primera vez este Anexo que contiene SARPS relacionados con las responsabilidades funcionales y los procesos que subyacen a la gestión de la seguridad operacional por parte de los Estados y que fue designado como Anexo 19 al Convenio. Los SARPS se basaron en disposiciones sobre gestión de la seguridad operacional que inicialmente adoptó el Consejo en otros Anexos.</a:t>
            </a:r>
            <a:endParaRPr lang="en-US" sz="2400" dirty="0">
              <a:latin typeface="+mj-lt"/>
            </a:endParaRPr>
          </a:p>
        </p:txBody>
      </p:sp>
    </p:spTree>
    <p:extLst>
      <p:ext uri="{BB962C8B-B14F-4D97-AF65-F5344CB8AC3E}">
        <p14:creationId xmlns:p14="http://schemas.microsoft.com/office/powerpoint/2010/main" val="280683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0"/>
            <a:ext cx="10515600" cy="1325563"/>
          </a:xfrm>
        </p:spPr>
        <p:txBody>
          <a:bodyPr/>
          <a:lstStyle/>
          <a:p>
            <a:r>
              <a:rPr lang="es-PE" dirty="0"/>
              <a:t>Capítulo </a:t>
            </a:r>
            <a:r>
              <a:rPr lang="es-PE" dirty="0" smtClean="0"/>
              <a:t>3: Cultura de </a:t>
            </a:r>
            <a:r>
              <a:rPr lang="es-PE" dirty="0"/>
              <a:t>seguridad operacional</a:t>
            </a:r>
          </a:p>
        </p:txBody>
      </p:sp>
      <p:graphicFrame>
        <p:nvGraphicFramePr>
          <p:cNvPr id="11" name="Table 10"/>
          <p:cNvGraphicFramePr>
            <a:graphicFrameLocks noGrp="1"/>
          </p:cNvGraphicFramePr>
          <p:nvPr>
            <p:extLst>
              <p:ext uri="{D42A27DB-BD31-4B8C-83A1-F6EECF244321}">
                <p14:modId xmlns:p14="http://schemas.microsoft.com/office/powerpoint/2010/main" val="1182293962"/>
              </p:ext>
            </p:extLst>
          </p:nvPr>
        </p:nvGraphicFramePr>
        <p:xfrm>
          <a:off x="419100" y="1164166"/>
          <a:ext cx="11430000" cy="5658274"/>
        </p:xfrm>
        <a:graphic>
          <a:graphicData uri="http://schemas.openxmlformats.org/drawingml/2006/table">
            <a:tbl>
              <a:tblPr firstRow="1" bandRow="1">
                <a:tableStyleId>{073A0DAA-6AF3-43AB-8588-CEC1D06C72B9}</a:tableStyleId>
              </a:tblPr>
              <a:tblGrid>
                <a:gridCol w="2044700">
                  <a:extLst>
                    <a:ext uri="{9D8B030D-6E8A-4147-A177-3AD203B41FA5}">
                      <a16:colId xmlns:a16="http://schemas.microsoft.com/office/drawing/2014/main" val="3523390223"/>
                    </a:ext>
                  </a:extLst>
                </a:gridCol>
                <a:gridCol w="2755900">
                  <a:extLst>
                    <a:ext uri="{9D8B030D-6E8A-4147-A177-3AD203B41FA5}">
                      <a16:colId xmlns:a16="http://schemas.microsoft.com/office/drawing/2014/main" val="3754549801"/>
                    </a:ext>
                  </a:extLst>
                </a:gridCol>
                <a:gridCol w="3276600">
                  <a:extLst>
                    <a:ext uri="{9D8B030D-6E8A-4147-A177-3AD203B41FA5}">
                      <a16:colId xmlns:a16="http://schemas.microsoft.com/office/drawing/2014/main" val="3282158109"/>
                    </a:ext>
                  </a:extLst>
                </a:gridCol>
                <a:gridCol w="3352800">
                  <a:extLst>
                    <a:ext uri="{9D8B030D-6E8A-4147-A177-3AD203B41FA5}">
                      <a16:colId xmlns:a16="http://schemas.microsoft.com/office/drawing/2014/main" val="2431185525"/>
                    </a:ext>
                  </a:extLst>
                </a:gridCol>
              </a:tblGrid>
              <a:tr h="664577">
                <a:tc>
                  <a:txBody>
                    <a:bodyPr/>
                    <a:lstStyle/>
                    <a:p>
                      <a:pPr marL="0" marR="0" algn="ctr">
                        <a:lnSpc>
                          <a:spcPct val="107000"/>
                        </a:lnSpc>
                        <a:spcBef>
                          <a:spcPts val="600"/>
                        </a:spcBef>
                        <a:spcAft>
                          <a:spcPts val="600"/>
                        </a:spcAft>
                        <a:tabLst>
                          <a:tab pos="685800" algn="l"/>
                        </a:tabLst>
                      </a:pPr>
                      <a:r>
                        <a:rPr lang="es-PE" sz="1600" dirty="0">
                          <a:effectLst/>
                          <a:latin typeface="+mj-lt"/>
                        </a:rPr>
                        <a:t>Elemento</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a:effectLst/>
                          <a:latin typeface="+mj-lt"/>
                        </a:rPr>
                        <a:t>Descripción General</a:t>
                      </a:r>
                      <a:endParaRPr lang="es-PE"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Habilitadores </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600"/>
                        </a:spcAft>
                        <a:tabLst>
                          <a:tab pos="685800" algn="l"/>
                        </a:tabLst>
                      </a:pPr>
                      <a:r>
                        <a:rPr lang="es-PE" sz="1600" dirty="0">
                          <a:effectLst/>
                          <a:latin typeface="+mj-lt"/>
                        </a:rPr>
                        <a:t>Desactivadores</a:t>
                      </a:r>
                      <a:endParaRPr lang="es-PE"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153221"/>
                  </a:ext>
                </a:extLst>
              </a:tr>
              <a:tr h="406457">
                <a:tc gridSpan="4">
                  <a:txBody>
                    <a:bodyPr/>
                    <a:lstStyle/>
                    <a:p>
                      <a:r>
                        <a:rPr lang="es-PE" b="1" dirty="0" smtClean="0">
                          <a:latin typeface="+mj-lt"/>
                        </a:rPr>
                        <a:t>Confianza</a:t>
                      </a:r>
                      <a:endParaRPr lang="es-PE" b="1" dirty="0">
                        <a:latin typeface="+mj-lt"/>
                      </a:endParaRPr>
                    </a:p>
                  </a:txBody>
                  <a:tcPr/>
                </a:tc>
                <a:tc hMerge="1">
                  <a:txBody>
                    <a:bodyPr/>
                    <a:lstStyle/>
                    <a:p>
                      <a:endParaRPr lang="es-PE" dirty="0"/>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56937543"/>
                  </a:ext>
                </a:extLst>
              </a:tr>
              <a:tr h="3857864">
                <a:tc gridSpan="2">
                  <a:txBody>
                    <a:bodyPr/>
                    <a:lstStyle/>
                    <a:p>
                      <a:pPr algn="just">
                        <a:lnSpc>
                          <a:spcPct val="100000"/>
                        </a:lnSpc>
                        <a:spcBef>
                          <a:spcPts val="600"/>
                        </a:spcBef>
                        <a:spcAft>
                          <a:spcPts val="600"/>
                        </a:spcAft>
                      </a:pPr>
                      <a:r>
                        <a:rPr lang="es-PE" sz="1500" dirty="0" smtClean="0">
                          <a:solidFill>
                            <a:schemeClr val="tx1"/>
                          </a:solidFill>
                          <a:latin typeface="+mj-lt"/>
                        </a:rPr>
                        <a:t>La contribución de los empleados a la seguridad operacional prospera en un entorno informativo que fomenta la confianza: confíe en que sus acciones u omisiones, acordes con su formación y experiencia, no serán castigadas. Un enfoque factible es aplicar una prueba de razonabilidad, es decir, es razonable que una persona con el mismo nivel de experiencia y capacitación haga lo mismo. Tal ambiente es fundamental para la presentación de notificaciones de seguridad operacional eficaces y eficientes.</a:t>
                      </a:r>
                    </a:p>
                    <a:p>
                      <a:pPr algn="just">
                        <a:lnSpc>
                          <a:spcPct val="100000"/>
                        </a:lnSpc>
                        <a:spcBef>
                          <a:spcPts val="600"/>
                        </a:spcBef>
                        <a:spcAft>
                          <a:spcPts val="600"/>
                        </a:spcAft>
                      </a:pPr>
                      <a:r>
                        <a:rPr lang="es-PE" sz="1500" dirty="0" smtClean="0">
                          <a:solidFill>
                            <a:schemeClr val="tx1"/>
                          </a:solidFill>
                          <a:latin typeface="+mj-lt"/>
                        </a:rPr>
                        <a:t>Los sistemas efectivos de notificaciones de seguridad operacional ayudan a garantizar que las personas estén dispuestas a informar sus errores y experiencias, de modo que los Estados y proveedores de servicios tengan acceso a datos e información relevantes que son necesarios para abordar las deficiencias y peligros de seguridad existentes y potenciales. Creando un entorno en el que las personas puedan confiar en que los datos y la información de seguridad operacional se usarán exclusivamente para mejorar la seguridad operacional.</a:t>
                      </a:r>
                    </a:p>
                  </a:txBody>
                  <a:tcPr/>
                </a:tc>
                <a:tc hMerge="1">
                  <a:txBody>
                    <a:bodyPr/>
                    <a:lstStyle/>
                    <a:p>
                      <a:endParaRPr lang="es-PE" dirty="0"/>
                    </a:p>
                  </a:txBody>
                  <a:tcPr/>
                </a:tc>
                <a:tc>
                  <a:txBody>
                    <a:bodyPr/>
                    <a:lstStyle/>
                    <a:p>
                      <a:pPr marL="342900" marR="0" lvl="0" indent="-342900" algn="just">
                        <a:lnSpc>
                          <a:spcPct val="100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Existe una distinción entre el comportamiento aceptable y el inaceptable, que es conocido por todos los empleados.</a:t>
                      </a:r>
                    </a:p>
                    <a:p>
                      <a:pPr marL="342900" marR="0" lvl="0" indent="-342900" algn="just">
                        <a:lnSpc>
                          <a:spcPct val="100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Las investigaciones de ocurrencias (incluyendo accidentes e incidentes) consideran factores individuales además de organizacionales.</a:t>
                      </a:r>
                    </a:p>
                    <a:p>
                      <a:pPr marL="342900" marR="0" lvl="0" indent="-342900" algn="just">
                        <a:lnSpc>
                          <a:spcPct val="100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 buen rendimiento de la seguridad operacional de la aviación es reconocido y recompensado regularmente.</a:t>
                      </a:r>
                    </a:p>
                    <a:p>
                      <a:pPr marL="342900" marR="0" lvl="0" indent="-342900" algn="just">
                        <a:lnSpc>
                          <a:spcPct val="100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Existe voluntad entre los empleados y el personal operativo para informar los eventos en los que han participado.</a:t>
                      </a:r>
                    </a:p>
                  </a:txBody>
                  <a:tcPr marL="68580" marR="68580" marT="0" marB="0"/>
                </a:tc>
                <a:tc>
                  <a:txBody>
                    <a:bodyPr/>
                    <a:lstStyle/>
                    <a:p>
                      <a:pPr marL="342900" marR="0" lvl="0" indent="-342900" algn="just">
                        <a:lnSpc>
                          <a:spcPct val="100000"/>
                        </a:lnSpc>
                        <a:spcBef>
                          <a:spcPts val="600"/>
                        </a:spcBef>
                        <a:spcAft>
                          <a:spcPts val="600"/>
                        </a:spcAft>
                        <a:buFont typeface="Symbol" panose="05050102010706020507" pitchFamily="18" charset="2"/>
                        <a:buChar char=""/>
                      </a:pPr>
                      <a:r>
                        <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a:t>
                      </a: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hay una distinción identificable entre el comportamiento aceptable y el inaceptable.</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0000"/>
                        </a:lnSpc>
                        <a:spcBef>
                          <a:spcPts val="600"/>
                        </a:spcBef>
                        <a:spcAft>
                          <a:spcPts val="600"/>
                        </a:spcAft>
                        <a:buFont typeface="Symbol" panose="05050102010706020507" pitchFamily="18" charset="2"/>
                        <a:buChar char=""/>
                      </a:pP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Los empleados son castigados de manera sistemática y rigurosa por errores humanos.</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0000"/>
                        </a:lnSpc>
                        <a:spcBef>
                          <a:spcPts val="600"/>
                        </a:spcBef>
                        <a:spcAft>
                          <a:spcPts val="600"/>
                        </a:spcAft>
                        <a:buFont typeface="Symbol" panose="05050102010706020507" pitchFamily="18" charset="2"/>
                        <a:buChar char=""/>
                      </a:pP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Las investigaciones de accidentes y ocurrencias se enfocan solo en factores individuales.</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0000"/>
                        </a:lnSpc>
                        <a:spcBef>
                          <a:spcPts val="600"/>
                        </a:spcBef>
                        <a:spcAft>
                          <a:spcPts val="600"/>
                        </a:spcAft>
                        <a:buFont typeface="Symbol" panose="05050102010706020507" pitchFamily="18" charset="2"/>
                        <a:buChar char=""/>
                      </a:pPr>
                      <a:r>
                        <a:rPr lang="es-E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 buen desempeño de seguridad y comportamiento seguro se da por hecho.</a:t>
                      </a:r>
                      <a:endParaRPr lang="es-PE"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7387612"/>
                  </a:ext>
                </a:extLst>
              </a:tr>
            </a:tbl>
          </a:graphicData>
        </a:graphic>
      </p:graphicFrame>
    </p:spTree>
    <p:extLst>
      <p:ext uri="{BB962C8B-B14F-4D97-AF65-F5344CB8AC3E}">
        <p14:creationId xmlns:p14="http://schemas.microsoft.com/office/powerpoint/2010/main" val="317912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a:t>Capítulo 4: Gestión del rendimiento de la seguridad operacional</a:t>
            </a:r>
          </a:p>
        </p:txBody>
      </p:sp>
      <p:grpSp>
        <p:nvGrpSpPr>
          <p:cNvPr id="4" name="Group 3"/>
          <p:cNvGrpSpPr/>
          <p:nvPr/>
        </p:nvGrpSpPr>
        <p:grpSpPr>
          <a:xfrm>
            <a:off x="1210565" y="218160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923866" y="299315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637882" y="3800219"/>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3365592" y="4610452"/>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117510" y="2216068"/>
            <a:ext cx="6790270" cy="461665"/>
          </a:xfrm>
          <a:prstGeom prst="rect">
            <a:avLst/>
          </a:prstGeom>
        </p:spPr>
        <p:txBody>
          <a:bodyPr wrap="square">
            <a:spAutoFit/>
          </a:bodyPr>
          <a:lstStyle/>
          <a:p>
            <a:pPr algn="just"/>
            <a:r>
              <a:rPr lang="es-PE" sz="2400" dirty="0" smtClean="0"/>
              <a:t>Introducción</a:t>
            </a:r>
            <a:endParaRPr lang="es-PE" sz="2400" dirty="0"/>
          </a:p>
        </p:txBody>
      </p:sp>
      <p:sp>
        <p:nvSpPr>
          <p:cNvPr id="52" name="Rectangle 51"/>
          <p:cNvSpPr/>
          <p:nvPr/>
        </p:nvSpPr>
        <p:spPr>
          <a:xfrm>
            <a:off x="2824462" y="3042448"/>
            <a:ext cx="6790270" cy="461665"/>
          </a:xfrm>
          <a:prstGeom prst="rect">
            <a:avLst/>
          </a:prstGeom>
        </p:spPr>
        <p:txBody>
          <a:bodyPr wrap="square">
            <a:spAutoFit/>
          </a:bodyPr>
          <a:lstStyle/>
          <a:p>
            <a:pPr algn="just"/>
            <a:r>
              <a:rPr lang="es-PE" sz="2400" dirty="0"/>
              <a:t>Objetivos de seguridad operacional</a:t>
            </a:r>
          </a:p>
        </p:txBody>
      </p:sp>
      <p:sp>
        <p:nvSpPr>
          <p:cNvPr id="53" name="Rectangle 52"/>
          <p:cNvSpPr/>
          <p:nvPr/>
        </p:nvSpPr>
        <p:spPr>
          <a:xfrm>
            <a:off x="3543973" y="3868399"/>
            <a:ext cx="6790270" cy="461665"/>
          </a:xfrm>
          <a:prstGeom prst="rect">
            <a:avLst/>
          </a:prstGeom>
        </p:spPr>
        <p:txBody>
          <a:bodyPr wrap="square">
            <a:spAutoFit/>
          </a:bodyPr>
          <a:lstStyle/>
          <a:p>
            <a:pPr algn="just"/>
            <a:r>
              <a:rPr lang="es-PE" sz="2400" dirty="0"/>
              <a:t>Indicadores (SPIs) y metas (SPTs)</a:t>
            </a:r>
          </a:p>
        </p:txBody>
      </p:sp>
      <p:sp>
        <p:nvSpPr>
          <p:cNvPr id="54" name="Rectangle 53"/>
          <p:cNvSpPr/>
          <p:nvPr/>
        </p:nvSpPr>
        <p:spPr>
          <a:xfrm>
            <a:off x="4247900" y="4559863"/>
            <a:ext cx="6790270" cy="830997"/>
          </a:xfrm>
          <a:prstGeom prst="rect">
            <a:avLst/>
          </a:prstGeom>
        </p:spPr>
        <p:txBody>
          <a:bodyPr wrap="square">
            <a:spAutoFit/>
          </a:bodyPr>
          <a:lstStyle/>
          <a:p>
            <a:pPr algn="just"/>
            <a:r>
              <a:rPr lang="es-PE" sz="2400" dirty="0"/>
              <a:t>Monitoreo del rendimiento de la seguridad operacional</a:t>
            </a:r>
          </a:p>
        </p:txBody>
      </p:sp>
      <p:grpSp>
        <p:nvGrpSpPr>
          <p:cNvPr id="59" name="Group 58"/>
          <p:cNvGrpSpPr/>
          <p:nvPr/>
        </p:nvGrpSpPr>
        <p:grpSpPr>
          <a:xfrm>
            <a:off x="1550081" y="2386560"/>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430276" y="226549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127659" y="307705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886150" y="3884112"/>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583532" y="4694345"/>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4" name="Group 33"/>
          <p:cNvGrpSpPr/>
          <p:nvPr/>
        </p:nvGrpSpPr>
        <p:grpSpPr>
          <a:xfrm>
            <a:off x="4127592" y="5524852"/>
            <a:ext cx="884057" cy="715395"/>
            <a:chOff x="8438368" y="202797"/>
            <a:chExt cx="402431" cy="325654"/>
          </a:xfrm>
          <a:solidFill>
            <a:srgbClr val="C00000"/>
          </a:solidFill>
        </p:grpSpPr>
        <p:sp>
          <p:nvSpPr>
            <p:cNvPr id="35" name="Chevron 34"/>
            <p:cNvSpPr/>
            <p:nvPr userDrawn="1"/>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6" name="Freeform 3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37" name="Rectangle 36"/>
          <p:cNvSpPr/>
          <p:nvPr/>
        </p:nvSpPr>
        <p:spPr>
          <a:xfrm>
            <a:off x="5028551" y="5454856"/>
            <a:ext cx="6790270" cy="830997"/>
          </a:xfrm>
          <a:prstGeom prst="rect">
            <a:avLst/>
          </a:prstGeom>
        </p:spPr>
        <p:txBody>
          <a:bodyPr wrap="square">
            <a:spAutoFit/>
          </a:bodyPr>
          <a:lstStyle/>
          <a:p>
            <a:pPr algn="just"/>
            <a:r>
              <a:rPr lang="es-PE" sz="2400" dirty="0"/>
              <a:t>Actualización de los objetivos de la seguridad operacional</a:t>
            </a:r>
          </a:p>
        </p:txBody>
      </p:sp>
      <p:sp>
        <p:nvSpPr>
          <p:cNvPr id="44" name="TextBox 43"/>
          <p:cNvSpPr txBox="1"/>
          <p:nvPr/>
        </p:nvSpPr>
        <p:spPr>
          <a:xfrm>
            <a:off x="3345532" y="5608745"/>
            <a:ext cx="857035" cy="523220"/>
          </a:xfrm>
          <a:prstGeom prst="rect">
            <a:avLst/>
          </a:prstGeom>
          <a:noFill/>
        </p:spPr>
        <p:txBody>
          <a:bodyPr wrap="square" rtlCol="0">
            <a:spAutoFit/>
          </a:bodyPr>
          <a:lstStyle/>
          <a:p>
            <a:pPr algn="r"/>
            <a:r>
              <a:rPr lang="en-US" sz="2800" dirty="0" smtClean="0">
                <a:solidFill>
                  <a:srgbClr val="C00000"/>
                </a:solidFill>
                <a:latin typeface="Bebas" pitchFamily="2" charset="0"/>
              </a:rPr>
              <a:t>05</a:t>
            </a:r>
            <a:endParaRPr lang="id-ID" sz="2800" dirty="0">
              <a:solidFill>
                <a:srgbClr val="C00000"/>
              </a:solidFill>
              <a:latin typeface="Bebas" pitchFamily="2" charset="0"/>
            </a:endParaRPr>
          </a:p>
        </p:txBody>
      </p:sp>
      <p:grpSp>
        <p:nvGrpSpPr>
          <p:cNvPr id="45" name="Group 44"/>
          <p:cNvGrpSpPr/>
          <p:nvPr/>
        </p:nvGrpSpPr>
        <p:grpSpPr>
          <a:xfrm>
            <a:off x="2929193" y="3958459"/>
            <a:ext cx="333376" cy="402167"/>
            <a:chOff x="4143375" y="863600"/>
            <a:chExt cx="333376" cy="301625"/>
          </a:xfrm>
          <a:solidFill>
            <a:schemeClr val="bg1">
              <a:lumMod val="95000"/>
            </a:schemeClr>
          </a:solidFill>
        </p:grpSpPr>
        <p:sp>
          <p:nvSpPr>
            <p:cNvPr id="46" name="Freeform 363"/>
            <p:cNvSpPr>
              <a:spLocks/>
            </p:cNvSpPr>
            <p:nvPr/>
          </p:nvSpPr>
          <p:spPr bwMode="auto">
            <a:xfrm>
              <a:off x="4143375" y="863600"/>
              <a:ext cx="236538" cy="301625"/>
            </a:xfrm>
            <a:custGeom>
              <a:avLst/>
              <a:gdLst/>
              <a:ahLst/>
              <a:cxnLst>
                <a:cxn ang="0">
                  <a:pos x="99" y="1"/>
                </a:cxn>
                <a:cxn ang="0">
                  <a:pos x="111" y="5"/>
                </a:cxn>
                <a:cxn ang="0">
                  <a:pos x="122" y="12"/>
                </a:cxn>
                <a:cxn ang="0">
                  <a:pos x="131" y="21"/>
                </a:cxn>
                <a:cxn ang="0">
                  <a:pos x="137" y="32"/>
                </a:cxn>
                <a:cxn ang="0">
                  <a:pos x="140" y="45"/>
                </a:cxn>
                <a:cxn ang="0">
                  <a:pos x="139" y="58"/>
                </a:cxn>
                <a:cxn ang="0">
                  <a:pos x="136" y="70"/>
                </a:cxn>
                <a:cxn ang="0">
                  <a:pos x="130" y="82"/>
                </a:cxn>
                <a:cxn ang="0">
                  <a:pos x="122" y="92"/>
                </a:cxn>
                <a:cxn ang="0">
                  <a:pos x="112" y="100"/>
                </a:cxn>
                <a:cxn ang="0">
                  <a:pos x="127" y="105"/>
                </a:cxn>
                <a:cxn ang="0">
                  <a:pos x="141" y="113"/>
                </a:cxn>
                <a:cxn ang="0">
                  <a:pos x="139" y="118"/>
                </a:cxn>
                <a:cxn ang="0">
                  <a:pos x="115" y="189"/>
                </a:cxn>
                <a:cxn ang="0">
                  <a:pos x="90" y="190"/>
                </a:cxn>
                <a:cxn ang="0">
                  <a:pos x="94" y="115"/>
                </a:cxn>
                <a:cxn ang="0">
                  <a:pos x="96" y="107"/>
                </a:cxn>
                <a:cxn ang="0">
                  <a:pos x="87" y="107"/>
                </a:cxn>
                <a:cxn ang="0">
                  <a:pos x="78" y="105"/>
                </a:cxn>
                <a:cxn ang="0">
                  <a:pos x="65" y="165"/>
                </a:cxn>
                <a:cxn ang="0">
                  <a:pos x="79" y="190"/>
                </a:cxn>
                <a:cxn ang="0">
                  <a:pos x="63" y="189"/>
                </a:cxn>
                <a:cxn ang="0">
                  <a:pos x="48" y="188"/>
                </a:cxn>
                <a:cxn ang="0">
                  <a:pos x="34" y="186"/>
                </a:cxn>
                <a:cxn ang="0">
                  <a:pos x="22" y="183"/>
                </a:cxn>
                <a:cxn ang="0">
                  <a:pos x="12" y="180"/>
                </a:cxn>
                <a:cxn ang="0">
                  <a:pos x="5" y="176"/>
                </a:cxn>
                <a:cxn ang="0">
                  <a:pos x="1" y="171"/>
                </a:cxn>
                <a:cxn ang="0">
                  <a:pos x="0" y="165"/>
                </a:cxn>
                <a:cxn ang="0">
                  <a:pos x="3" y="153"/>
                </a:cxn>
                <a:cxn ang="0">
                  <a:pos x="9" y="142"/>
                </a:cxn>
                <a:cxn ang="0">
                  <a:pos x="18" y="130"/>
                </a:cxn>
                <a:cxn ang="0">
                  <a:pos x="29" y="120"/>
                </a:cxn>
                <a:cxn ang="0">
                  <a:pos x="42" y="111"/>
                </a:cxn>
                <a:cxn ang="0">
                  <a:pos x="57" y="104"/>
                </a:cxn>
                <a:cxn ang="0">
                  <a:pos x="64" y="98"/>
                </a:cxn>
                <a:cxn ang="0">
                  <a:pos x="55" y="89"/>
                </a:cxn>
                <a:cxn ang="0">
                  <a:pos x="48" y="78"/>
                </a:cxn>
                <a:cxn ang="0">
                  <a:pos x="43" y="66"/>
                </a:cxn>
                <a:cxn ang="0">
                  <a:pos x="41" y="53"/>
                </a:cxn>
                <a:cxn ang="0">
                  <a:pos x="41" y="41"/>
                </a:cxn>
                <a:cxn ang="0">
                  <a:pos x="45" y="28"/>
                </a:cxn>
                <a:cxn ang="0">
                  <a:pos x="52" y="18"/>
                </a:cxn>
                <a:cxn ang="0">
                  <a:pos x="61" y="9"/>
                </a:cxn>
                <a:cxn ang="0">
                  <a:pos x="73" y="3"/>
                </a:cxn>
                <a:cxn ang="0">
                  <a:pos x="86" y="1"/>
                </a:cxn>
              </a:cxnLst>
              <a:rect l="0" t="0" r="r" b="b"/>
              <a:pathLst>
                <a:path w="149" h="190">
                  <a:moveTo>
                    <a:pt x="90" y="0"/>
                  </a:moveTo>
                  <a:lnTo>
                    <a:pt x="95" y="1"/>
                  </a:lnTo>
                  <a:lnTo>
                    <a:pt x="99" y="1"/>
                  </a:lnTo>
                  <a:lnTo>
                    <a:pt x="103" y="2"/>
                  </a:lnTo>
                  <a:lnTo>
                    <a:pt x="108" y="3"/>
                  </a:lnTo>
                  <a:lnTo>
                    <a:pt x="111" y="5"/>
                  </a:lnTo>
                  <a:lnTo>
                    <a:pt x="115" y="7"/>
                  </a:lnTo>
                  <a:lnTo>
                    <a:pt x="119" y="9"/>
                  </a:lnTo>
                  <a:lnTo>
                    <a:pt x="122" y="12"/>
                  </a:lnTo>
                  <a:lnTo>
                    <a:pt x="125" y="15"/>
                  </a:lnTo>
                  <a:lnTo>
                    <a:pt x="128" y="18"/>
                  </a:lnTo>
                  <a:lnTo>
                    <a:pt x="131" y="21"/>
                  </a:lnTo>
                  <a:lnTo>
                    <a:pt x="133" y="25"/>
                  </a:lnTo>
                  <a:lnTo>
                    <a:pt x="135" y="28"/>
                  </a:lnTo>
                  <a:lnTo>
                    <a:pt x="137" y="32"/>
                  </a:lnTo>
                  <a:lnTo>
                    <a:pt x="138" y="36"/>
                  </a:lnTo>
                  <a:lnTo>
                    <a:pt x="139" y="41"/>
                  </a:lnTo>
                  <a:lnTo>
                    <a:pt x="140" y="45"/>
                  </a:lnTo>
                  <a:lnTo>
                    <a:pt x="140" y="49"/>
                  </a:lnTo>
                  <a:lnTo>
                    <a:pt x="140" y="53"/>
                  </a:lnTo>
                  <a:lnTo>
                    <a:pt x="139" y="58"/>
                  </a:lnTo>
                  <a:lnTo>
                    <a:pt x="138" y="62"/>
                  </a:lnTo>
                  <a:lnTo>
                    <a:pt x="137" y="66"/>
                  </a:lnTo>
                  <a:lnTo>
                    <a:pt x="136" y="70"/>
                  </a:lnTo>
                  <a:lnTo>
                    <a:pt x="134" y="74"/>
                  </a:lnTo>
                  <a:lnTo>
                    <a:pt x="132" y="78"/>
                  </a:lnTo>
                  <a:lnTo>
                    <a:pt x="130" y="82"/>
                  </a:lnTo>
                  <a:lnTo>
                    <a:pt x="128" y="85"/>
                  </a:lnTo>
                  <a:lnTo>
                    <a:pt x="125" y="89"/>
                  </a:lnTo>
                  <a:lnTo>
                    <a:pt x="122" y="92"/>
                  </a:lnTo>
                  <a:lnTo>
                    <a:pt x="119" y="95"/>
                  </a:lnTo>
                  <a:lnTo>
                    <a:pt x="116" y="98"/>
                  </a:lnTo>
                  <a:lnTo>
                    <a:pt x="112" y="100"/>
                  </a:lnTo>
                  <a:lnTo>
                    <a:pt x="117" y="102"/>
                  </a:lnTo>
                  <a:lnTo>
                    <a:pt x="122" y="104"/>
                  </a:lnTo>
                  <a:lnTo>
                    <a:pt x="127" y="105"/>
                  </a:lnTo>
                  <a:lnTo>
                    <a:pt x="132" y="108"/>
                  </a:lnTo>
                  <a:lnTo>
                    <a:pt x="136" y="110"/>
                  </a:lnTo>
                  <a:lnTo>
                    <a:pt x="141" y="113"/>
                  </a:lnTo>
                  <a:lnTo>
                    <a:pt x="145" y="115"/>
                  </a:lnTo>
                  <a:lnTo>
                    <a:pt x="149" y="118"/>
                  </a:lnTo>
                  <a:lnTo>
                    <a:pt x="139" y="118"/>
                  </a:lnTo>
                  <a:lnTo>
                    <a:pt x="139" y="133"/>
                  </a:lnTo>
                  <a:lnTo>
                    <a:pt x="115" y="133"/>
                  </a:lnTo>
                  <a:lnTo>
                    <a:pt x="115" y="189"/>
                  </a:lnTo>
                  <a:lnTo>
                    <a:pt x="107" y="190"/>
                  </a:lnTo>
                  <a:lnTo>
                    <a:pt x="99" y="190"/>
                  </a:lnTo>
                  <a:lnTo>
                    <a:pt x="90" y="190"/>
                  </a:lnTo>
                  <a:lnTo>
                    <a:pt x="115" y="165"/>
                  </a:lnTo>
                  <a:lnTo>
                    <a:pt x="94" y="115"/>
                  </a:lnTo>
                  <a:lnTo>
                    <a:pt x="94" y="115"/>
                  </a:lnTo>
                  <a:lnTo>
                    <a:pt x="103" y="105"/>
                  </a:lnTo>
                  <a:lnTo>
                    <a:pt x="100" y="106"/>
                  </a:lnTo>
                  <a:lnTo>
                    <a:pt x="96" y="107"/>
                  </a:lnTo>
                  <a:lnTo>
                    <a:pt x="93" y="107"/>
                  </a:lnTo>
                  <a:lnTo>
                    <a:pt x="90" y="108"/>
                  </a:lnTo>
                  <a:lnTo>
                    <a:pt x="87" y="107"/>
                  </a:lnTo>
                  <a:lnTo>
                    <a:pt x="84" y="107"/>
                  </a:lnTo>
                  <a:lnTo>
                    <a:pt x="81" y="106"/>
                  </a:lnTo>
                  <a:lnTo>
                    <a:pt x="78" y="105"/>
                  </a:lnTo>
                  <a:lnTo>
                    <a:pt x="86" y="115"/>
                  </a:lnTo>
                  <a:lnTo>
                    <a:pt x="86" y="115"/>
                  </a:lnTo>
                  <a:lnTo>
                    <a:pt x="65" y="165"/>
                  </a:lnTo>
                  <a:lnTo>
                    <a:pt x="90" y="190"/>
                  </a:lnTo>
                  <a:lnTo>
                    <a:pt x="85" y="190"/>
                  </a:lnTo>
                  <a:lnTo>
                    <a:pt x="79" y="190"/>
                  </a:lnTo>
                  <a:lnTo>
                    <a:pt x="74" y="190"/>
                  </a:lnTo>
                  <a:lnTo>
                    <a:pt x="69" y="189"/>
                  </a:lnTo>
                  <a:lnTo>
                    <a:pt x="63" y="189"/>
                  </a:lnTo>
                  <a:lnTo>
                    <a:pt x="58" y="189"/>
                  </a:lnTo>
                  <a:lnTo>
                    <a:pt x="53" y="188"/>
                  </a:lnTo>
                  <a:lnTo>
                    <a:pt x="48" y="188"/>
                  </a:lnTo>
                  <a:lnTo>
                    <a:pt x="44" y="187"/>
                  </a:lnTo>
                  <a:lnTo>
                    <a:pt x="39" y="186"/>
                  </a:lnTo>
                  <a:lnTo>
                    <a:pt x="34" y="186"/>
                  </a:lnTo>
                  <a:lnTo>
                    <a:pt x="30" y="185"/>
                  </a:lnTo>
                  <a:lnTo>
                    <a:pt x="26" y="184"/>
                  </a:lnTo>
                  <a:lnTo>
                    <a:pt x="22" y="183"/>
                  </a:lnTo>
                  <a:lnTo>
                    <a:pt x="19" y="182"/>
                  </a:lnTo>
                  <a:lnTo>
                    <a:pt x="15" y="181"/>
                  </a:lnTo>
                  <a:lnTo>
                    <a:pt x="12" y="180"/>
                  </a:lnTo>
                  <a:lnTo>
                    <a:pt x="10" y="179"/>
                  </a:lnTo>
                  <a:lnTo>
                    <a:pt x="7" y="177"/>
                  </a:lnTo>
                  <a:lnTo>
                    <a:pt x="5" y="176"/>
                  </a:lnTo>
                  <a:lnTo>
                    <a:pt x="3" y="174"/>
                  </a:lnTo>
                  <a:lnTo>
                    <a:pt x="2" y="173"/>
                  </a:lnTo>
                  <a:lnTo>
                    <a:pt x="1" y="171"/>
                  </a:lnTo>
                  <a:lnTo>
                    <a:pt x="0" y="170"/>
                  </a:lnTo>
                  <a:lnTo>
                    <a:pt x="0" y="168"/>
                  </a:lnTo>
                  <a:lnTo>
                    <a:pt x="0" y="165"/>
                  </a:lnTo>
                  <a:lnTo>
                    <a:pt x="1" y="161"/>
                  </a:lnTo>
                  <a:lnTo>
                    <a:pt x="2" y="157"/>
                  </a:lnTo>
                  <a:lnTo>
                    <a:pt x="3" y="153"/>
                  </a:lnTo>
                  <a:lnTo>
                    <a:pt x="5" y="149"/>
                  </a:lnTo>
                  <a:lnTo>
                    <a:pt x="7" y="146"/>
                  </a:lnTo>
                  <a:lnTo>
                    <a:pt x="9" y="142"/>
                  </a:lnTo>
                  <a:lnTo>
                    <a:pt x="12" y="138"/>
                  </a:lnTo>
                  <a:lnTo>
                    <a:pt x="14" y="134"/>
                  </a:lnTo>
                  <a:lnTo>
                    <a:pt x="18" y="130"/>
                  </a:lnTo>
                  <a:lnTo>
                    <a:pt x="21" y="127"/>
                  </a:lnTo>
                  <a:lnTo>
                    <a:pt x="25" y="123"/>
                  </a:lnTo>
                  <a:lnTo>
                    <a:pt x="29" y="120"/>
                  </a:lnTo>
                  <a:lnTo>
                    <a:pt x="33" y="117"/>
                  </a:lnTo>
                  <a:lnTo>
                    <a:pt x="37" y="114"/>
                  </a:lnTo>
                  <a:lnTo>
                    <a:pt x="42" y="111"/>
                  </a:lnTo>
                  <a:lnTo>
                    <a:pt x="47" y="108"/>
                  </a:lnTo>
                  <a:lnTo>
                    <a:pt x="52" y="106"/>
                  </a:lnTo>
                  <a:lnTo>
                    <a:pt x="57" y="104"/>
                  </a:lnTo>
                  <a:lnTo>
                    <a:pt x="62" y="102"/>
                  </a:lnTo>
                  <a:lnTo>
                    <a:pt x="68" y="100"/>
                  </a:lnTo>
                  <a:lnTo>
                    <a:pt x="64" y="98"/>
                  </a:lnTo>
                  <a:lnTo>
                    <a:pt x="61" y="95"/>
                  </a:lnTo>
                  <a:lnTo>
                    <a:pt x="58" y="92"/>
                  </a:lnTo>
                  <a:lnTo>
                    <a:pt x="55" y="89"/>
                  </a:lnTo>
                  <a:lnTo>
                    <a:pt x="53" y="85"/>
                  </a:lnTo>
                  <a:lnTo>
                    <a:pt x="50" y="82"/>
                  </a:lnTo>
                  <a:lnTo>
                    <a:pt x="48" y="78"/>
                  </a:lnTo>
                  <a:lnTo>
                    <a:pt x="46" y="74"/>
                  </a:lnTo>
                  <a:lnTo>
                    <a:pt x="44" y="70"/>
                  </a:lnTo>
                  <a:lnTo>
                    <a:pt x="43" y="66"/>
                  </a:lnTo>
                  <a:lnTo>
                    <a:pt x="42" y="62"/>
                  </a:lnTo>
                  <a:lnTo>
                    <a:pt x="41" y="58"/>
                  </a:lnTo>
                  <a:lnTo>
                    <a:pt x="41" y="53"/>
                  </a:lnTo>
                  <a:lnTo>
                    <a:pt x="40" y="49"/>
                  </a:lnTo>
                  <a:lnTo>
                    <a:pt x="41" y="45"/>
                  </a:lnTo>
                  <a:lnTo>
                    <a:pt x="41" y="41"/>
                  </a:lnTo>
                  <a:lnTo>
                    <a:pt x="42" y="36"/>
                  </a:lnTo>
                  <a:lnTo>
                    <a:pt x="43" y="32"/>
                  </a:lnTo>
                  <a:lnTo>
                    <a:pt x="45" y="28"/>
                  </a:lnTo>
                  <a:lnTo>
                    <a:pt x="47" y="25"/>
                  </a:lnTo>
                  <a:lnTo>
                    <a:pt x="49" y="21"/>
                  </a:lnTo>
                  <a:lnTo>
                    <a:pt x="52" y="18"/>
                  </a:lnTo>
                  <a:lnTo>
                    <a:pt x="55" y="15"/>
                  </a:lnTo>
                  <a:lnTo>
                    <a:pt x="58" y="12"/>
                  </a:lnTo>
                  <a:lnTo>
                    <a:pt x="61" y="9"/>
                  </a:lnTo>
                  <a:lnTo>
                    <a:pt x="65" y="7"/>
                  </a:lnTo>
                  <a:lnTo>
                    <a:pt x="69" y="5"/>
                  </a:lnTo>
                  <a:lnTo>
                    <a:pt x="73" y="3"/>
                  </a:lnTo>
                  <a:lnTo>
                    <a:pt x="77" y="2"/>
                  </a:lnTo>
                  <a:lnTo>
                    <a:pt x="81" y="1"/>
                  </a:lnTo>
                  <a:lnTo>
                    <a:pt x="86" y="1"/>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Rectangle 364"/>
            <p:cNvSpPr>
              <a:spLocks noChangeArrowheads="1"/>
            </p:cNvSpPr>
            <p:nvPr/>
          </p:nvSpPr>
          <p:spPr bwMode="auto">
            <a:xfrm>
              <a:off x="4338638" y="1085850"/>
              <a:ext cx="23813" cy="682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5" name="Rectangle 365"/>
            <p:cNvSpPr>
              <a:spLocks noChangeArrowheads="1"/>
            </p:cNvSpPr>
            <p:nvPr/>
          </p:nvSpPr>
          <p:spPr bwMode="auto">
            <a:xfrm>
              <a:off x="4376738" y="1063625"/>
              <a:ext cx="23813" cy="904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6" name="Rectangle 366"/>
            <p:cNvSpPr>
              <a:spLocks noChangeArrowheads="1"/>
            </p:cNvSpPr>
            <p:nvPr/>
          </p:nvSpPr>
          <p:spPr bwMode="auto">
            <a:xfrm>
              <a:off x="4414838" y="1039813"/>
              <a:ext cx="23813" cy="1143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7" name="Rectangle 367"/>
            <p:cNvSpPr>
              <a:spLocks noChangeArrowheads="1"/>
            </p:cNvSpPr>
            <p:nvPr/>
          </p:nvSpPr>
          <p:spPr bwMode="auto">
            <a:xfrm>
              <a:off x="4452938" y="1017588"/>
              <a:ext cx="23813" cy="1365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58" name="Group 57"/>
          <p:cNvGrpSpPr/>
          <p:nvPr/>
        </p:nvGrpSpPr>
        <p:grpSpPr>
          <a:xfrm>
            <a:off x="3659910" y="4759364"/>
            <a:ext cx="284060" cy="454496"/>
            <a:chOff x="4429125" y="1573213"/>
            <a:chExt cx="317500" cy="381000"/>
          </a:xfrm>
          <a:solidFill>
            <a:schemeClr val="bg1">
              <a:lumMod val="95000"/>
            </a:schemeClr>
          </a:solidFill>
        </p:grpSpPr>
        <p:sp>
          <p:nvSpPr>
            <p:cNvPr id="74" name="Freeform 277"/>
            <p:cNvSpPr>
              <a:spLocks/>
            </p:cNvSpPr>
            <p:nvPr/>
          </p:nvSpPr>
          <p:spPr bwMode="auto">
            <a:xfrm>
              <a:off x="4435475" y="1844675"/>
              <a:ext cx="101600" cy="109538"/>
            </a:xfrm>
            <a:custGeom>
              <a:avLst/>
              <a:gdLst/>
              <a:ahLst/>
              <a:cxnLst>
                <a:cxn ang="0">
                  <a:pos x="35" y="0"/>
                </a:cxn>
                <a:cxn ang="0">
                  <a:pos x="40" y="2"/>
                </a:cxn>
                <a:cxn ang="0">
                  <a:pos x="44" y="5"/>
                </a:cxn>
                <a:cxn ang="0">
                  <a:pos x="47"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8"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1" y="54"/>
                </a:cxn>
                <a:cxn ang="0">
                  <a:pos x="4" y="49"/>
                </a:cxn>
                <a:cxn ang="0">
                  <a:pos x="9" y="44"/>
                </a:cxn>
                <a:cxn ang="0">
                  <a:pos x="14" y="40"/>
                </a:cxn>
                <a:cxn ang="0">
                  <a:pos x="20"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7" y="9"/>
                  </a:lnTo>
                  <a:lnTo>
                    <a:pt x="49" y="12"/>
                  </a:lnTo>
                  <a:lnTo>
                    <a:pt x="49" y="15"/>
                  </a:lnTo>
                  <a:lnTo>
                    <a:pt x="49"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8"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8" y="68"/>
                  </a:lnTo>
                  <a:lnTo>
                    <a:pt x="15" y="68"/>
                  </a:lnTo>
                  <a:lnTo>
                    <a:pt x="12" y="68"/>
                  </a:lnTo>
                  <a:lnTo>
                    <a:pt x="10" y="67"/>
                  </a:lnTo>
                  <a:lnTo>
                    <a:pt x="7" y="66"/>
                  </a:lnTo>
                  <a:lnTo>
                    <a:pt x="5" y="66"/>
                  </a:lnTo>
                  <a:lnTo>
                    <a:pt x="3" y="65"/>
                  </a:lnTo>
                  <a:lnTo>
                    <a:pt x="2" y="64"/>
                  </a:lnTo>
                  <a:lnTo>
                    <a:pt x="1" y="63"/>
                  </a:lnTo>
                  <a:lnTo>
                    <a:pt x="0" y="62"/>
                  </a:lnTo>
                  <a:lnTo>
                    <a:pt x="0" y="61"/>
                  </a:lnTo>
                  <a:lnTo>
                    <a:pt x="0" y="59"/>
                  </a:lnTo>
                  <a:lnTo>
                    <a:pt x="0" y="56"/>
                  </a:lnTo>
                  <a:lnTo>
                    <a:pt x="1" y="54"/>
                  </a:lnTo>
                  <a:lnTo>
                    <a:pt x="3" y="51"/>
                  </a:lnTo>
                  <a:lnTo>
                    <a:pt x="4" y="49"/>
                  </a:lnTo>
                  <a:lnTo>
                    <a:pt x="7" y="47"/>
                  </a:lnTo>
                  <a:lnTo>
                    <a:pt x="9" y="44"/>
                  </a:lnTo>
                  <a:lnTo>
                    <a:pt x="11" y="42"/>
                  </a:lnTo>
                  <a:lnTo>
                    <a:pt x="14" y="40"/>
                  </a:lnTo>
                  <a:lnTo>
                    <a:pt x="17" y="39"/>
                  </a:lnTo>
                  <a:lnTo>
                    <a:pt x="20"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7"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278"/>
            <p:cNvSpPr>
              <a:spLocks/>
            </p:cNvSpPr>
            <p:nvPr/>
          </p:nvSpPr>
          <p:spPr bwMode="auto">
            <a:xfrm>
              <a:off x="4537075" y="1844675"/>
              <a:ext cx="101600" cy="109538"/>
            </a:xfrm>
            <a:custGeom>
              <a:avLst/>
              <a:gdLst/>
              <a:ahLst/>
              <a:cxnLst>
                <a:cxn ang="0">
                  <a:pos x="35" y="0"/>
                </a:cxn>
                <a:cxn ang="0">
                  <a:pos x="40" y="2"/>
                </a:cxn>
                <a:cxn ang="0">
                  <a:pos x="44" y="5"/>
                </a:cxn>
                <a:cxn ang="0">
                  <a:pos x="48"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9"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2" y="54"/>
                </a:cxn>
                <a:cxn ang="0">
                  <a:pos x="5" y="49"/>
                </a:cxn>
                <a:cxn ang="0">
                  <a:pos x="9" y="44"/>
                </a:cxn>
                <a:cxn ang="0">
                  <a:pos x="14" y="40"/>
                </a:cxn>
                <a:cxn ang="0">
                  <a:pos x="21"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8" y="9"/>
                  </a:lnTo>
                  <a:lnTo>
                    <a:pt x="49" y="12"/>
                  </a:lnTo>
                  <a:lnTo>
                    <a:pt x="49" y="15"/>
                  </a:lnTo>
                  <a:lnTo>
                    <a:pt x="50"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9"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9" y="68"/>
                  </a:lnTo>
                  <a:lnTo>
                    <a:pt x="15" y="68"/>
                  </a:lnTo>
                  <a:lnTo>
                    <a:pt x="13" y="68"/>
                  </a:lnTo>
                  <a:lnTo>
                    <a:pt x="10" y="67"/>
                  </a:lnTo>
                  <a:lnTo>
                    <a:pt x="7" y="66"/>
                  </a:lnTo>
                  <a:lnTo>
                    <a:pt x="5" y="66"/>
                  </a:lnTo>
                  <a:lnTo>
                    <a:pt x="3"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4" y="40"/>
                  </a:lnTo>
                  <a:lnTo>
                    <a:pt x="17" y="39"/>
                  </a:lnTo>
                  <a:lnTo>
                    <a:pt x="21"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8"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279"/>
            <p:cNvSpPr>
              <a:spLocks/>
            </p:cNvSpPr>
            <p:nvPr/>
          </p:nvSpPr>
          <p:spPr bwMode="auto">
            <a:xfrm>
              <a:off x="4638675" y="1844675"/>
              <a:ext cx="101600" cy="109538"/>
            </a:xfrm>
            <a:custGeom>
              <a:avLst/>
              <a:gdLst/>
              <a:ahLst/>
              <a:cxnLst>
                <a:cxn ang="0">
                  <a:pos x="35" y="0"/>
                </a:cxn>
                <a:cxn ang="0">
                  <a:pos x="40" y="2"/>
                </a:cxn>
                <a:cxn ang="0">
                  <a:pos x="45" y="5"/>
                </a:cxn>
                <a:cxn ang="0">
                  <a:pos x="48" y="9"/>
                </a:cxn>
                <a:cxn ang="0">
                  <a:pos x="50" y="15"/>
                </a:cxn>
                <a:cxn ang="0">
                  <a:pos x="50" y="20"/>
                </a:cxn>
                <a:cxn ang="0">
                  <a:pos x="48" y="26"/>
                </a:cxn>
                <a:cxn ang="0">
                  <a:pos x="46" y="31"/>
                </a:cxn>
                <a:cxn ang="0">
                  <a:pos x="42" y="35"/>
                </a:cxn>
                <a:cxn ang="0">
                  <a:pos x="43" y="37"/>
                </a:cxn>
                <a:cxn ang="0">
                  <a:pos x="50" y="40"/>
                </a:cxn>
                <a:cxn ang="0">
                  <a:pos x="55" y="44"/>
                </a:cxn>
                <a:cxn ang="0">
                  <a:pos x="59" y="49"/>
                </a:cxn>
                <a:cxn ang="0">
                  <a:pos x="62" y="54"/>
                </a:cxn>
                <a:cxn ang="0">
                  <a:pos x="64" y="59"/>
                </a:cxn>
                <a:cxn ang="0">
                  <a:pos x="64" y="62"/>
                </a:cxn>
                <a:cxn ang="0">
                  <a:pos x="62" y="64"/>
                </a:cxn>
                <a:cxn ang="0">
                  <a:pos x="59" y="66"/>
                </a:cxn>
                <a:cxn ang="0">
                  <a:pos x="54" y="67"/>
                </a:cxn>
                <a:cxn ang="0">
                  <a:pos x="49" y="68"/>
                </a:cxn>
                <a:cxn ang="0">
                  <a:pos x="42" y="69"/>
                </a:cxn>
                <a:cxn ang="0">
                  <a:pos x="35" y="69"/>
                </a:cxn>
                <a:cxn ang="0">
                  <a:pos x="29" y="69"/>
                </a:cxn>
                <a:cxn ang="0">
                  <a:pos x="22" y="69"/>
                </a:cxn>
                <a:cxn ang="0">
                  <a:pos x="16" y="68"/>
                </a:cxn>
                <a:cxn ang="0">
                  <a:pos x="10" y="67"/>
                </a:cxn>
                <a:cxn ang="0">
                  <a:pos x="5" y="66"/>
                </a:cxn>
                <a:cxn ang="0">
                  <a:pos x="2" y="64"/>
                </a:cxn>
                <a:cxn ang="0">
                  <a:pos x="0" y="62"/>
                </a:cxn>
                <a:cxn ang="0">
                  <a:pos x="0" y="59"/>
                </a:cxn>
                <a:cxn ang="0">
                  <a:pos x="2" y="54"/>
                </a:cxn>
                <a:cxn ang="0">
                  <a:pos x="5" y="49"/>
                </a:cxn>
                <a:cxn ang="0">
                  <a:pos x="9" y="44"/>
                </a:cxn>
                <a:cxn ang="0">
                  <a:pos x="15" y="40"/>
                </a:cxn>
                <a:cxn ang="0">
                  <a:pos x="21" y="37"/>
                </a:cxn>
                <a:cxn ang="0">
                  <a:pos x="22" y="35"/>
                </a:cxn>
                <a:cxn ang="0">
                  <a:pos x="18" y="31"/>
                </a:cxn>
                <a:cxn ang="0">
                  <a:pos x="16" y="26"/>
                </a:cxn>
                <a:cxn ang="0">
                  <a:pos x="15" y="20"/>
                </a:cxn>
                <a:cxn ang="0">
                  <a:pos x="15" y="15"/>
                </a:cxn>
                <a:cxn ang="0">
                  <a:pos x="16" y="9"/>
                </a:cxn>
                <a:cxn ang="0">
                  <a:pos x="20" y="5"/>
                </a:cxn>
                <a:cxn ang="0">
                  <a:pos x="24" y="2"/>
                </a:cxn>
                <a:cxn ang="0">
                  <a:pos x="29" y="0"/>
                </a:cxn>
              </a:cxnLst>
              <a:rect l="0" t="0" r="r" b="b"/>
              <a:pathLst>
                <a:path w="64" h="69">
                  <a:moveTo>
                    <a:pt x="32" y="0"/>
                  </a:moveTo>
                  <a:lnTo>
                    <a:pt x="35" y="0"/>
                  </a:lnTo>
                  <a:lnTo>
                    <a:pt x="38" y="1"/>
                  </a:lnTo>
                  <a:lnTo>
                    <a:pt x="40" y="2"/>
                  </a:lnTo>
                  <a:lnTo>
                    <a:pt x="42" y="3"/>
                  </a:lnTo>
                  <a:lnTo>
                    <a:pt x="45" y="5"/>
                  </a:lnTo>
                  <a:lnTo>
                    <a:pt x="46" y="7"/>
                  </a:lnTo>
                  <a:lnTo>
                    <a:pt x="48" y="9"/>
                  </a:lnTo>
                  <a:lnTo>
                    <a:pt x="49" y="12"/>
                  </a:lnTo>
                  <a:lnTo>
                    <a:pt x="50" y="15"/>
                  </a:lnTo>
                  <a:lnTo>
                    <a:pt x="50" y="18"/>
                  </a:lnTo>
                  <a:lnTo>
                    <a:pt x="50" y="20"/>
                  </a:lnTo>
                  <a:lnTo>
                    <a:pt x="49" y="23"/>
                  </a:lnTo>
                  <a:lnTo>
                    <a:pt x="48" y="26"/>
                  </a:lnTo>
                  <a:lnTo>
                    <a:pt x="47" y="28"/>
                  </a:lnTo>
                  <a:lnTo>
                    <a:pt x="46" y="31"/>
                  </a:lnTo>
                  <a:lnTo>
                    <a:pt x="44" y="33"/>
                  </a:lnTo>
                  <a:lnTo>
                    <a:pt x="42" y="35"/>
                  </a:lnTo>
                  <a:lnTo>
                    <a:pt x="40" y="36"/>
                  </a:lnTo>
                  <a:lnTo>
                    <a:pt x="43" y="37"/>
                  </a:lnTo>
                  <a:lnTo>
                    <a:pt x="47" y="39"/>
                  </a:lnTo>
                  <a:lnTo>
                    <a:pt x="50"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1" y="65"/>
                  </a:lnTo>
                  <a:lnTo>
                    <a:pt x="59" y="66"/>
                  </a:lnTo>
                  <a:lnTo>
                    <a:pt x="57" y="66"/>
                  </a:lnTo>
                  <a:lnTo>
                    <a:pt x="54" y="67"/>
                  </a:lnTo>
                  <a:lnTo>
                    <a:pt x="51" y="68"/>
                  </a:lnTo>
                  <a:lnTo>
                    <a:pt x="49" y="68"/>
                  </a:lnTo>
                  <a:lnTo>
                    <a:pt x="45" y="68"/>
                  </a:lnTo>
                  <a:lnTo>
                    <a:pt x="42" y="69"/>
                  </a:lnTo>
                  <a:lnTo>
                    <a:pt x="39" y="69"/>
                  </a:lnTo>
                  <a:lnTo>
                    <a:pt x="35" y="69"/>
                  </a:lnTo>
                  <a:lnTo>
                    <a:pt x="32" y="69"/>
                  </a:lnTo>
                  <a:lnTo>
                    <a:pt x="29" y="69"/>
                  </a:lnTo>
                  <a:lnTo>
                    <a:pt x="25" y="69"/>
                  </a:lnTo>
                  <a:lnTo>
                    <a:pt x="22" y="69"/>
                  </a:lnTo>
                  <a:lnTo>
                    <a:pt x="19" y="68"/>
                  </a:lnTo>
                  <a:lnTo>
                    <a:pt x="16" y="68"/>
                  </a:lnTo>
                  <a:lnTo>
                    <a:pt x="13" y="68"/>
                  </a:lnTo>
                  <a:lnTo>
                    <a:pt x="10" y="67"/>
                  </a:lnTo>
                  <a:lnTo>
                    <a:pt x="8" y="66"/>
                  </a:lnTo>
                  <a:lnTo>
                    <a:pt x="5" y="66"/>
                  </a:lnTo>
                  <a:lnTo>
                    <a:pt x="4"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5" y="40"/>
                  </a:lnTo>
                  <a:lnTo>
                    <a:pt x="18" y="39"/>
                  </a:lnTo>
                  <a:lnTo>
                    <a:pt x="21" y="37"/>
                  </a:lnTo>
                  <a:lnTo>
                    <a:pt x="24" y="36"/>
                  </a:lnTo>
                  <a:lnTo>
                    <a:pt x="22" y="35"/>
                  </a:lnTo>
                  <a:lnTo>
                    <a:pt x="20" y="33"/>
                  </a:lnTo>
                  <a:lnTo>
                    <a:pt x="18" y="31"/>
                  </a:lnTo>
                  <a:lnTo>
                    <a:pt x="17" y="28"/>
                  </a:lnTo>
                  <a:lnTo>
                    <a:pt x="16" y="26"/>
                  </a:lnTo>
                  <a:lnTo>
                    <a:pt x="15" y="23"/>
                  </a:lnTo>
                  <a:lnTo>
                    <a:pt x="15" y="20"/>
                  </a:lnTo>
                  <a:lnTo>
                    <a:pt x="14" y="18"/>
                  </a:lnTo>
                  <a:lnTo>
                    <a:pt x="15" y="15"/>
                  </a:lnTo>
                  <a:lnTo>
                    <a:pt x="15" y="12"/>
                  </a:lnTo>
                  <a:lnTo>
                    <a:pt x="16" y="9"/>
                  </a:lnTo>
                  <a:lnTo>
                    <a:pt x="18" y="7"/>
                  </a:lnTo>
                  <a:lnTo>
                    <a:pt x="20" y="5"/>
                  </a:lnTo>
                  <a:lnTo>
                    <a:pt x="22"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280"/>
            <p:cNvSpPr>
              <a:spLocks/>
            </p:cNvSpPr>
            <p:nvPr/>
          </p:nvSpPr>
          <p:spPr bwMode="auto">
            <a:xfrm>
              <a:off x="4429125" y="1573213"/>
              <a:ext cx="317500" cy="215900"/>
            </a:xfrm>
            <a:custGeom>
              <a:avLst/>
              <a:gdLst/>
              <a:ahLst/>
              <a:cxnLst>
                <a:cxn ang="0">
                  <a:pos x="176" y="0"/>
                </a:cxn>
                <a:cxn ang="0">
                  <a:pos x="182" y="1"/>
                </a:cxn>
                <a:cxn ang="0">
                  <a:pos x="188" y="3"/>
                </a:cxn>
                <a:cxn ang="0">
                  <a:pos x="193" y="7"/>
                </a:cxn>
                <a:cxn ang="0">
                  <a:pos x="197" y="12"/>
                </a:cxn>
                <a:cxn ang="0">
                  <a:pos x="199" y="17"/>
                </a:cxn>
                <a:cxn ang="0">
                  <a:pos x="200" y="24"/>
                </a:cxn>
                <a:cxn ang="0">
                  <a:pos x="200" y="115"/>
                </a:cxn>
                <a:cxn ang="0">
                  <a:pos x="198" y="121"/>
                </a:cxn>
                <a:cxn ang="0">
                  <a:pos x="195" y="126"/>
                </a:cxn>
                <a:cxn ang="0">
                  <a:pos x="191" y="131"/>
                </a:cxn>
                <a:cxn ang="0">
                  <a:pos x="185" y="134"/>
                </a:cxn>
                <a:cxn ang="0">
                  <a:pos x="179" y="136"/>
                </a:cxn>
                <a:cxn ang="0">
                  <a:pos x="95" y="136"/>
                </a:cxn>
                <a:cxn ang="0">
                  <a:pos x="176" y="126"/>
                </a:cxn>
                <a:cxn ang="0">
                  <a:pos x="181" y="125"/>
                </a:cxn>
                <a:cxn ang="0">
                  <a:pos x="185" y="123"/>
                </a:cxn>
                <a:cxn ang="0">
                  <a:pos x="188" y="119"/>
                </a:cxn>
                <a:cxn ang="0">
                  <a:pos x="190" y="114"/>
                </a:cxn>
                <a:cxn ang="0">
                  <a:pos x="190" y="24"/>
                </a:cxn>
                <a:cxn ang="0">
                  <a:pos x="189" y="19"/>
                </a:cxn>
                <a:cxn ang="0">
                  <a:pos x="187" y="14"/>
                </a:cxn>
                <a:cxn ang="0">
                  <a:pos x="183" y="11"/>
                </a:cxn>
                <a:cxn ang="0">
                  <a:pos x="179" y="10"/>
                </a:cxn>
                <a:cxn ang="0">
                  <a:pos x="24" y="9"/>
                </a:cxn>
                <a:cxn ang="0">
                  <a:pos x="19" y="10"/>
                </a:cxn>
                <a:cxn ang="0">
                  <a:pos x="15" y="13"/>
                </a:cxn>
                <a:cxn ang="0">
                  <a:pos x="11" y="17"/>
                </a:cxn>
                <a:cxn ang="0">
                  <a:pos x="10" y="21"/>
                </a:cxn>
                <a:cxn ang="0">
                  <a:pos x="9" y="112"/>
                </a:cxn>
                <a:cxn ang="0">
                  <a:pos x="10" y="117"/>
                </a:cxn>
                <a:cxn ang="0">
                  <a:pos x="13" y="121"/>
                </a:cxn>
                <a:cxn ang="0">
                  <a:pos x="17" y="124"/>
                </a:cxn>
                <a:cxn ang="0">
                  <a:pos x="21" y="126"/>
                </a:cxn>
                <a:cxn ang="0">
                  <a:pos x="45" y="126"/>
                </a:cxn>
                <a:cxn ang="0">
                  <a:pos x="24" y="136"/>
                </a:cxn>
                <a:cxn ang="0">
                  <a:pos x="17" y="135"/>
                </a:cxn>
                <a:cxn ang="0">
                  <a:pos x="12" y="132"/>
                </a:cxn>
                <a:cxn ang="0">
                  <a:pos x="7" y="129"/>
                </a:cxn>
                <a:cxn ang="0">
                  <a:pos x="3" y="124"/>
                </a:cxn>
                <a:cxn ang="0">
                  <a:pos x="1" y="118"/>
                </a:cxn>
                <a:cxn ang="0">
                  <a:pos x="0" y="112"/>
                </a:cxn>
                <a:cxn ang="0">
                  <a:pos x="0" y="21"/>
                </a:cxn>
                <a:cxn ang="0">
                  <a:pos x="2" y="14"/>
                </a:cxn>
                <a:cxn ang="0">
                  <a:pos x="5" y="9"/>
                </a:cxn>
                <a:cxn ang="0">
                  <a:pos x="9" y="5"/>
                </a:cxn>
                <a:cxn ang="0">
                  <a:pos x="15" y="2"/>
                </a:cxn>
                <a:cxn ang="0">
                  <a:pos x="21" y="0"/>
                </a:cxn>
              </a:cxnLst>
              <a:rect l="0" t="0" r="r" b="b"/>
              <a:pathLst>
                <a:path w="200" h="136">
                  <a:moveTo>
                    <a:pt x="24" y="0"/>
                  </a:moveTo>
                  <a:lnTo>
                    <a:pt x="176" y="0"/>
                  </a:lnTo>
                  <a:lnTo>
                    <a:pt x="179" y="0"/>
                  </a:lnTo>
                  <a:lnTo>
                    <a:pt x="182" y="1"/>
                  </a:lnTo>
                  <a:lnTo>
                    <a:pt x="185" y="2"/>
                  </a:lnTo>
                  <a:lnTo>
                    <a:pt x="188" y="3"/>
                  </a:lnTo>
                  <a:lnTo>
                    <a:pt x="191" y="5"/>
                  </a:lnTo>
                  <a:lnTo>
                    <a:pt x="193" y="7"/>
                  </a:lnTo>
                  <a:lnTo>
                    <a:pt x="195" y="9"/>
                  </a:lnTo>
                  <a:lnTo>
                    <a:pt x="197" y="12"/>
                  </a:lnTo>
                  <a:lnTo>
                    <a:pt x="198" y="14"/>
                  </a:lnTo>
                  <a:lnTo>
                    <a:pt x="199" y="17"/>
                  </a:lnTo>
                  <a:lnTo>
                    <a:pt x="200" y="21"/>
                  </a:lnTo>
                  <a:lnTo>
                    <a:pt x="200" y="24"/>
                  </a:lnTo>
                  <a:lnTo>
                    <a:pt x="200" y="112"/>
                  </a:lnTo>
                  <a:lnTo>
                    <a:pt x="200" y="115"/>
                  </a:lnTo>
                  <a:lnTo>
                    <a:pt x="199" y="118"/>
                  </a:lnTo>
                  <a:lnTo>
                    <a:pt x="198" y="121"/>
                  </a:lnTo>
                  <a:lnTo>
                    <a:pt x="197" y="124"/>
                  </a:lnTo>
                  <a:lnTo>
                    <a:pt x="195" y="126"/>
                  </a:lnTo>
                  <a:lnTo>
                    <a:pt x="193" y="129"/>
                  </a:lnTo>
                  <a:lnTo>
                    <a:pt x="191" y="131"/>
                  </a:lnTo>
                  <a:lnTo>
                    <a:pt x="188" y="132"/>
                  </a:lnTo>
                  <a:lnTo>
                    <a:pt x="185" y="134"/>
                  </a:lnTo>
                  <a:lnTo>
                    <a:pt x="182" y="135"/>
                  </a:lnTo>
                  <a:lnTo>
                    <a:pt x="179" y="136"/>
                  </a:lnTo>
                  <a:lnTo>
                    <a:pt x="176" y="136"/>
                  </a:lnTo>
                  <a:lnTo>
                    <a:pt x="95" y="136"/>
                  </a:lnTo>
                  <a:lnTo>
                    <a:pt x="94" y="126"/>
                  </a:lnTo>
                  <a:lnTo>
                    <a:pt x="176" y="126"/>
                  </a:lnTo>
                  <a:lnTo>
                    <a:pt x="179" y="126"/>
                  </a:lnTo>
                  <a:lnTo>
                    <a:pt x="181" y="125"/>
                  </a:lnTo>
                  <a:lnTo>
                    <a:pt x="183" y="124"/>
                  </a:lnTo>
                  <a:lnTo>
                    <a:pt x="185" y="123"/>
                  </a:lnTo>
                  <a:lnTo>
                    <a:pt x="187" y="121"/>
                  </a:lnTo>
                  <a:lnTo>
                    <a:pt x="188" y="119"/>
                  </a:lnTo>
                  <a:lnTo>
                    <a:pt x="189" y="117"/>
                  </a:lnTo>
                  <a:lnTo>
                    <a:pt x="190" y="114"/>
                  </a:lnTo>
                  <a:lnTo>
                    <a:pt x="190" y="112"/>
                  </a:lnTo>
                  <a:lnTo>
                    <a:pt x="190" y="24"/>
                  </a:lnTo>
                  <a:lnTo>
                    <a:pt x="190" y="21"/>
                  </a:lnTo>
                  <a:lnTo>
                    <a:pt x="189" y="19"/>
                  </a:lnTo>
                  <a:lnTo>
                    <a:pt x="188" y="17"/>
                  </a:lnTo>
                  <a:lnTo>
                    <a:pt x="187" y="14"/>
                  </a:lnTo>
                  <a:lnTo>
                    <a:pt x="185" y="13"/>
                  </a:lnTo>
                  <a:lnTo>
                    <a:pt x="183" y="11"/>
                  </a:lnTo>
                  <a:lnTo>
                    <a:pt x="181" y="10"/>
                  </a:lnTo>
                  <a:lnTo>
                    <a:pt x="179" y="10"/>
                  </a:lnTo>
                  <a:lnTo>
                    <a:pt x="176" y="9"/>
                  </a:lnTo>
                  <a:lnTo>
                    <a:pt x="24" y="9"/>
                  </a:lnTo>
                  <a:lnTo>
                    <a:pt x="21" y="10"/>
                  </a:lnTo>
                  <a:lnTo>
                    <a:pt x="19" y="10"/>
                  </a:lnTo>
                  <a:lnTo>
                    <a:pt x="17" y="11"/>
                  </a:lnTo>
                  <a:lnTo>
                    <a:pt x="15" y="13"/>
                  </a:lnTo>
                  <a:lnTo>
                    <a:pt x="13" y="14"/>
                  </a:lnTo>
                  <a:lnTo>
                    <a:pt x="11" y="17"/>
                  </a:lnTo>
                  <a:lnTo>
                    <a:pt x="10" y="19"/>
                  </a:lnTo>
                  <a:lnTo>
                    <a:pt x="10" y="21"/>
                  </a:lnTo>
                  <a:lnTo>
                    <a:pt x="9" y="24"/>
                  </a:lnTo>
                  <a:lnTo>
                    <a:pt x="9" y="112"/>
                  </a:lnTo>
                  <a:lnTo>
                    <a:pt x="10" y="114"/>
                  </a:lnTo>
                  <a:lnTo>
                    <a:pt x="10" y="117"/>
                  </a:lnTo>
                  <a:lnTo>
                    <a:pt x="11" y="119"/>
                  </a:lnTo>
                  <a:lnTo>
                    <a:pt x="13" y="121"/>
                  </a:lnTo>
                  <a:lnTo>
                    <a:pt x="15" y="123"/>
                  </a:lnTo>
                  <a:lnTo>
                    <a:pt x="17" y="124"/>
                  </a:lnTo>
                  <a:lnTo>
                    <a:pt x="19" y="125"/>
                  </a:lnTo>
                  <a:lnTo>
                    <a:pt x="21" y="126"/>
                  </a:lnTo>
                  <a:lnTo>
                    <a:pt x="24" y="126"/>
                  </a:lnTo>
                  <a:lnTo>
                    <a:pt x="45" y="126"/>
                  </a:lnTo>
                  <a:lnTo>
                    <a:pt x="45" y="136"/>
                  </a:lnTo>
                  <a:lnTo>
                    <a:pt x="24" y="136"/>
                  </a:lnTo>
                  <a:lnTo>
                    <a:pt x="21" y="136"/>
                  </a:lnTo>
                  <a:lnTo>
                    <a:pt x="17" y="135"/>
                  </a:lnTo>
                  <a:lnTo>
                    <a:pt x="15" y="134"/>
                  </a:lnTo>
                  <a:lnTo>
                    <a:pt x="12" y="132"/>
                  </a:lnTo>
                  <a:lnTo>
                    <a:pt x="9" y="131"/>
                  </a:lnTo>
                  <a:lnTo>
                    <a:pt x="7" y="129"/>
                  </a:lnTo>
                  <a:lnTo>
                    <a:pt x="5" y="126"/>
                  </a:lnTo>
                  <a:lnTo>
                    <a:pt x="3" y="124"/>
                  </a:lnTo>
                  <a:lnTo>
                    <a:pt x="2" y="121"/>
                  </a:lnTo>
                  <a:lnTo>
                    <a:pt x="1" y="118"/>
                  </a:lnTo>
                  <a:lnTo>
                    <a:pt x="0" y="115"/>
                  </a:lnTo>
                  <a:lnTo>
                    <a:pt x="0" y="112"/>
                  </a:lnTo>
                  <a:lnTo>
                    <a:pt x="0" y="24"/>
                  </a:lnTo>
                  <a:lnTo>
                    <a:pt x="0" y="21"/>
                  </a:lnTo>
                  <a:lnTo>
                    <a:pt x="1" y="17"/>
                  </a:lnTo>
                  <a:lnTo>
                    <a:pt x="2" y="14"/>
                  </a:lnTo>
                  <a:lnTo>
                    <a:pt x="3" y="12"/>
                  </a:lnTo>
                  <a:lnTo>
                    <a:pt x="5" y="9"/>
                  </a:lnTo>
                  <a:lnTo>
                    <a:pt x="7" y="7"/>
                  </a:lnTo>
                  <a:lnTo>
                    <a:pt x="9" y="5"/>
                  </a:lnTo>
                  <a:lnTo>
                    <a:pt x="12" y="3"/>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8" name="Freeform 281"/>
            <p:cNvSpPr>
              <a:spLocks/>
            </p:cNvSpPr>
            <p:nvPr/>
          </p:nvSpPr>
          <p:spPr bwMode="auto">
            <a:xfrm>
              <a:off x="4518025" y="1611313"/>
              <a:ext cx="44450" cy="50800"/>
            </a:xfrm>
            <a:custGeom>
              <a:avLst/>
              <a:gdLst/>
              <a:ahLst/>
              <a:cxnLst>
                <a:cxn ang="0">
                  <a:pos x="14" y="0"/>
                </a:cxn>
                <a:cxn ang="0">
                  <a:pos x="16" y="0"/>
                </a:cxn>
                <a:cxn ang="0">
                  <a:pos x="19" y="1"/>
                </a:cxn>
                <a:cxn ang="0">
                  <a:pos x="21" y="2"/>
                </a:cxn>
                <a:cxn ang="0">
                  <a:pos x="23" y="3"/>
                </a:cxn>
                <a:cxn ang="0">
                  <a:pos x="25" y="5"/>
                </a:cxn>
                <a:cxn ang="0">
                  <a:pos x="26" y="7"/>
                </a:cxn>
                <a:cxn ang="0">
                  <a:pos x="27" y="9"/>
                </a:cxn>
                <a:cxn ang="0">
                  <a:pos x="28" y="12"/>
                </a:cxn>
                <a:cxn ang="0">
                  <a:pos x="28" y="15"/>
                </a:cxn>
                <a:cxn ang="0">
                  <a:pos x="28" y="17"/>
                </a:cxn>
                <a:cxn ang="0">
                  <a:pos x="28" y="19"/>
                </a:cxn>
                <a:cxn ang="0">
                  <a:pos x="27" y="21"/>
                </a:cxn>
                <a:cxn ang="0">
                  <a:pos x="26" y="23"/>
                </a:cxn>
                <a:cxn ang="0">
                  <a:pos x="25" y="25"/>
                </a:cxn>
                <a:cxn ang="0">
                  <a:pos x="23" y="27"/>
                </a:cxn>
                <a:cxn ang="0">
                  <a:pos x="22" y="29"/>
                </a:cxn>
                <a:cxn ang="0">
                  <a:pos x="20" y="30"/>
                </a:cxn>
                <a:cxn ang="0">
                  <a:pos x="18" y="31"/>
                </a:cxn>
                <a:cxn ang="0">
                  <a:pos x="16" y="32"/>
                </a:cxn>
                <a:cxn ang="0">
                  <a:pos x="14" y="32"/>
                </a:cxn>
                <a:cxn ang="0">
                  <a:pos x="12" y="32"/>
                </a:cxn>
                <a:cxn ang="0">
                  <a:pos x="10" y="31"/>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0" y="9"/>
                </a:cxn>
                <a:cxn ang="0">
                  <a:pos x="1" y="7"/>
                </a:cxn>
                <a:cxn ang="0">
                  <a:pos x="3" y="5"/>
                </a:cxn>
                <a:cxn ang="0">
                  <a:pos x="5" y="3"/>
                </a:cxn>
                <a:cxn ang="0">
                  <a:pos x="7" y="2"/>
                </a:cxn>
                <a:cxn ang="0">
                  <a:pos x="9" y="1"/>
                </a:cxn>
                <a:cxn ang="0">
                  <a:pos x="11" y="0"/>
                </a:cxn>
                <a:cxn ang="0">
                  <a:pos x="14" y="0"/>
                </a:cxn>
              </a:cxnLst>
              <a:rect l="0" t="0" r="r" b="b"/>
              <a:pathLst>
                <a:path w="28" h="32">
                  <a:moveTo>
                    <a:pt x="14" y="0"/>
                  </a:moveTo>
                  <a:lnTo>
                    <a:pt x="16" y="0"/>
                  </a:lnTo>
                  <a:lnTo>
                    <a:pt x="19" y="1"/>
                  </a:lnTo>
                  <a:lnTo>
                    <a:pt x="21" y="2"/>
                  </a:lnTo>
                  <a:lnTo>
                    <a:pt x="23" y="3"/>
                  </a:lnTo>
                  <a:lnTo>
                    <a:pt x="25" y="5"/>
                  </a:lnTo>
                  <a:lnTo>
                    <a:pt x="26" y="7"/>
                  </a:lnTo>
                  <a:lnTo>
                    <a:pt x="27" y="9"/>
                  </a:lnTo>
                  <a:lnTo>
                    <a:pt x="28" y="12"/>
                  </a:lnTo>
                  <a:lnTo>
                    <a:pt x="28" y="15"/>
                  </a:lnTo>
                  <a:lnTo>
                    <a:pt x="28" y="17"/>
                  </a:lnTo>
                  <a:lnTo>
                    <a:pt x="28" y="19"/>
                  </a:lnTo>
                  <a:lnTo>
                    <a:pt x="27" y="21"/>
                  </a:lnTo>
                  <a:lnTo>
                    <a:pt x="26" y="23"/>
                  </a:lnTo>
                  <a:lnTo>
                    <a:pt x="25" y="25"/>
                  </a:lnTo>
                  <a:lnTo>
                    <a:pt x="23" y="27"/>
                  </a:lnTo>
                  <a:lnTo>
                    <a:pt x="22" y="29"/>
                  </a:lnTo>
                  <a:lnTo>
                    <a:pt x="20" y="30"/>
                  </a:lnTo>
                  <a:lnTo>
                    <a:pt x="18" y="31"/>
                  </a:lnTo>
                  <a:lnTo>
                    <a:pt x="16" y="32"/>
                  </a:lnTo>
                  <a:lnTo>
                    <a:pt x="14" y="32"/>
                  </a:lnTo>
                  <a:lnTo>
                    <a:pt x="12" y="32"/>
                  </a:lnTo>
                  <a:lnTo>
                    <a:pt x="10" y="31"/>
                  </a:lnTo>
                  <a:lnTo>
                    <a:pt x="8" y="30"/>
                  </a:lnTo>
                  <a:lnTo>
                    <a:pt x="6" y="29"/>
                  </a:lnTo>
                  <a:lnTo>
                    <a:pt x="4" y="27"/>
                  </a:lnTo>
                  <a:lnTo>
                    <a:pt x="3" y="25"/>
                  </a:lnTo>
                  <a:lnTo>
                    <a:pt x="2" y="23"/>
                  </a:lnTo>
                  <a:lnTo>
                    <a:pt x="1" y="21"/>
                  </a:lnTo>
                  <a:lnTo>
                    <a:pt x="0" y="19"/>
                  </a:lnTo>
                  <a:lnTo>
                    <a:pt x="0" y="17"/>
                  </a:lnTo>
                  <a:lnTo>
                    <a:pt x="0" y="15"/>
                  </a:lnTo>
                  <a:lnTo>
                    <a:pt x="0" y="12"/>
                  </a:lnTo>
                  <a:lnTo>
                    <a:pt x="0" y="9"/>
                  </a:lnTo>
                  <a:lnTo>
                    <a:pt x="1" y="7"/>
                  </a:lnTo>
                  <a:lnTo>
                    <a:pt x="3" y="5"/>
                  </a:lnTo>
                  <a:lnTo>
                    <a:pt x="5" y="3"/>
                  </a:lnTo>
                  <a:lnTo>
                    <a:pt x="7" y="2"/>
                  </a:lnTo>
                  <a:lnTo>
                    <a:pt x="9" y="1"/>
                  </a:lnTo>
                  <a:lnTo>
                    <a:pt x="11"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Freeform 282"/>
            <p:cNvSpPr>
              <a:spLocks/>
            </p:cNvSpPr>
            <p:nvPr/>
          </p:nvSpPr>
          <p:spPr bwMode="auto">
            <a:xfrm>
              <a:off x="4479925" y="1663700"/>
              <a:ext cx="149225" cy="185738"/>
            </a:xfrm>
            <a:custGeom>
              <a:avLst/>
              <a:gdLst/>
              <a:ahLst/>
              <a:cxnLst>
                <a:cxn ang="0">
                  <a:pos x="37" y="3"/>
                </a:cxn>
                <a:cxn ang="0">
                  <a:pos x="42" y="33"/>
                </a:cxn>
                <a:cxn ang="0">
                  <a:pos x="40" y="0"/>
                </a:cxn>
                <a:cxn ang="0">
                  <a:pos x="48" y="1"/>
                </a:cxn>
                <a:cxn ang="0">
                  <a:pos x="55" y="2"/>
                </a:cxn>
                <a:cxn ang="0">
                  <a:pos x="60" y="4"/>
                </a:cxn>
                <a:cxn ang="0">
                  <a:pos x="62" y="5"/>
                </a:cxn>
                <a:cxn ang="0">
                  <a:pos x="92" y="16"/>
                </a:cxn>
                <a:cxn ang="0">
                  <a:pos x="94" y="20"/>
                </a:cxn>
                <a:cxn ang="0">
                  <a:pos x="92" y="24"/>
                </a:cxn>
                <a:cxn ang="0">
                  <a:pos x="88" y="25"/>
                </a:cxn>
                <a:cxn ang="0">
                  <a:pos x="59" y="16"/>
                </a:cxn>
                <a:cxn ang="0">
                  <a:pos x="59" y="16"/>
                </a:cxn>
                <a:cxn ang="0">
                  <a:pos x="57" y="15"/>
                </a:cxn>
                <a:cxn ang="0">
                  <a:pos x="54" y="14"/>
                </a:cxn>
                <a:cxn ang="0">
                  <a:pos x="58" y="111"/>
                </a:cxn>
                <a:cxn ang="0">
                  <a:pos x="56" y="115"/>
                </a:cxn>
                <a:cxn ang="0">
                  <a:pos x="52" y="117"/>
                </a:cxn>
                <a:cxn ang="0">
                  <a:pos x="50" y="117"/>
                </a:cxn>
                <a:cxn ang="0">
                  <a:pos x="46" y="114"/>
                </a:cxn>
                <a:cxn ang="0">
                  <a:pos x="41" y="60"/>
                </a:cxn>
                <a:cxn ang="0">
                  <a:pos x="36" y="60"/>
                </a:cxn>
                <a:cxn ang="0">
                  <a:pos x="31" y="113"/>
                </a:cxn>
                <a:cxn ang="0">
                  <a:pos x="28" y="116"/>
                </a:cxn>
                <a:cxn ang="0">
                  <a:pos x="24" y="117"/>
                </a:cxn>
                <a:cxn ang="0">
                  <a:pos x="21" y="116"/>
                </a:cxn>
                <a:cxn ang="0">
                  <a:pos x="18" y="113"/>
                </a:cxn>
                <a:cxn ang="0">
                  <a:pos x="22" y="53"/>
                </a:cxn>
                <a:cxn ang="0">
                  <a:pos x="20" y="15"/>
                </a:cxn>
                <a:cxn ang="0">
                  <a:pos x="11" y="55"/>
                </a:cxn>
                <a:cxn ang="0">
                  <a:pos x="7" y="57"/>
                </a:cxn>
                <a:cxn ang="0">
                  <a:pos x="3" y="57"/>
                </a:cxn>
                <a:cxn ang="0">
                  <a:pos x="1" y="53"/>
                </a:cxn>
                <a:cxn ang="0">
                  <a:pos x="10" y="9"/>
                </a:cxn>
                <a:cxn ang="0">
                  <a:pos x="10" y="8"/>
                </a:cxn>
                <a:cxn ang="0">
                  <a:pos x="11" y="7"/>
                </a:cxn>
                <a:cxn ang="0">
                  <a:pos x="12" y="5"/>
                </a:cxn>
                <a:cxn ang="0">
                  <a:pos x="13" y="5"/>
                </a:cxn>
                <a:cxn ang="0">
                  <a:pos x="14" y="5"/>
                </a:cxn>
                <a:cxn ang="0">
                  <a:pos x="18" y="3"/>
                </a:cxn>
                <a:cxn ang="0">
                  <a:pos x="24" y="2"/>
                </a:cxn>
                <a:cxn ang="0">
                  <a:pos x="31" y="0"/>
                </a:cxn>
              </a:cxnLst>
              <a:rect l="0" t="0" r="r" b="b"/>
              <a:pathLst>
                <a:path w="94" h="117">
                  <a:moveTo>
                    <a:pt x="36" y="0"/>
                  </a:moveTo>
                  <a:lnTo>
                    <a:pt x="37" y="3"/>
                  </a:lnTo>
                  <a:lnTo>
                    <a:pt x="37" y="3"/>
                  </a:lnTo>
                  <a:lnTo>
                    <a:pt x="33" y="33"/>
                  </a:lnTo>
                  <a:lnTo>
                    <a:pt x="38" y="41"/>
                  </a:lnTo>
                  <a:lnTo>
                    <a:pt x="42" y="33"/>
                  </a:lnTo>
                  <a:lnTo>
                    <a:pt x="39" y="3"/>
                  </a:lnTo>
                  <a:lnTo>
                    <a:pt x="39" y="3"/>
                  </a:lnTo>
                  <a:lnTo>
                    <a:pt x="40" y="0"/>
                  </a:lnTo>
                  <a:lnTo>
                    <a:pt x="43" y="0"/>
                  </a:lnTo>
                  <a:lnTo>
                    <a:pt x="45" y="1"/>
                  </a:lnTo>
                  <a:lnTo>
                    <a:pt x="48" y="1"/>
                  </a:lnTo>
                  <a:lnTo>
                    <a:pt x="50" y="1"/>
                  </a:lnTo>
                  <a:lnTo>
                    <a:pt x="52" y="2"/>
                  </a:lnTo>
                  <a:lnTo>
                    <a:pt x="55" y="2"/>
                  </a:lnTo>
                  <a:lnTo>
                    <a:pt x="57" y="3"/>
                  </a:lnTo>
                  <a:lnTo>
                    <a:pt x="58" y="3"/>
                  </a:lnTo>
                  <a:lnTo>
                    <a:pt x="60" y="4"/>
                  </a:lnTo>
                  <a:lnTo>
                    <a:pt x="61" y="4"/>
                  </a:lnTo>
                  <a:lnTo>
                    <a:pt x="62" y="5"/>
                  </a:lnTo>
                  <a:lnTo>
                    <a:pt x="62" y="5"/>
                  </a:lnTo>
                  <a:lnTo>
                    <a:pt x="90" y="14"/>
                  </a:lnTo>
                  <a:lnTo>
                    <a:pt x="91" y="15"/>
                  </a:lnTo>
                  <a:lnTo>
                    <a:pt x="92" y="16"/>
                  </a:lnTo>
                  <a:lnTo>
                    <a:pt x="93" y="17"/>
                  </a:lnTo>
                  <a:lnTo>
                    <a:pt x="93" y="18"/>
                  </a:lnTo>
                  <a:lnTo>
                    <a:pt x="94" y="20"/>
                  </a:lnTo>
                  <a:lnTo>
                    <a:pt x="93" y="21"/>
                  </a:lnTo>
                  <a:lnTo>
                    <a:pt x="93" y="23"/>
                  </a:lnTo>
                  <a:lnTo>
                    <a:pt x="92" y="24"/>
                  </a:lnTo>
                  <a:lnTo>
                    <a:pt x="91" y="25"/>
                  </a:lnTo>
                  <a:lnTo>
                    <a:pt x="89" y="25"/>
                  </a:lnTo>
                  <a:lnTo>
                    <a:pt x="88" y="25"/>
                  </a:lnTo>
                  <a:lnTo>
                    <a:pt x="87" y="25"/>
                  </a:lnTo>
                  <a:lnTo>
                    <a:pt x="86" y="25"/>
                  </a:lnTo>
                  <a:lnTo>
                    <a:pt x="59" y="16"/>
                  </a:lnTo>
                  <a:lnTo>
                    <a:pt x="59" y="16"/>
                  </a:lnTo>
                  <a:lnTo>
                    <a:pt x="59" y="16"/>
                  </a:lnTo>
                  <a:lnTo>
                    <a:pt x="59" y="16"/>
                  </a:lnTo>
                  <a:lnTo>
                    <a:pt x="59" y="16"/>
                  </a:lnTo>
                  <a:lnTo>
                    <a:pt x="58" y="15"/>
                  </a:lnTo>
                  <a:lnTo>
                    <a:pt x="57" y="15"/>
                  </a:lnTo>
                  <a:lnTo>
                    <a:pt x="56" y="15"/>
                  </a:lnTo>
                  <a:lnTo>
                    <a:pt x="55" y="14"/>
                  </a:lnTo>
                  <a:lnTo>
                    <a:pt x="54" y="14"/>
                  </a:lnTo>
                  <a:lnTo>
                    <a:pt x="54" y="53"/>
                  </a:lnTo>
                  <a:lnTo>
                    <a:pt x="58" y="110"/>
                  </a:lnTo>
                  <a:lnTo>
                    <a:pt x="58" y="111"/>
                  </a:lnTo>
                  <a:lnTo>
                    <a:pt x="58" y="113"/>
                  </a:lnTo>
                  <a:lnTo>
                    <a:pt x="57" y="114"/>
                  </a:lnTo>
                  <a:lnTo>
                    <a:pt x="56" y="115"/>
                  </a:lnTo>
                  <a:lnTo>
                    <a:pt x="55" y="116"/>
                  </a:lnTo>
                  <a:lnTo>
                    <a:pt x="54" y="117"/>
                  </a:lnTo>
                  <a:lnTo>
                    <a:pt x="52" y="117"/>
                  </a:lnTo>
                  <a:lnTo>
                    <a:pt x="52" y="117"/>
                  </a:lnTo>
                  <a:lnTo>
                    <a:pt x="52" y="117"/>
                  </a:lnTo>
                  <a:lnTo>
                    <a:pt x="50" y="117"/>
                  </a:lnTo>
                  <a:lnTo>
                    <a:pt x="48" y="116"/>
                  </a:lnTo>
                  <a:lnTo>
                    <a:pt x="47" y="115"/>
                  </a:lnTo>
                  <a:lnTo>
                    <a:pt x="46" y="114"/>
                  </a:lnTo>
                  <a:lnTo>
                    <a:pt x="45" y="113"/>
                  </a:lnTo>
                  <a:lnTo>
                    <a:pt x="45" y="111"/>
                  </a:lnTo>
                  <a:lnTo>
                    <a:pt x="41" y="60"/>
                  </a:lnTo>
                  <a:lnTo>
                    <a:pt x="39" y="60"/>
                  </a:lnTo>
                  <a:lnTo>
                    <a:pt x="38" y="60"/>
                  </a:lnTo>
                  <a:lnTo>
                    <a:pt x="36" y="60"/>
                  </a:lnTo>
                  <a:lnTo>
                    <a:pt x="35" y="60"/>
                  </a:lnTo>
                  <a:lnTo>
                    <a:pt x="31" y="111"/>
                  </a:lnTo>
                  <a:lnTo>
                    <a:pt x="31" y="113"/>
                  </a:lnTo>
                  <a:lnTo>
                    <a:pt x="30" y="114"/>
                  </a:lnTo>
                  <a:lnTo>
                    <a:pt x="29" y="115"/>
                  </a:lnTo>
                  <a:lnTo>
                    <a:pt x="28" y="116"/>
                  </a:lnTo>
                  <a:lnTo>
                    <a:pt x="26" y="117"/>
                  </a:lnTo>
                  <a:lnTo>
                    <a:pt x="24" y="117"/>
                  </a:lnTo>
                  <a:lnTo>
                    <a:pt x="24" y="117"/>
                  </a:lnTo>
                  <a:lnTo>
                    <a:pt x="24" y="117"/>
                  </a:lnTo>
                  <a:lnTo>
                    <a:pt x="22" y="117"/>
                  </a:lnTo>
                  <a:lnTo>
                    <a:pt x="21" y="116"/>
                  </a:lnTo>
                  <a:lnTo>
                    <a:pt x="20" y="115"/>
                  </a:lnTo>
                  <a:lnTo>
                    <a:pt x="19" y="114"/>
                  </a:lnTo>
                  <a:lnTo>
                    <a:pt x="18" y="113"/>
                  </a:lnTo>
                  <a:lnTo>
                    <a:pt x="18" y="111"/>
                  </a:lnTo>
                  <a:lnTo>
                    <a:pt x="18" y="110"/>
                  </a:lnTo>
                  <a:lnTo>
                    <a:pt x="22" y="53"/>
                  </a:lnTo>
                  <a:lnTo>
                    <a:pt x="22" y="14"/>
                  </a:lnTo>
                  <a:lnTo>
                    <a:pt x="21" y="14"/>
                  </a:lnTo>
                  <a:lnTo>
                    <a:pt x="20" y="15"/>
                  </a:lnTo>
                  <a:lnTo>
                    <a:pt x="12" y="53"/>
                  </a:lnTo>
                  <a:lnTo>
                    <a:pt x="11" y="54"/>
                  </a:lnTo>
                  <a:lnTo>
                    <a:pt x="11" y="55"/>
                  </a:lnTo>
                  <a:lnTo>
                    <a:pt x="10" y="56"/>
                  </a:lnTo>
                  <a:lnTo>
                    <a:pt x="9" y="57"/>
                  </a:lnTo>
                  <a:lnTo>
                    <a:pt x="7" y="57"/>
                  </a:lnTo>
                  <a:lnTo>
                    <a:pt x="6" y="57"/>
                  </a:lnTo>
                  <a:lnTo>
                    <a:pt x="5" y="57"/>
                  </a:lnTo>
                  <a:lnTo>
                    <a:pt x="3" y="57"/>
                  </a:lnTo>
                  <a:lnTo>
                    <a:pt x="2" y="56"/>
                  </a:lnTo>
                  <a:lnTo>
                    <a:pt x="1" y="55"/>
                  </a:lnTo>
                  <a:lnTo>
                    <a:pt x="1" y="53"/>
                  </a:lnTo>
                  <a:lnTo>
                    <a:pt x="0" y="52"/>
                  </a:lnTo>
                  <a:lnTo>
                    <a:pt x="1" y="50"/>
                  </a:lnTo>
                  <a:lnTo>
                    <a:pt x="10" y="9"/>
                  </a:lnTo>
                  <a:lnTo>
                    <a:pt x="10" y="9"/>
                  </a:lnTo>
                  <a:lnTo>
                    <a:pt x="10" y="8"/>
                  </a:lnTo>
                  <a:lnTo>
                    <a:pt x="10" y="8"/>
                  </a:lnTo>
                  <a:lnTo>
                    <a:pt x="10" y="7"/>
                  </a:lnTo>
                  <a:lnTo>
                    <a:pt x="11" y="7"/>
                  </a:lnTo>
                  <a:lnTo>
                    <a:pt x="11" y="7"/>
                  </a:lnTo>
                  <a:lnTo>
                    <a:pt x="11" y="6"/>
                  </a:lnTo>
                  <a:lnTo>
                    <a:pt x="12" y="6"/>
                  </a:lnTo>
                  <a:lnTo>
                    <a:pt x="12" y="5"/>
                  </a:lnTo>
                  <a:lnTo>
                    <a:pt x="13" y="5"/>
                  </a:lnTo>
                  <a:lnTo>
                    <a:pt x="13" y="5"/>
                  </a:lnTo>
                  <a:lnTo>
                    <a:pt x="13" y="5"/>
                  </a:lnTo>
                  <a:lnTo>
                    <a:pt x="13" y="5"/>
                  </a:lnTo>
                  <a:lnTo>
                    <a:pt x="14" y="5"/>
                  </a:lnTo>
                  <a:lnTo>
                    <a:pt x="14" y="5"/>
                  </a:lnTo>
                  <a:lnTo>
                    <a:pt x="15" y="4"/>
                  </a:lnTo>
                  <a:lnTo>
                    <a:pt x="17" y="4"/>
                  </a:lnTo>
                  <a:lnTo>
                    <a:pt x="18" y="3"/>
                  </a:lnTo>
                  <a:lnTo>
                    <a:pt x="20" y="3"/>
                  </a:lnTo>
                  <a:lnTo>
                    <a:pt x="22" y="2"/>
                  </a:lnTo>
                  <a:lnTo>
                    <a:pt x="24" y="2"/>
                  </a:lnTo>
                  <a:lnTo>
                    <a:pt x="26" y="1"/>
                  </a:lnTo>
                  <a:lnTo>
                    <a:pt x="28" y="1"/>
                  </a:lnTo>
                  <a:lnTo>
                    <a:pt x="31" y="0"/>
                  </a:lnTo>
                  <a:lnTo>
                    <a:pt x="33" y="0"/>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Rectangle 283"/>
            <p:cNvSpPr>
              <a:spLocks noChangeArrowheads="1"/>
            </p:cNvSpPr>
            <p:nvPr/>
          </p:nvSpPr>
          <p:spPr bwMode="auto">
            <a:xfrm>
              <a:off x="4618038" y="1709738"/>
              <a:ext cx="14288" cy="412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Rectangle 284"/>
            <p:cNvSpPr>
              <a:spLocks noChangeArrowheads="1"/>
            </p:cNvSpPr>
            <p:nvPr/>
          </p:nvSpPr>
          <p:spPr bwMode="auto">
            <a:xfrm>
              <a:off x="4640263" y="1690688"/>
              <a:ext cx="14288"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Rectangle 285"/>
            <p:cNvSpPr>
              <a:spLocks noChangeArrowheads="1"/>
            </p:cNvSpPr>
            <p:nvPr/>
          </p:nvSpPr>
          <p:spPr bwMode="auto">
            <a:xfrm>
              <a:off x="4662488" y="1666875"/>
              <a:ext cx="14288" cy="841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3" name="Group 82"/>
          <p:cNvGrpSpPr/>
          <p:nvPr/>
        </p:nvGrpSpPr>
        <p:grpSpPr>
          <a:xfrm>
            <a:off x="2170284" y="3072461"/>
            <a:ext cx="419099" cy="556684"/>
            <a:chOff x="5072063" y="1719263"/>
            <a:chExt cx="419099" cy="417513"/>
          </a:xfrm>
          <a:solidFill>
            <a:schemeClr val="bg1">
              <a:lumMod val="85000"/>
            </a:schemeClr>
          </a:solidFill>
        </p:grpSpPr>
        <p:sp>
          <p:nvSpPr>
            <p:cNvPr id="84" name="Freeform 384"/>
            <p:cNvSpPr>
              <a:spLocks/>
            </p:cNvSpPr>
            <p:nvPr/>
          </p:nvSpPr>
          <p:spPr bwMode="auto">
            <a:xfrm>
              <a:off x="5072063" y="1782763"/>
              <a:ext cx="355600" cy="354013"/>
            </a:xfrm>
            <a:custGeom>
              <a:avLst/>
              <a:gdLst/>
              <a:ahLst/>
              <a:cxnLst>
                <a:cxn ang="0">
                  <a:pos x="72" y="1"/>
                </a:cxn>
                <a:cxn ang="0">
                  <a:pos x="92" y="5"/>
                </a:cxn>
                <a:cxn ang="0">
                  <a:pos x="112" y="13"/>
                </a:cxn>
                <a:cxn ang="0">
                  <a:pos x="132" y="24"/>
                </a:cxn>
                <a:cxn ang="0">
                  <a:pos x="132" y="35"/>
                </a:cxn>
                <a:cxn ang="0">
                  <a:pos x="121" y="50"/>
                </a:cxn>
                <a:cxn ang="0">
                  <a:pos x="104" y="39"/>
                </a:cxn>
                <a:cxn ang="0">
                  <a:pos x="87" y="32"/>
                </a:cxn>
                <a:cxn ang="0">
                  <a:pos x="70" y="28"/>
                </a:cxn>
                <a:cxn ang="0">
                  <a:pos x="55" y="27"/>
                </a:cxn>
                <a:cxn ang="0">
                  <a:pos x="44" y="30"/>
                </a:cxn>
                <a:cxn ang="0">
                  <a:pos x="35" y="36"/>
                </a:cxn>
                <a:cxn ang="0">
                  <a:pos x="30" y="44"/>
                </a:cxn>
                <a:cxn ang="0">
                  <a:pos x="27" y="55"/>
                </a:cxn>
                <a:cxn ang="0">
                  <a:pos x="28" y="68"/>
                </a:cxn>
                <a:cxn ang="0">
                  <a:pos x="31" y="83"/>
                </a:cxn>
                <a:cxn ang="0">
                  <a:pos x="37" y="99"/>
                </a:cxn>
                <a:cxn ang="0">
                  <a:pos x="46" y="116"/>
                </a:cxn>
                <a:cxn ang="0">
                  <a:pos x="58" y="133"/>
                </a:cxn>
                <a:cxn ang="0">
                  <a:pos x="74" y="150"/>
                </a:cxn>
                <a:cxn ang="0">
                  <a:pos x="90" y="165"/>
                </a:cxn>
                <a:cxn ang="0">
                  <a:pos x="108" y="177"/>
                </a:cxn>
                <a:cxn ang="0">
                  <a:pos x="125" y="187"/>
                </a:cxn>
                <a:cxn ang="0">
                  <a:pos x="142" y="193"/>
                </a:cxn>
                <a:cxn ang="0">
                  <a:pos x="159" y="196"/>
                </a:cxn>
                <a:cxn ang="0">
                  <a:pos x="172" y="196"/>
                </a:cxn>
                <a:cxn ang="0">
                  <a:pos x="183" y="192"/>
                </a:cxn>
                <a:cxn ang="0">
                  <a:pos x="190" y="185"/>
                </a:cxn>
                <a:cxn ang="0">
                  <a:pos x="195" y="176"/>
                </a:cxn>
                <a:cxn ang="0">
                  <a:pos x="197" y="165"/>
                </a:cxn>
                <a:cxn ang="0">
                  <a:pos x="196" y="152"/>
                </a:cxn>
                <a:cxn ang="0">
                  <a:pos x="191" y="136"/>
                </a:cxn>
                <a:cxn ang="0">
                  <a:pos x="182" y="116"/>
                </a:cxn>
                <a:cxn ang="0">
                  <a:pos x="179" y="99"/>
                </a:cxn>
                <a:cxn ang="0">
                  <a:pos x="193" y="87"/>
                </a:cxn>
                <a:cxn ang="0">
                  <a:pos x="204" y="99"/>
                </a:cxn>
                <a:cxn ang="0">
                  <a:pos x="214" y="121"/>
                </a:cxn>
                <a:cxn ang="0">
                  <a:pos x="221" y="141"/>
                </a:cxn>
                <a:cxn ang="0">
                  <a:pos x="224" y="160"/>
                </a:cxn>
                <a:cxn ang="0">
                  <a:pos x="223" y="176"/>
                </a:cxn>
                <a:cxn ang="0">
                  <a:pos x="218" y="191"/>
                </a:cxn>
                <a:cxn ang="0">
                  <a:pos x="211" y="203"/>
                </a:cxn>
                <a:cxn ang="0">
                  <a:pos x="200" y="213"/>
                </a:cxn>
                <a:cxn ang="0">
                  <a:pos x="188" y="219"/>
                </a:cxn>
                <a:cxn ang="0">
                  <a:pos x="174" y="223"/>
                </a:cxn>
                <a:cxn ang="0">
                  <a:pos x="157" y="223"/>
                </a:cxn>
                <a:cxn ang="0">
                  <a:pos x="137" y="220"/>
                </a:cxn>
                <a:cxn ang="0">
                  <a:pos x="116" y="212"/>
                </a:cxn>
                <a:cxn ang="0">
                  <a:pos x="95" y="201"/>
                </a:cxn>
                <a:cxn ang="0">
                  <a:pos x="74" y="187"/>
                </a:cxn>
                <a:cxn ang="0">
                  <a:pos x="54" y="169"/>
                </a:cxn>
                <a:cxn ang="0">
                  <a:pos x="39" y="151"/>
                </a:cxn>
                <a:cxn ang="0">
                  <a:pos x="25" y="133"/>
                </a:cxn>
                <a:cxn ang="0">
                  <a:pos x="15" y="115"/>
                </a:cxn>
                <a:cxn ang="0">
                  <a:pos x="7" y="97"/>
                </a:cxn>
                <a:cxn ang="0">
                  <a:pos x="2" y="79"/>
                </a:cxn>
                <a:cxn ang="0">
                  <a:pos x="0" y="62"/>
                </a:cxn>
                <a:cxn ang="0">
                  <a:pos x="1" y="46"/>
                </a:cxn>
                <a:cxn ang="0">
                  <a:pos x="5" y="32"/>
                </a:cxn>
                <a:cxn ang="0">
                  <a:pos x="13" y="20"/>
                </a:cxn>
                <a:cxn ang="0">
                  <a:pos x="23" y="11"/>
                </a:cxn>
                <a:cxn ang="0">
                  <a:pos x="35" y="4"/>
                </a:cxn>
                <a:cxn ang="0">
                  <a:pos x="49" y="1"/>
                </a:cxn>
              </a:cxnLst>
              <a:rect l="0" t="0" r="r" b="b"/>
              <a:pathLst>
                <a:path w="224" h="223">
                  <a:moveTo>
                    <a:pt x="60" y="0"/>
                  </a:moveTo>
                  <a:lnTo>
                    <a:pt x="66" y="0"/>
                  </a:lnTo>
                  <a:lnTo>
                    <a:pt x="72" y="1"/>
                  </a:lnTo>
                  <a:lnTo>
                    <a:pt x="79" y="2"/>
                  </a:lnTo>
                  <a:lnTo>
                    <a:pt x="85" y="4"/>
                  </a:lnTo>
                  <a:lnTo>
                    <a:pt x="92" y="5"/>
                  </a:lnTo>
                  <a:lnTo>
                    <a:pt x="98" y="8"/>
                  </a:lnTo>
                  <a:lnTo>
                    <a:pt x="105" y="10"/>
                  </a:lnTo>
                  <a:lnTo>
                    <a:pt x="112" y="13"/>
                  </a:lnTo>
                  <a:lnTo>
                    <a:pt x="118" y="17"/>
                  </a:lnTo>
                  <a:lnTo>
                    <a:pt x="125" y="20"/>
                  </a:lnTo>
                  <a:lnTo>
                    <a:pt x="132" y="24"/>
                  </a:lnTo>
                  <a:lnTo>
                    <a:pt x="138" y="29"/>
                  </a:lnTo>
                  <a:lnTo>
                    <a:pt x="137" y="30"/>
                  </a:lnTo>
                  <a:lnTo>
                    <a:pt x="132" y="35"/>
                  </a:lnTo>
                  <a:lnTo>
                    <a:pt x="128" y="40"/>
                  </a:lnTo>
                  <a:lnTo>
                    <a:pt x="125" y="45"/>
                  </a:lnTo>
                  <a:lnTo>
                    <a:pt x="121" y="50"/>
                  </a:lnTo>
                  <a:lnTo>
                    <a:pt x="116" y="46"/>
                  </a:lnTo>
                  <a:lnTo>
                    <a:pt x="110" y="43"/>
                  </a:lnTo>
                  <a:lnTo>
                    <a:pt x="104" y="39"/>
                  </a:lnTo>
                  <a:lnTo>
                    <a:pt x="98" y="37"/>
                  </a:lnTo>
                  <a:lnTo>
                    <a:pt x="92" y="34"/>
                  </a:lnTo>
                  <a:lnTo>
                    <a:pt x="87" y="32"/>
                  </a:lnTo>
                  <a:lnTo>
                    <a:pt x="81" y="30"/>
                  </a:lnTo>
                  <a:lnTo>
                    <a:pt x="76" y="29"/>
                  </a:lnTo>
                  <a:lnTo>
                    <a:pt x="70" y="28"/>
                  </a:lnTo>
                  <a:lnTo>
                    <a:pt x="65" y="27"/>
                  </a:lnTo>
                  <a:lnTo>
                    <a:pt x="60" y="27"/>
                  </a:lnTo>
                  <a:lnTo>
                    <a:pt x="55" y="27"/>
                  </a:lnTo>
                  <a:lnTo>
                    <a:pt x="51" y="28"/>
                  </a:lnTo>
                  <a:lnTo>
                    <a:pt x="47" y="29"/>
                  </a:lnTo>
                  <a:lnTo>
                    <a:pt x="44" y="30"/>
                  </a:lnTo>
                  <a:lnTo>
                    <a:pt x="41" y="31"/>
                  </a:lnTo>
                  <a:lnTo>
                    <a:pt x="38" y="33"/>
                  </a:lnTo>
                  <a:lnTo>
                    <a:pt x="35" y="36"/>
                  </a:lnTo>
                  <a:lnTo>
                    <a:pt x="33" y="38"/>
                  </a:lnTo>
                  <a:lnTo>
                    <a:pt x="31" y="41"/>
                  </a:lnTo>
                  <a:lnTo>
                    <a:pt x="30" y="44"/>
                  </a:lnTo>
                  <a:lnTo>
                    <a:pt x="29" y="47"/>
                  </a:lnTo>
                  <a:lnTo>
                    <a:pt x="28" y="51"/>
                  </a:lnTo>
                  <a:lnTo>
                    <a:pt x="27" y="55"/>
                  </a:lnTo>
                  <a:lnTo>
                    <a:pt x="27" y="59"/>
                  </a:lnTo>
                  <a:lnTo>
                    <a:pt x="27" y="63"/>
                  </a:lnTo>
                  <a:lnTo>
                    <a:pt x="28" y="68"/>
                  </a:lnTo>
                  <a:lnTo>
                    <a:pt x="28" y="73"/>
                  </a:lnTo>
                  <a:lnTo>
                    <a:pt x="29" y="77"/>
                  </a:lnTo>
                  <a:lnTo>
                    <a:pt x="31" y="83"/>
                  </a:lnTo>
                  <a:lnTo>
                    <a:pt x="32" y="88"/>
                  </a:lnTo>
                  <a:lnTo>
                    <a:pt x="35" y="93"/>
                  </a:lnTo>
                  <a:lnTo>
                    <a:pt x="37" y="99"/>
                  </a:lnTo>
                  <a:lnTo>
                    <a:pt x="40" y="104"/>
                  </a:lnTo>
                  <a:lnTo>
                    <a:pt x="43" y="110"/>
                  </a:lnTo>
                  <a:lnTo>
                    <a:pt x="46" y="116"/>
                  </a:lnTo>
                  <a:lnTo>
                    <a:pt x="50" y="121"/>
                  </a:lnTo>
                  <a:lnTo>
                    <a:pt x="54" y="127"/>
                  </a:lnTo>
                  <a:lnTo>
                    <a:pt x="58" y="133"/>
                  </a:lnTo>
                  <a:lnTo>
                    <a:pt x="63" y="138"/>
                  </a:lnTo>
                  <a:lnTo>
                    <a:pt x="68" y="144"/>
                  </a:lnTo>
                  <a:lnTo>
                    <a:pt x="74" y="150"/>
                  </a:lnTo>
                  <a:lnTo>
                    <a:pt x="79" y="155"/>
                  </a:lnTo>
                  <a:lnTo>
                    <a:pt x="85" y="160"/>
                  </a:lnTo>
                  <a:lnTo>
                    <a:pt x="90" y="165"/>
                  </a:lnTo>
                  <a:lnTo>
                    <a:pt x="96" y="169"/>
                  </a:lnTo>
                  <a:lnTo>
                    <a:pt x="102" y="173"/>
                  </a:lnTo>
                  <a:lnTo>
                    <a:pt x="108" y="177"/>
                  </a:lnTo>
                  <a:lnTo>
                    <a:pt x="114" y="181"/>
                  </a:lnTo>
                  <a:lnTo>
                    <a:pt x="119" y="184"/>
                  </a:lnTo>
                  <a:lnTo>
                    <a:pt x="125" y="187"/>
                  </a:lnTo>
                  <a:lnTo>
                    <a:pt x="131" y="189"/>
                  </a:lnTo>
                  <a:lnTo>
                    <a:pt x="137" y="191"/>
                  </a:lnTo>
                  <a:lnTo>
                    <a:pt x="142" y="193"/>
                  </a:lnTo>
                  <a:lnTo>
                    <a:pt x="148" y="194"/>
                  </a:lnTo>
                  <a:lnTo>
                    <a:pt x="153" y="195"/>
                  </a:lnTo>
                  <a:lnTo>
                    <a:pt x="159" y="196"/>
                  </a:lnTo>
                  <a:lnTo>
                    <a:pt x="164" y="196"/>
                  </a:lnTo>
                  <a:lnTo>
                    <a:pt x="168" y="196"/>
                  </a:lnTo>
                  <a:lnTo>
                    <a:pt x="172" y="196"/>
                  </a:lnTo>
                  <a:lnTo>
                    <a:pt x="176" y="195"/>
                  </a:lnTo>
                  <a:lnTo>
                    <a:pt x="180" y="194"/>
                  </a:lnTo>
                  <a:lnTo>
                    <a:pt x="183" y="192"/>
                  </a:lnTo>
                  <a:lnTo>
                    <a:pt x="186" y="190"/>
                  </a:lnTo>
                  <a:lnTo>
                    <a:pt x="188" y="188"/>
                  </a:lnTo>
                  <a:lnTo>
                    <a:pt x="190" y="185"/>
                  </a:lnTo>
                  <a:lnTo>
                    <a:pt x="192" y="183"/>
                  </a:lnTo>
                  <a:lnTo>
                    <a:pt x="194" y="180"/>
                  </a:lnTo>
                  <a:lnTo>
                    <a:pt x="195" y="176"/>
                  </a:lnTo>
                  <a:lnTo>
                    <a:pt x="196" y="173"/>
                  </a:lnTo>
                  <a:lnTo>
                    <a:pt x="196" y="169"/>
                  </a:lnTo>
                  <a:lnTo>
                    <a:pt x="197" y="165"/>
                  </a:lnTo>
                  <a:lnTo>
                    <a:pt x="197" y="161"/>
                  </a:lnTo>
                  <a:lnTo>
                    <a:pt x="196" y="157"/>
                  </a:lnTo>
                  <a:lnTo>
                    <a:pt x="196" y="152"/>
                  </a:lnTo>
                  <a:lnTo>
                    <a:pt x="195" y="147"/>
                  </a:lnTo>
                  <a:lnTo>
                    <a:pt x="193" y="142"/>
                  </a:lnTo>
                  <a:lnTo>
                    <a:pt x="191" y="136"/>
                  </a:lnTo>
                  <a:lnTo>
                    <a:pt x="189" y="129"/>
                  </a:lnTo>
                  <a:lnTo>
                    <a:pt x="186" y="122"/>
                  </a:lnTo>
                  <a:lnTo>
                    <a:pt x="182" y="116"/>
                  </a:lnTo>
                  <a:lnTo>
                    <a:pt x="178" y="109"/>
                  </a:lnTo>
                  <a:lnTo>
                    <a:pt x="174" y="102"/>
                  </a:lnTo>
                  <a:lnTo>
                    <a:pt x="179" y="99"/>
                  </a:lnTo>
                  <a:lnTo>
                    <a:pt x="184" y="95"/>
                  </a:lnTo>
                  <a:lnTo>
                    <a:pt x="189" y="91"/>
                  </a:lnTo>
                  <a:lnTo>
                    <a:pt x="193" y="87"/>
                  </a:lnTo>
                  <a:lnTo>
                    <a:pt x="195" y="85"/>
                  </a:lnTo>
                  <a:lnTo>
                    <a:pt x="199" y="92"/>
                  </a:lnTo>
                  <a:lnTo>
                    <a:pt x="204" y="99"/>
                  </a:lnTo>
                  <a:lnTo>
                    <a:pt x="208" y="106"/>
                  </a:lnTo>
                  <a:lnTo>
                    <a:pt x="211" y="114"/>
                  </a:lnTo>
                  <a:lnTo>
                    <a:pt x="214" y="121"/>
                  </a:lnTo>
                  <a:lnTo>
                    <a:pt x="217" y="128"/>
                  </a:lnTo>
                  <a:lnTo>
                    <a:pt x="219" y="135"/>
                  </a:lnTo>
                  <a:lnTo>
                    <a:pt x="221" y="141"/>
                  </a:lnTo>
                  <a:lnTo>
                    <a:pt x="222" y="148"/>
                  </a:lnTo>
                  <a:lnTo>
                    <a:pt x="223" y="154"/>
                  </a:lnTo>
                  <a:lnTo>
                    <a:pt x="224" y="160"/>
                  </a:lnTo>
                  <a:lnTo>
                    <a:pt x="224" y="165"/>
                  </a:lnTo>
                  <a:lnTo>
                    <a:pt x="223" y="171"/>
                  </a:lnTo>
                  <a:lnTo>
                    <a:pt x="223" y="176"/>
                  </a:lnTo>
                  <a:lnTo>
                    <a:pt x="222" y="181"/>
                  </a:lnTo>
                  <a:lnTo>
                    <a:pt x="220" y="186"/>
                  </a:lnTo>
                  <a:lnTo>
                    <a:pt x="218" y="191"/>
                  </a:lnTo>
                  <a:lnTo>
                    <a:pt x="216" y="195"/>
                  </a:lnTo>
                  <a:lnTo>
                    <a:pt x="214" y="199"/>
                  </a:lnTo>
                  <a:lnTo>
                    <a:pt x="211" y="203"/>
                  </a:lnTo>
                  <a:lnTo>
                    <a:pt x="207" y="207"/>
                  </a:lnTo>
                  <a:lnTo>
                    <a:pt x="204" y="210"/>
                  </a:lnTo>
                  <a:lnTo>
                    <a:pt x="200" y="213"/>
                  </a:lnTo>
                  <a:lnTo>
                    <a:pt x="197" y="215"/>
                  </a:lnTo>
                  <a:lnTo>
                    <a:pt x="192" y="217"/>
                  </a:lnTo>
                  <a:lnTo>
                    <a:pt x="188" y="219"/>
                  </a:lnTo>
                  <a:lnTo>
                    <a:pt x="184" y="221"/>
                  </a:lnTo>
                  <a:lnTo>
                    <a:pt x="179" y="222"/>
                  </a:lnTo>
                  <a:lnTo>
                    <a:pt x="174" y="223"/>
                  </a:lnTo>
                  <a:lnTo>
                    <a:pt x="169" y="223"/>
                  </a:lnTo>
                  <a:lnTo>
                    <a:pt x="164" y="223"/>
                  </a:lnTo>
                  <a:lnTo>
                    <a:pt x="157" y="223"/>
                  </a:lnTo>
                  <a:lnTo>
                    <a:pt x="151" y="222"/>
                  </a:lnTo>
                  <a:lnTo>
                    <a:pt x="144" y="221"/>
                  </a:lnTo>
                  <a:lnTo>
                    <a:pt x="137" y="220"/>
                  </a:lnTo>
                  <a:lnTo>
                    <a:pt x="130" y="217"/>
                  </a:lnTo>
                  <a:lnTo>
                    <a:pt x="123" y="215"/>
                  </a:lnTo>
                  <a:lnTo>
                    <a:pt x="116" y="212"/>
                  </a:lnTo>
                  <a:lnTo>
                    <a:pt x="109" y="209"/>
                  </a:lnTo>
                  <a:lnTo>
                    <a:pt x="102" y="205"/>
                  </a:lnTo>
                  <a:lnTo>
                    <a:pt x="95" y="201"/>
                  </a:lnTo>
                  <a:lnTo>
                    <a:pt x="88" y="197"/>
                  </a:lnTo>
                  <a:lnTo>
                    <a:pt x="81" y="192"/>
                  </a:lnTo>
                  <a:lnTo>
                    <a:pt x="74" y="187"/>
                  </a:lnTo>
                  <a:lnTo>
                    <a:pt x="68" y="181"/>
                  </a:lnTo>
                  <a:lnTo>
                    <a:pt x="61" y="175"/>
                  </a:lnTo>
                  <a:lnTo>
                    <a:pt x="54" y="169"/>
                  </a:lnTo>
                  <a:lnTo>
                    <a:pt x="49" y="163"/>
                  </a:lnTo>
                  <a:lnTo>
                    <a:pt x="44" y="157"/>
                  </a:lnTo>
                  <a:lnTo>
                    <a:pt x="39" y="151"/>
                  </a:lnTo>
                  <a:lnTo>
                    <a:pt x="34" y="145"/>
                  </a:lnTo>
                  <a:lnTo>
                    <a:pt x="29" y="139"/>
                  </a:lnTo>
                  <a:lnTo>
                    <a:pt x="25" y="133"/>
                  </a:lnTo>
                  <a:lnTo>
                    <a:pt x="21" y="127"/>
                  </a:lnTo>
                  <a:lnTo>
                    <a:pt x="18" y="121"/>
                  </a:lnTo>
                  <a:lnTo>
                    <a:pt x="15" y="115"/>
                  </a:lnTo>
                  <a:lnTo>
                    <a:pt x="12" y="109"/>
                  </a:lnTo>
                  <a:lnTo>
                    <a:pt x="9" y="103"/>
                  </a:lnTo>
                  <a:lnTo>
                    <a:pt x="7" y="97"/>
                  </a:lnTo>
                  <a:lnTo>
                    <a:pt x="5" y="91"/>
                  </a:lnTo>
                  <a:lnTo>
                    <a:pt x="3" y="85"/>
                  </a:lnTo>
                  <a:lnTo>
                    <a:pt x="2" y="79"/>
                  </a:lnTo>
                  <a:lnTo>
                    <a:pt x="1" y="73"/>
                  </a:lnTo>
                  <a:lnTo>
                    <a:pt x="0" y="67"/>
                  </a:lnTo>
                  <a:lnTo>
                    <a:pt x="0" y="62"/>
                  </a:lnTo>
                  <a:lnTo>
                    <a:pt x="0" y="57"/>
                  </a:lnTo>
                  <a:lnTo>
                    <a:pt x="0" y="51"/>
                  </a:lnTo>
                  <a:lnTo>
                    <a:pt x="1" y="46"/>
                  </a:lnTo>
                  <a:lnTo>
                    <a:pt x="2" y="41"/>
                  </a:lnTo>
                  <a:lnTo>
                    <a:pt x="4" y="37"/>
                  </a:lnTo>
                  <a:lnTo>
                    <a:pt x="5" y="32"/>
                  </a:lnTo>
                  <a:lnTo>
                    <a:pt x="8" y="28"/>
                  </a:lnTo>
                  <a:lnTo>
                    <a:pt x="10" y="24"/>
                  </a:lnTo>
                  <a:lnTo>
                    <a:pt x="13" y="20"/>
                  </a:lnTo>
                  <a:lnTo>
                    <a:pt x="16" y="17"/>
                  </a:lnTo>
                  <a:lnTo>
                    <a:pt x="20" y="13"/>
                  </a:lnTo>
                  <a:lnTo>
                    <a:pt x="23" y="11"/>
                  </a:lnTo>
                  <a:lnTo>
                    <a:pt x="27" y="8"/>
                  </a:lnTo>
                  <a:lnTo>
                    <a:pt x="31" y="6"/>
                  </a:lnTo>
                  <a:lnTo>
                    <a:pt x="35" y="4"/>
                  </a:lnTo>
                  <a:lnTo>
                    <a:pt x="40" y="3"/>
                  </a:lnTo>
                  <a:lnTo>
                    <a:pt x="45" y="2"/>
                  </a:lnTo>
                  <a:lnTo>
                    <a:pt x="49" y="1"/>
                  </a:lnTo>
                  <a:lnTo>
                    <a:pt x="54" y="0"/>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385"/>
            <p:cNvSpPr>
              <a:spLocks/>
            </p:cNvSpPr>
            <p:nvPr/>
          </p:nvSpPr>
          <p:spPr bwMode="auto">
            <a:xfrm>
              <a:off x="5162550" y="1858963"/>
              <a:ext cx="188912" cy="187325"/>
            </a:xfrm>
            <a:custGeom>
              <a:avLst/>
              <a:gdLst/>
              <a:ahLst/>
              <a:cxnLst>
                <a:cxn ang="0">
                  <a:pos x="29" y="0"/>
                </a:cxn>
                <a:cxn ang="0">
                  <a:pos x="37" y="1"/>
                </a:cxn>
                <a:cxn ang="0">
                  <a:pos x="46" y="4"/>
                </a:cxn>
                <a:cxn ang="0">
                  <a:pos x="54" y="9"/>
                </a:cxn>
                <a:cxn ang="0">
                  <a:pos x="57" y="16"/>
                </a:cxn>
                <a:cxn ang="0">
                  <a:pos x="53" y="25"/>
                </a:cxn>
                <a:cxn ang="0">
                  <a:pos x="51" y="32"/>
                </a:cxn>
                <a:cxn ang="0">
                  <a:pos x="49" y="39"/>
                </a:cxn>
                <a:cxn ang="0">
                  <a:pos x="49" y="44"/>
                </a:cxn>
                <a:cxn ang="0">
                  <a:pos x="48" y="48"/>
                </a:cxn>
                <a:cxn ang="0">
                  <a:pos x="48" y="49"/>
                </a:cxn>
                <a:cxn ang="0">
                  <a:pos x="49" y="55"/>
                </a:cxn>
                <a:cxn ang="0">
                  <a:pos x="51" y="60"/>
                </a:cxn>
                <a:cxn ang="0">
                  <a:pos x="54" y="65"/>
                </a:cxn>
                <a:cxn ang="0">
                  <a:pos x="58" y="68"/>
                </a:cxn>
                <a:cxn ang="0">
                  <a:pos x="64" y="70"/>
                </a:cxn>
                <a:cxn ang="0">
                  <a:pos x="69" y="70"/>
                </a:cxn>
                <a:cxn ang="0">
                  <a:pos x="71" y="70"/>
                </a:cxn>
                <a:cxn ang="0">
                  <a:pos x="74" y="70"/>
                </a:cxn>
                <a:cxn ang="0">
                  <a:pos x="79" y="69"/>
                </a:cxn>
                <a:cxn ang="0">
                  <a:pos x="86" y="67"/>
                </a:cxn>
                <a:cxn ang="0">
                  <a:pos x="94" y="65"/>
                </a:cxn>
                <a:cxn ang="0">
                  <a:pos x="103" y="62"/>
                </a:cxn>
                <a:cxn ang="0">
                  <a:pos x="110" y="64"/>
                </a:cxn>
                <a:cxn ang="0">
                  <a:pos x="114" y="72"/>
                </a:cxn>
                <a:cxn ang="0">
                  <a:pos x="117" y="80"/>
                </a:cxn>
                <a:cxn ang="0">
                  <a:pos x="119" y="87"/>
                </a:cxn>
                <a:cxn ang="0">
                  <a:pos x="119" y="93"/>
                </a:cxn>
                <a:cxn ang="0">
                  <a:pos x="119" y="98"/>
                </a:cxn>
                <a:cxn ang="0">
                  <a:pos x="118" y="103"/>
                </a:cxn>
                <a:cxn ang="0">
                  <a:pos x="116" y="106"/>
                </a:cxn>
                <a:cxn ang="0">
                  <a:pos x="114" y="109"/>
                </a:cxn>
                <a:cxn ang="0">
                  <a:pos x="112" y="111"/>
                </a:cxn>
                <a:cxn ang="0">
                  <a:pos x="110" y="114"/>
                </a:cxn>
                <a:cxn ang="0">
                  <a:pos x="106" y="116"/>
                </a:cxn>
                <a:cxn ang="0">
                  <a:pos x="102" y="117"/>
                </a:cxn>
                <a:cxn ang="0">
                  <a:pos x="97" y="118"/>
                </a:cxn>
                <a:cxn ang="0">
                  <a:pos x="90" y="118"/>
                </a:cxn>
                <a:cxn ang="0">
                  <a:pos x="82" y="117"/>
                </a:cxn>
                <a:cxn ang="0">
                  <a:pos x="74" y="114"/>
                </a:cxn>
                <a:cxn ang="0">
                  <a:pos x="65" y="109"/>
                </a:cxn>
                <a:cxn ang="0">
                  <a:pos x="56" y="104"/>
                </a:cxn>
                <a:cxn ang="0">
                  <a:pos x="47" y="97"/>
                </a:cxn>
                <a:cxn ang="0">
                  <a:pos x="38" y="89"/>
                </a:cxn>
                <a:cxn ang="0">
                  <a:pos x="29" y="80"/>
                </a:cxn>
                <a:cxn ang="0">
                  <a:pos x="20" y="71"/>
                </a:cxn>
                <a:cxn ang="0">
                  <a:pos x="13" y="61"/>
                </a:cxn>
                <a:cxn ang="0">
                  <a:pos x="7" y="51"/>
                </a:cxn>
                <a:cxn ang="0">
                  <a:pos x="3" y="42"/>
                </a:cxn>
                <a:cxn ang="0">
                  <a:pos x="1" y="34"/>
                </a:cxn>
                <a:cxn ang="0">
                  <a:pos x="0" y="28"/>
                </a:cxn>
                <a:cxn ang="0">
                  <a:pos x="0" y="22"/>
                </a:cxn>
                <a:cxn ang="0">
                  <a:pos x="1" y="17"/>
                </a:cxn>
                <a:cxn ang="0">
                  <a:pos x="2" y="13"/>
                </a:cxn>
                <a:cxn ang="0">
                  <a:pos x="4" y="10"/>
                </a:cxn>
                <a:cxn ang="0">
                  <a:pos x="6" y="8"/>
                </a:cxn>
                <a:cxn ang="0">
                  <a:pos x="8" y="5"/>
                </a:cxn>
                <a:cxn ang="0">
                  <a:pos x="11" y="3"/>
                </a:cxn>
                <a:cxn ang="0">
                  <a:pos x="15" y="1"/>
                </a:cxn>
                <a:cxn ang="0">
                  <a:pos x="20" y="0"/>
                </a:cxn>
                <a:cxn ang="0">
                  <a:pos x="25" y="0"/>
                </a:cxn>
              </a:cxnLst>
              <a:rect l="0" t="0" r="r" b="b"/>
              <a:pathLst>
                <a:path w="119" h="118">
                  <a:moveTo>
                    <a:pt x="25" y="0"/>
                  </a:moveTo>
                  <a:lnTo>
                    <a:pt x="29" y="0"/>
                  </a:lnTo>
                  <a:lnTo>
                    <a:pt x="33" y="0"/>
                  </a:lnTo>
                  <a:lnTo>
                    <a:pt x="37" y="1"/>
                  </a:lnTo>
                  <a:lnTo>
                    <a:pt x="41" y="3"/>
                  </a:lnTo>
                  <a:lnTo>
                    <a:pt x="46" y="4"/>
                  </a:lnTo>
                  <a:lnTo>
                    <a:pt x="50" y="6"/>
                  </a:lnTo>
                  <a:lnTo>
                    <a:pt x="54" y="9"/>
                  </a:lnTo>
                  <a:lnTo>
                    <a:pt x="59" y="11"/>
                  </a:lnTo>
                  <a:lnTo>
                    <a:pt x="57" y="16"/>
                  </a:lnTo>
                  <a:lnTo>
                    <a:pt x="55" y="20"/>
                  </a:lnTo>
                  <a:lnTo>
                    <a:pt x="53" y="25"/>
                  </a:lnTo>
                  <a:lnTo>
                    <a:pt x="52" y="29"/>
                  </a:lnTo>
                  <a:lnTo>
                    <a:pt x="51" y="32"/>
                  </a:lnTo>
                  <a:lnTo>
                    <a:pt x="50" y="36"/>
                  </a:lnTo>
                  <a:lnTo>
                    <a:pt x="49" y="39"/>
                  </a:lnTo>
                  <a:lnTo>
                    <a:pt x="49" y="42"/>
                  </a:lnTo>
                  <a:lnTo>
                    <a:pt x="49" y="44"/>
                  </a:lnTo>
                  <a:lnTo>
                    <a:pt x="48" y="46"/>
                  </a:lnTo>
                  <a:lnTo>
                    <a:pt x="48" y="48"/>
                  </a:lnTo>
                  <a:lnTo>
                    <a:pt x="48" y="49"/>
                  </a:lnTo>
                  <a:lnTo>
                    <a:pt x="48" y="49"/>
                  </a:lnTo>
                  <a:lnTo>
                    <a:pt x="48" y="52"/>
                  </a:lnTo>
                  <a:lnTo>
                    <a:pt x="49" y="55"/>
                  </a:lnTo>
                  <a:lnTo>
                    <a:pt x="49" y="58"/>
                  </a:lnTo>
                  <a:lnTo>
                    <a:pt x="51" y="60"/>
                  </a:lnTo>
                  <a:lnTo>
                    <a:pt x="52" y="62"/>
                  </a:lnTo>
                  <a:lnTo>
                    <a:pt x="54" y="65"/>
                  </a:lnTo>
                  <a:lnTo>
                    <a:pt x="56" y="66"/>
                  </a:lnTo>
                  <a:lnTo>
                    <a:pt x="58" y="68"/>
                  </a:lnTo>
                  <a:lnTo>
                    <a:pt x="61" y="69"/>
                  </a:lnTo>
                  <a:lnTo>
                    <a:pt x="64" y="70"/>
                  </a:lnTo>
                  <a:lnTo>
                    <a:pt x="66" y="70"/>
                  </a:lnTo>
                  <a:lnTo>
                    <a:pt x="69" y="70"/>
                  </a:lnTo>
                  <a:lnTo>
                    <a:pt x="70" y="70"/>
                  </a:lnTo>
                  <a:lnTo>
                    <a:pt x="71" y="70"/>
                  </a:lnTo>
                  <a:lnTo>
                    <a:pt x="72" y="70"/>
                  </a:lnTo>
                  <a:lnTo>
                    <a:pt x="74" y="70"/>
                  </a:lnTo>
                  <a:lnTo>
                    <a:pt x="77" y="70"/>
                  </a:lnTo>
                  <a:lnTo>
                    <a:pt x="79" y="69"/>
                  </a:lnTo>
                  <a:lnTo>
                    <a:pt x="83" y="68"/>
                  </a:lnTo>
                  <a:lnTo>
                    <a:pt x="86" y="67"/>
                  </a:lnTo>
                  <a:lnTo>
                    <a:pt x="90" y="66"/>
                  </a:lnTo>
                  <a:lnTo>
                    <a:pt x="94" y="65"/>
                  </a:lnTo>
                  <a:lnTo>
                    <a:pt x="98" y="64"/>
                  </a:lnTo>
                  <a:lnTo>
                    <a:pt x="103" y="62"/>
                  </a:lnTo>
                  <a:lnTo>
                    <a:pt x="107" y="59"/>
                  </a:lnTo>
                  <a:lnTo>
                    <a:pt x="110" y="64"/>
                  </a:lnTo>
                  <a:lnTo>
                    <a:pt x="112" y="68"/>
                  </a:lnTo>
                  <a:lnTo>
                    <a:pt x="114" y="72"/>
                  </a:lnTo>
                  <a:lnTo>
                    <a:pt x="116" y="76"/>
                  </a:lnTo>
                  <a:lnTo>
                    <a:pt x="117" y="80"/>
                  </a:lnTo>
                  <a:lnTo>
                    <a:pt x="118" y="84"/>
                  </a:lnTo>
                  <a:lnTo>
                    <a:pt x="119" y="87"/>
                  </a:lnTo>
                  <a:lnTo>
                    <a:pt x="119" y="90"/>
                  </a:lnTo>
                  <a:lnTo>
                    <a:pt x="119" y="93"/>
                  </a:lnTo>
                  <a:lnTo>
                    <a:pt x="119" y="96"/>
                  </a:lnTo>
                  <a:lnTo>
                    <a:pt x="119" y="98"/>
                  </a:lnTo>
                  <a:lnTo>
                    <a:pt x="118" y="101"/>
                  </a:lnTo>
                  <a:lnTo>
                    <a:pt x="118" y="103"/>
                  </a:lnTo>
                  <a:lnTo>
                    <a:pt x="117" y="104"/>
                  </a:lnTo>
                  <a:lnTo>
                    <a:pt x="116" y="106"/>
                  </a:lnTo>
                  <a:lnTo>
                    <a:pt x="115" y="108"/>
                  </a:lnTo>
                  <a:lnTo>
                    <a:pt x="114" y="109"/>
                  </a:lnTo>
                  <a:lnTo>
                    <a:pt x="113" y="110"/>
                  </a:lnTo>
                  <a:lnTo>
                    <a:pt x="112" y="111"/>
                  </a:lnTo>
                  <a:lnTo>
                    <a:pt x="111" y="112"/>
                  </a:lnTo>
                  <a:lnTo>
                    <a:pt x="110" y="114"/>
                  </a:lnTo>
                  <a:lnTo>
                    <a:pt x="108" y="115"/>
                  </a:lnTo>
                  <a:lnTo>
                    <a:pt x="106" y="116"/>
                  </a:lnTo>
                  <a:lnTo>
                    <a:pt x="104" y="116"/>
                  </a:lnTo>
                  <a:lnTo>
                    <a:pt x="102" y="117"/>
                  </a:lnTo>
                  <a:lnTo>
                    <a:pt x="99" y="118"/>
                  </a:lnTo>
                  <a:lnTo>
                    <a:pt x="97" y="118"/>
                  </a:lnTo>
                  <a:lnTo>
                    <a:pt x="94" y="118"/>
                  </a:lnTo>
                  <a:lnTo>
                    <a:pt x="90" y="118"/>
                  </a:lnTo>
                  <a:lnTo>
                    <a:pt x="86" y="118"/>
                  </a:lnTo>
                  <a:lnTo>
                    <a:pt x="82" y="117"/>
                  </a:lnTo>
                  <a:lnTo>
                    <a:pt x="78" y="115"/>
                  </a:lnTo>
                  <a:lnTo>
                    <a:pt x="74" y="114"/>
                  </a:lnTo>
                  <a:lnTo>
                    <a:pt x="69" y="112"/>
                  </a:lnTo>
                  <a:lnTo>
                    <a:pt x="65" y="109"/>
                  </a:lnTo>
                  <a:lnTo>
                    <a:pt x="60" y="107"/>
                  </a:lnTo>
                  <a:lnTo>
                    <a:pt x="56" y="104"/>
                  </a:lnTo>
                  <a:lnTo>
                    <a:pt x="51" y="101"/>
                  </a:lnTo>
                  <a:lnTo>
                    <a:pt x="47" y="97"/>
                  </a:lnTo>
                  <a:lnTo>
                    <a:pt x="42" y="93"/>
                  </a:lnTo>
                  <a:lnTo>
                    <a:pt x="38" y="89"/>
                  </a:lnTo>
                  <a:lnTo>
                    <a:pt x="33" y="85"/>
                  </a:lnTo>
                  <a:lnTo>
                    <a:pt x="29" y="80"/>
                  </a:lnTo>
                  <a:lnTo>
                    <a:pt x="24" y="76"/>
                  </a:lnTo>
                  <a:lnTo>
                    <a:pt x="20" y="71"/>
                  </a:lnTo>
                  <a:lnTo>
                    <a:pt x="17" y="66"/>
                  </a:lnTo>
                  <a:lnTo>
                    <a:pt x="13" y="61"/>
                  </a:lnTo>
                  <a:lnTo>
                    <a:pt x="10" y="56"/>
                  </a:lnTo>
                  <a:lnTo>
                    <a:pt x="7" y="51"/>
                  </a:lnTo>
                  <a:lnTo>
                    <a:pt x="5" y="46"/>
                  </a:lnTo>
                  <a:lnTo>
                    <a:pt x="3" y="42"/>
                  </a:lnTo>
                  <a:lnTo>
                    <a:pt x="2" y="38"/>
                  </a:lnTo>
                  <a:lnTo>
                    <a:pt x="1" y="34"/>
                  </a:lnTo>
                  <a:lnTo>
                    <a:pt x="0" y="31"/>
                  </a:lnTo>
                  <a:lnTo>
                    <a:pt x="0" y="28"/>
                  </a:lnTo>
                  <a:lnTo>
                    <a:pt x="0" y="25"/>
                  </a:lnTo>
                  <a:lnTo>
                    <a:pt x="0" y="22"/>
                  </a:lnTo>
                  <a:lnTo>
                    <a:pt x="0" y="20"/>
                  </a:lnTo>
                  <a:lnTo>
                    <a:pt x="1" y="17"/>
                  </a:lnTo>
                  <a:lnTo>
                    <a:pt x="2" y="15"/>
                  </a:lnTo>
                  <a:lnTo>
                    <a:pt x="2" y="13"/>
                  </a:lnTo>
                  <a:lnTo>
                    <a:pt x="3" y="12"/>
                  </a:lnTo>
                  <a:lnTo>
                    <a:pt x="4" y="10"/>
                  </a:lnTo>
                  <a:lnTo>
                    <a:pt x="5" y="9"/>
                  </a:lnTo>
                  <a:lnTo>
                    <a:pt x="6" y="8"/>
                  </a:lnTo>
                  <a:lnTo>
                    <a:pt x="7" y="7"/>
                  </a:lnTo>
                  <a:lnTo>
                    <a:pt x="8" y="5"/>
                  </a:lnTo>
                  <a:lnTo>
                    <a:pt x="10" y="4"/>
                  </a:lnTo>
                  <a:lnTo>
                    <a:pt x="11" y="3"/>
                  </a:lnTo>
                  <a:lnTo>
                    <a:pt x="13" y="2"/>
                  </a:lnTo>
                  <a:lnTo>
                    <a:pt x="15" y="1"/>
                  </a:lnTo>
                  <a:lnTo>
                    <a:pt x="17" y="1"/>
                  </a:lnTo>
                  <a:lnTo>
                    <a:pt x="20" y="0"/>
                  </a:lnTo>
                  <a:lnTo>
                    <a:pt x="22" y="0"/>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386"/>
            <p:cNvSpPr>
              <a:spLocks/>
            </p:cNvSpPr>
            <p:nvPr/>
          </p:nvSpPr>
          <p:spPr bwMode="auto">
            <a:xfrm>
              <a:off x="5260975" y="1719263"/>
              <a:ext cx="230187" cy="230188"/>
            </a:xfrm>
            <a:custGeom>
              <a:avLst/>
              <a:gdLst/>
              <a:ahLst/>
              <a:cxnLst>
                <a:cxn ang="0">
                  <a:pos x="102" y="0"/>
                </a:cxn>
                <a:cxn ang="0">
                  <a:pos x="105" y="2"/>
                </a:cxn>
                <a:cxn ang="0">
                  <a:pos x="107" y="5"/>
                </a:cxn>
                <a:cxn ang="0">
                  <a:pos x="140" y="38"/>
                </a:cxn>
                <a:cxn ang="0">
                  <a:pos x="143" y="40"/>
                </a:cxn>
                <a:cxn ang="0">
                  <a:pos x="145" y="43"/>
                </a:cxn>
                <a:cxn ang="0">
                  <a:pos x="145" y="46"/>
                </a:cxn>
                <a:cxn ang="0">
                  <a:pos x="143" y="49"/>
                </a:cxn>
                <a:cxn ang="0">
                  <a:pos x="118" y="74"/>
                </a:cxn>
                <a:cxn ang="0">
                  <a:pos x="115" y="75"/>
                </a:cxn>
                <a:cxn ang="0">
                  <a:pos x="99" y="72"/>
                </a:cxn>
                <a:cxn ang="0">
                  <a:pos x="94" y="80"/>
                </a:cxn>
                <a:cxn ang="0">
                  <a:pos x="88" y="89"/>
                </a:cxn>
                <a:cxn ang="0">
                  <a:pos x="81" y="99"/>
                </a:cxn>
                <a:cxn ang="0">
                  <a:pos x="73" y="108"/>
                </a:cxn>
                <a:cxn ang="0">
                  <a:pos x="65" y="117"/>
                </a:cxn>
                <a:cxn ang="0">
                  <a:pos x="55" y="125"/>
                </a:cxn>
                <a:cxn ang="0">
                  <a:pos x="46" y="132"/>
                </a:cxn>
                <a:cxn ang="0">
                  <a:pos x="37" y="137"/>
                </a:cxn>
                <a:cxn ang="0">
                  <a:pos x="28" y="140"/>
                </a:cxn>
                <a:cxn ang="0">
                  <a:pos x="21" y="142"/>
                </a:cxn>
                <a:cxn ang="0">
                  <a:pos x="14" y="144"/>
                </a:cxn>
                <a:cxn ang="0">
                  <a:pos x="10" y="145"/>
                </a:cxn>
                <a:cxn ang="0">
                  <a:pos x="7" y="145"/>
                </a:cxn>
                <a:cxn ang="0">
                  <a:pos x="5" y="145"/>
                </a:cxn>
                <a:cxn ang="0">
                  <a:pos x="3" y="144"/>
                </a:cxn>
                <a:cxn ang="0">
                  <a:pos x="1" y="142"/>
                </a:cxn>
                <a:cxn ang="0">
                  <a:pos x="0" y="139"/>
                </a:cxn>
                <a:cxn ang="0">
                  <a:pos x="0" y="137"/>
                </a:cxn>
                <a:cxn ang="0">
                  <a:pos x="0" y="135"/>
                </a:cxn>
                <a:cxn ang="0">
                  <a:pos x="1" y="130"/>
                </a:cxn>
                <a:cxn ang="0">
                  <a:pos x="2" y="124"/>
                </a:cxn>
                <a:cxn ang="0">
                  <a:pos x="4" y="116"/>
                </a:cxn>
                <a:cxn ang="0">
                  <a:pos x="8" y="108"/>
                </a:cxn>
                <a:cxn ang="0">
                  <a:pos x="13" y="99"/>
                </a:cxn>
                <a:cxn ang="0">
                  <a:pos x="19" y="89"/>
                </a:cxn>
                <a:cxn ang="0">
                  <a:pos x="27" y="80"/>
                </a:cxn>
                <a:cxn ang="0">
                  <a:pos x="36" y="71"/>
                </a:cxn>
                <a:cxn ang="0">
                  <a:pos x="46" y="64"/>
                </a:cxn>
                <a:cxn ang="0">
                  <a:pos x="55" y="56"/>
                </a:cxn>
                <a:cxn ang="0">
                  <a:pos x="64" y="51"/>
                </a:cxn>
                <a:cxn ang="0">
                  <a:pos x="73" y="46"/>
                </a:cxn>
                <a:cxn ang="0">
                  <a:pos x="70" y="30"/>
                </a:cxn>
                <a:cxn ang="0">
                  <a:pos x="71" y="26"/>
                </a:cxn>
                <a:cxn ang="0">
                  <a:pos x="95" y="2"/>
                </a:cxn>
                <a:cxn ang="0">
                  <a:pos x="98" y="0"/>
                </a:cxn>
              </a:cxnLst>
              <a:rect l="0" t="0" r="r" b="b"/>
              <a:pathLst>
                <a:path w="145" h="145">
                  <a:moveTo>
                    <a:pt x="100" y="0"/>
                  </a:moveTo>
                  <a:lnTo>
                    <a:pt x="102" y="0"/>
                  </a:lnTo>
                  <a:lnTo>
                    <a:pt x="103" y="1"/>
                  </a:lnTo>
                  <a:lnTo>
                    <a:pt x="105" y="2"/>
                  </a:lnTo>
                  <a:lnTo>
                    <a:pt x="106" y="3"/>
                  </a:lnTo>
                  <a:lnTo>
                    <a:pt x="107" y="5"/>
                  </a:lnTo>
                  <a:lnTo>
                    <a:pt x="115" y="30"/>
                  </a:lnTo>
                  <a:lnTo>
                    <a:pt x="140" y="38"/>
                  </a:lnTo>
                  <a:lnTo>
                    <a:pt x="142" y="39"/>
                  </a:lnTo>
                  <a:lnTo>
                    <a:pt x="143" y="40"/>
                  </a:lnTo>
                  <a:lnTo>
                    <a:pt x="144" y="41"/>
                  </a:lnTo>
                  <a:lnTo>
                    <a:pt x="145" y="43"/>
                  </a:lnTo>
                  <a:lnTo>
                    <a:pt x="145" y="45"/>
                  </a:lnTo>
                  <a:lnTo>
                    <a:pt x="145" y="46"/>
                  </a:lnTo>
                  <a:lnTo>
                    <a:pt x="144" y="48"/>
                  </a:lnTo>
                  <a:lnTo>
                    <a:pt x="143" y="49"/>
                  </a:lnTo>
                  <a:lnTo>
                    <a:pt x="120" y="73"/>
                  </a:lnTo>
                  <a:lnTo>
                    <a:pt x="118" y="74"/>
                  </a:lnTo>
                  <a:lnTo>
                    <a:pt x="117" y="74"/>
                  </a:lnTo>
                  <a:lnTo>
                    <a:pt x="115" y="75"/>
                  </a:lnTo>
                  <a:lnTo>
                    <a:pt x="114" y="75"/>
                  </a:lnTo>
                  <a:lnTo>
                    <a:pt x="99" y="72"/>
                  </a:lnTo>
                  <a:lnTo>
                    <a:pt x="97" y="76"/>
                  </a:lnTo>
                  <a:lnTo>
                    <a:pt x="94" y="80"/>
                  </a:lnTo>
                  <a:lnTo>
                    <a:pt x="91" y="85"/>
                  </a:lnTo>
                  <a:lnTo>
                    <a:pt x="88" y="89"/>
                  </a:lnTo>
                  <a:lnTo>
                    <a:pt x="85" y="94"/>
                  </a:lnTo>
                  <a:lnTo>
                    <a:pt x="81" y="99"/>
                  </a:lnTo>
                  <a:lnTo>
                    <a:pt x="77" y="103"/>
                  </a:lnTo>
                  <a:lnTo>
                    <a:pt x="73" y="108"/>
                  </a:lnTo>
                  <a:lnTo>
                    <a:pt x="69" y="113"/>
                  </a:lnTo>
                  <a:lnTo>
                    <a:pt x="65" y="117"/>
                  </a:lnTo>
                  <a:lnTo>
                    <a:pt x="60" y="122"/>
                  </a:lnTo>
                  <a:lnTo>
                    <a:pt x="55" y="125"/>
                  </a:lnTo>
                  <a:lnTo>
                    <a:pt x="51" y="129"/>
                  </a:lnTo>
                  <a:lnTo>
                    <a:pt x="46" y="132"/>
                  </a:lnTo>
                  <a:lnTo>
                    <a:pt x="41" y="134"/>
                  </a:lnTo>
                  <a:lnTo>
                    <a:pt x="37" y="137"/>
                  </a:lnTo>
                  <a:lnTo>
                    <a:pt x="33" y="139"/>
                  </a:lnTo>
                  <a:lnTo>
                    <a:pt x="28" y="140"/>
                  </a:lnTo>
                  <a:lnTo>
                    <a:pt x="24" y="141"/>
                  </a:lnTo>
                  <a:lnTo>
                    <a:pt x="21" y="142"/>
                  </a:lnTo>
                  <a:lnTo>
                    <a:pt x="17" y="143"/>
                  </a:lnTo>
                  <a:lnTo>
                    <a:pt x="14" y="144"/>
                  </a:lnTo>
                  <a:lnTo>
                    <a:pt x="12" y="144"/>
                  </a:lnTo>
                  <a:lnTo>
                    <a:pt x="10" y="145"/>
                  </a:lnTo>
                  <a:lnTo>
                    <a:pt x="8" y="145"/>
                  </a:lnTo>
                  <a:lnTo>
                    <a:pt x="7" y="145"/>
                  </a:lnTo>
                  <a:lnTo>
                    <a:pt x="7" y="145"/>
                  </a:lnTo>
                  <a:lnTo>
                    <a:pt x="5" y="145"/>
                  </a:lnTo>
                  <a:lnTo>
                    <a:pt x="4" y="144"/>
                  </a:lnTo>
                  <a:lnTo>
                    <a:pt x="3" y="144"/>
                  </a:lnTo>
                  <a:lnTo>
                    <a:pt x="2" y="143"/>
                  </a:lnTo>
                  <a:lnTo>
                    <a:pt x="1" y="142"/>
                  </a:lnTo>
                  <a:lnTo>
                    <a:pt x="0" y="141"/>
                  </a:lnTo>
                  <a:lnTo>
                    <a:pt x="0" y="139"/>
                  </a:lnTo>
                  <a:lnTo>
                    <a:pt x="0" y="138"/>
                  </a:lnTo>
                  <a:lnTo>
                    <a:pt x="0" y="137"/>
                  </a:lnTo>
                  <a:lnTo>
                    <a:pt x="0" y="136"/>
                  </a:lnTo>
                  <a:lnTo>
                    <a:pt x="0" y="135"/>
                  </a:lnTo>
                  <a:lnTo>
                    <a:pt x="0" y="133"/>
                  </a:lnTo>
                  <a:lnTo>
                    <a:pt x="1" y="130"/>
                  </a:lnTo>
                  <a:lnTo>
                    <a:pt x="1" y="127"/>
                  </a:lnTo>
                  <a:lnTo>
                    <a:pt x="2" y="124"/>
                  </a:lnTo>
                  <a:lnTo>
                    <a:pt x="3" y="120"/>
                  </a:lnTo>
                  <a:lnTo>
                    <a:pt x="4" y="116"/>
                  </a:lnTo>
                  <a:lnTo>
                    <a:pt x="6" y="112"/>
                  </a:lnTo>
                  <a:lnTo>
                    <a:pt x="8" y="108"/>
                  </a:lnTo>
                  <a:lnTo>
                    <a:pt x="10" y="103"/>
                  </a:lnTo>
                  <a:lnTo>
                    <a:pt x="13" y="99"/>
                  </a:lnTo>
                  <a:lnTo>
                    <a:pt x="16" y="94"/>
                  </a:lnTo>
                  <a:lnTo>
                    <a:pt x="19" y="89"/>
                  </a:lnTo>
                  <a:lnTo>
                    <a:pt x="23" y="85"/>
                  </a:lnTo>
                  <a:lnTo>
                    <a:pt x="27" y="80"/>
                  </a:lnTo>
                  <a:lnTo>
                    <a:pt x="32" y="76"/>
                  </a:lnTo>
                  <a:lnTo>
                    <a:pt x="36" y="71"/>
                  </a:lnTo>
                  <a:lnTo>
                    <a:pt x="41" y="67"/>
                  </a:lnTo>
                  <a:lnTo>
                    <a:pt x="46" y="64"/>
                  </a:lnTo>
                  <a:lnTo>
                    <a:pt x="51" y="60"/>
                  </a:lnTo>
                  <a:lnTo>
                    <a:pt x="55" y="56"/>
                  </a:lnTo>
                  <a:lnTo>
                    <a:pt x="60" y="53"/>
                  </a:lnTo>
                  <a:lnTo>
                    <a:pt x="64" y="51"/>
                  </a:lnTo>
                  <a:lnTo>
                    <a:pt x="69" y="48"/>
                  </a:lnTo>
                  <a:lnTo>
                    <a:pt x="73" y="46"/>
                  </a:lnTo>
                  <a:lnTo>
                    <a:pt x="70" y="31"/>
                  </a:lnTo>
                  <a:lnTo>
                    <a:pt x="70" y="30"/>
                  </a:lnTo>
                  <a:lnTo>
                    <a:pt x="70" y="28"/>
                  </a:lnTo>
                  <a:lnTo>
                    <a:pt x="71" y="26"/>
                  </a:lnTo>
                  <a:lnTo>
                    <a:pt x="72" y="25"/>
                  </a:lnTo>
                  <a:lnTo>
                    <a:pt x="95" y="2"/>
                  </a:lnTo>
                  <a:lnTo>
                    <a:pt x="97" y="1"/>
                  </a:lnTo>
                  <a:lnTo>
                    <a:pt x="98" y="0"/>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7" name="Group 86"/>
          <p:cNvGrpSpPr/>
          <p:nvPr/>
        </p:nvGrpSpPr>
        <p:grpSpPr>
          <a:xfrm>
            <a:off x="4366448" y="5676900"/>
            <a:ext cx="408752" cy="446350"/>
            <a:chOff x="7715250" y="2290763"/>
            <a:chExt cx="417513" cy="417513"/>
          </a:xfrm>
          <a:solidFill>
            <a:schemeClr val="bg1">
              <a:lumMod val="85000"/>
            </a:schemeClr>
          </a:solidFill>
        </p:grpSpPr>
        <p:sp>
          <p:nvSpPr>
            <p:cNvPr id="88" name="Freeform 62"/>
            <p:cNvSpPr>
              <a:spLocks/>
            </p:cNvSpPr>
            <p:nvPr/>
          </p:nvSpPr>
          <p:spPr bwMode="auto">
            <a:xfrm>
              <a:off x="7715250" y="2490788"/>
              <a:ext cx="84138" cy="217488"/>
            </a:xfrm>
            <a:custGeom>
              <a:avLst/>
              <a:gdLst/>
              <a:ahLst/>
              <a:cxnLst>
                <a:cxn ang="0">
                  <a:pos x="12" y="0"/>
                </a:cxn>
                <a:cxn ang="0">
                  <a:pos x="41" y="0"/>
                </a:cxn>
                <a:cxn ang="0">
                  <a:pos x="44" y="0"/>
                </a:cxn>
                <a:cxn ang="0">
                  <a:pos x="46" y="1"/>
                </a:cxn>
                <a:cxn ang="0">
                  <a:pos x="48" y="2"/>
                </a:cxn>
                <a:cxn ang="0">
                  <a:pos x="50" y="4"/>
                </a:cxn>
                <a:cxn ang="0">
                  <a:pos x="51" y="5"/>
                </a:cxn>
                <a:cxn ang="0">
                  <a:pos x="52" y="7"/>
                </a:cxn>
                <a:cxn ang="0">
                  <a:pos x="53" y="10"/>
                </a:cxn>
                <a:cxn ang="0">
                  <a:pos x="53" y="12"/>
                </a:cxn>
                <a:cxn ang="0">
                  <a:pos x="53" y="125"/>
                </a:cxn>
                <a:cxn ang="0">
                  <a:pos x="53" y="128"/>
                </a:cxn>
                <a:cxn ang="0">
                  <a:pos x="52" y="130"/>
                </a:cxn>
                <a:cxn ang="0">
                  <a:pos x="51" y="132"/>
                </a:cxn>
                <a:cxn ang="0">
                  <a:pos x="50" y="134"/>
                </a:cxn>
                <a:cxn ang="0">
                  <a:pos x="48" y="135"/>
                </a:cxn>
                <a:cxn ang="0">
                  <a:pos x="46" y="136"/>
                </a:cxn>
                <a:cxn ang="0">
                  <a:pos x="44" y="137"/>
                </a:cxn>
                <a:cxn ang="0">
                  <a:pos x="41" y="137"/>
                </a:cxn>
                <a:cxn ang="0">
                  <a:pos x="12" y="137"/>
                </a:cxn>
                <a:cxn ang="0">
                  <a:pos x="9" y="137"/>
                </a:cxn>
                <a:cxn ang="0">
                  <a:pos x="7" y="136"/>
                </a:cxn>
                <a:cxn ang="0">
                  <a:pos x="5" y="135"/>
                </a:cxn>
                <a:cxn ang="0">
                  <a:pos x="3" y="134"/>
                </a:cxn>
                <a:cxn ang="0">
                  <a:pos x="2" y="132"/>
                </a:cxn>
                <a:cxn ang="0">
                  <a:pos x="1" y="130"/>
                </a:cxn>
                <a:cxn ang="0">
                  <a:pos x="0" y="128"/>
                </a:cxn>
                <a:cxn ang="0">
                  <a:pos x="0" y="125"/>
                </a:cxn>
                <a:cxn ang="0">
                  <a:pos x="0" y="12"/>
                </a:cxn>
                <a:cxn ang="0">
                  <a:pos x="0" y="10"/>
                </a:cxn>
                <a:cxn ang="0">
                  <a:pos x="1" y="7"/>
                </a:cxn>
                <a:cxn ang="0">
                  <a:pos x="2" y="5"/>
                </a:cxn>
                <a:cxn ang="0">
                  <a:pos x="3" y="4"/>
                </a:cxn>
                <a:cxn ang="0">
                  <a:pos x="5" y="2"/>
                </a:cxn>
                <a:cxn ang="0">
                  <a:pos x="7" y="1"/>
                </a:cxn>
                <a:cxn ang="0">
                  <a:pos x="9" y="0"/>
                </a:cxn>
                <a:cxn ang="0">
                  <a:pos x="12" y="0"/>
                </a:cxn>
              </a:cxnLst>
              <a:rect l="0" t="0" r="r" b="b"/>
              <a:pathLst>
                <a:path w="53" h="137">
                  <a:moveTo>
                    <a:pt x="12" y="0"/>
                  </a:moveTo>
                  <a:lnTo>
                    <a:pt x="41" y="0"/>
                  </a:lnTo>
                  <a:lnTo>
                    <a:pt x="44" y="0"/>
                  </a:lnTo>
                  <a:lnTo>
                    <a:pt x="46" y="1"/>
                  </a:lnTo>
                  <a:lnTo>
                    <a:pt x="48" y="2"/>
                  </a:lnTo>
                  <a:lnTo>
                    <a:pt x="50" y="4"/>
                  </a:lnTo>
                  <a:lnTo>
                    <a:pt x="51" y="5"/>
                  </a:lnTo>
                  <a:lnTo>
                    <a:pt x="52" y="7"/>
                  </a:lnTo>
                  <a:lnTo>
                    <a:pt x="53" y="10"/>
                  </a:lnTo>
                  <a:lnTo>
                    <a:pt x="53" y="12"/>
                  </a:lnTo>
                  <a:lnTo>
                    <a:pt x="53" y="125"/>
                  </a:lnTo>
                  <a:lnTo>
                    <a:pt x="53" y="128"/>
                  </a:lnTo>
                  <a:lnTo>
                    <a:pt x="52" y="130"/>
                  </a:lnTo>
                  <a:lnTo>
                    <a:pt x="51" y="132"/>
                  </a:lnTo>
                  <a:lnTo>
                    <a:pt x="50" y="134"/>
                  </a:lnTo>
                  <a:lnTo>
                    <a:pt x="48" y="135"/>
                  </a:lnTo>
                  <a:lnTo>
                    <a:pt x="46" y="136"/>
                  </a:lnTo>
                  <a:lnTo>
                    <a:pt x="44" y="137"/>
                  </a:lnTo>
                  <a:lnTo>
                    <a:pt x="41" y="137"/>
                  </a:lnTo>
                  <a:lnTo>
                    <a:pt x="12" y="137"/>
                  </a:lnTo>
                  <a:lnTo>
                    <a:pt x="9" y="137"/>
                  </a:lnTo>
                  <a:lnTo>
                    <a:pt x="7" y="136"/>
                  </a:lnTo>
                  <a:lnTo>
                    <a:pt x="5" y="135"/>
                  </a:lnTo>
                  <a:lnTo>
                    <a:pt x="3" y="134"/>
                  </a:lnTo>
                  <a:lnTo>
                    <a:pt x="2" y="132"/>
                  </a:lnTo>
                  <a:lnTo>
                    <a:pt x="1" y="130"/>
                  </a:lnTo>
                  <a:lnTo>
                    <a:pt x="0" y="128"/>
                  </a:lnTo>
                  <a:lnTo>
                    <a:pt x="0" y="125"/>
                  </a:lnTo>
                  <a:lnTo>
                    <a:pt x="0" y="12"/>
                  </a:lnTo>
                  <a:lnTo>
                    <a:pt x="0" y="10"/>
                  </a:lnTo>
                  <a:lnTo>
                    <a:pt x="1" y="7"/>
                  </a:lnTo>
                  <a:lnTo>
                    <a:pt x="2" y="5"/>
                  </a:lnTo>
                  <a:lnTo>
                    <a:pt x="3" y="4"/>
                  </a:lnTo>
                  <a:lnTo>
                    <a:pt x="5" y="2"/>
                  </a:lnTo>
                  <a:lnTo>
                    <a:pt x="7" y="1"/>
                  </a:lnTo>
                  <a:lnTo>
                    <a:pt x="9"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9" name="Freeform 63"/>
            <p:cNvSpPr>
              <a:spLocks/>
            </p:cNvSpPr>
            <p:nvPr/>
          </p:nvSpPr>
          <p:spPr bwMode="auto">
            <a:xfrm>
              <a:off x="7826375" y="2547938"/>
              <a:ext cx="84138" cy="160338"/>
            </a:xfrm>
            <a:custGeom>
              <a:avLst/>
              <a:gdLst/>
              <a:ahLst/>
              <a:cxnLst>
                <a:cxn ang="0">
                  <a:pos x="12" y="0"/>
                </a:cxn>
                <a:cxn ang="0">
                  <a:pos x="41" y="0"/>
                </a:cxn>
                <a:cxn ang="0">
                  <a:pos x="44" y="0"/>
                </a:cxn>
                <a:cxn ang="0">
                  <a:pos x="46" y="1"/>
                </a:cxn>
                <a:cxn ang="0">
                  <a:pos x="48" y="2"/>
                </a:cxn>
                <a:cxn ang="0">
                  <a:pos x="50" y="3"/>
                </a:cxn>
                <a:cxn ang="0">
                  <a:pos x="51" y="5"/>
                </a:cxn>
                <a:cxn ang="0">
                  <a:pos x="52" y="7"/>
                </a:cxn>
                <a:cxn ang="0">
                  <a:pos x="53" y="9"/>
                </a:cxn>
                <a:cxn ang="0">
                  <a:pos x="53" y="12"/>
                </a:cxn>
                <a:cxn ang="0">
                  <a:pos x="53" y="89"/>
                </a:cxn>
                <a:cxn ang="0">
                  <a:pos x="53" y="92"/>
                </a:cxn>
                <a:cxn ang="0">
                  <a:pos x="52" y="94"/>
                </a:cxn>
                <a:cxn ang="0">
                  <a:pos x="51" y="96"/>
                </a:cxn>
                <a:cxn ang="0">
                  <a:pos x="50" y="98"/>
                </a:cxn>
                <a:cxn ang="0">
                  <a:pos x="48" y="99"/>
                </a:cxn>
                <a:cxn ang="0">
                  <a:pos x="46" y="100"/>
                </a:cxn>
                <a:cxn ang="0">
                  <a:pos x="44" y="101"/>
                </a:cxn>
                <a:cxn ang="0">
                  <a:pos x="41" y="101"/>
                </a:cxn>
                <a:cxn ang="0">
                  <a:pos x="12" y="101"/>
                </a:cxn>
                <a:cxn ang="0">
                  <a:pos x="9" y="101"/>
                </a:cxn>
                <a:cxn ang="0">
                  <a:pos x="7" y="100"/>
                </a:cxn>
                <a:cxn ang="0">
                  <a:pos x="5" y="99"/>
                </a:cxn>
                <a:cxn ang="0">
                  <a:pos x="3" y="98"/>
                </a:cxn>
                <a:cxn ang="0">
                  <a:pos x="2" y="96"/>
                </a:cxn>
                <a:cxn ang="0">
                  <a:pos x="1" y="94"/>
                </a:cxn>
                <a:cxn ang="0">
                  <a:pos x="0" y="92"/>
                </a:cxn>
                <a:cxn ang="0">
                  <a:pos x="0" y="89"/>
                </a:cxn>
                <a:cxn ang="0">
                  <a:pos x="0" y="12"/>
                </a:cxn>
                <a:cxn ang="0">
                  <a:pos x="0" y="9"/>
                </a:cxn>
                <a:cxn ang="0">
                  <a:pos x="1" y="7"/>
                </a:cxn>
                <a:cxn ang="0">
                  <a:pos x="2" y="5"/>
                </a:cxn>
                <a:cxn ang="0">
                  <a:pos x="3" y="3"/>
                </a:cxn>
                <a:cxn ang="0">
                  <a:pos x="5" y="2"/>
                </a:cxn>
                <a:cxn ang="0">
                  <a:pos x="7" y="1"/>
                </a:cxn>
                <a:cxn ang="0">
                  <a:pos x="9" y="0"/>
                </a:cxn>
                <a:cxn ang="0">
                  <a:pos x="12" y="0"/>
                </a:cxn>
              </a:cxnLst>
              <a:rect l="0" t="0" r="r" b="b"/>
              <a:pathLst>
                <a:path w="53" h="101">
                  <a:moveTo>
                    <a:pt x="12" y="0"/>
                  </a:moveTo>
                  <a:lnTo>
                    <a:pt x="41" y="0"/>
                  </a:lnTo>
                  <a:lnTo>
                    <a:pt x="44" y="0"/>
                  </a:lnTo>
                  <a:lnTo>
                    <a:pt x="46" y="1"/>
                  </a:lnTo>
                  <a:lnTo>
                    <a:pt x="48" y="2"/>
                  </a:lnTo>
                  <a:lnTo>
                    <a:pt x="50" y="3"/>
                  </a:lnTo>
                  <a:lnTo>
                    <a:pt x="51" y="5"/>
                  </a:lnTo>
                  <a:lnTo>
                    <a:pt x="52" y="7"/>
                  </a:lnTo>
                  <a:lnTo>
                    <a:pt x="53" y="9"/>
                  </a:lnTo>
                  <a:lnTo>
                    <a:pt x="53" y="12"/>
                  </a:lnTo>
                  <a:lnTo>
                    <a:pt x="53" y="89"/>
                  </a:lnTo>
                  <a:lnTo>
                    <a:pt x="53" y="92"/>
                  </a:lnTo>
                  <a:lnTo>
                    <a:pt x="52" y="94"/>
                  </a:lnTo>
                  <a:lnTo>
                    <a:pt x="51" y="96"/>
                  </a:lnTo>
                  <a:lnTo>
                    <a:pt x="50" y="98"/>
                  </a:lnTo>
                  <a:lnTo>
                    <a:pt x="48" y="99"/>
                  </a:lnTo>
                  <a:lnTo>
                    <a:pt x="46" y="100"/>
                  </a:lnTo>
                  <a:lnTo>
                    <a:pt x="44" y="101"/>
                  </a:lnTo>
                  <a:lnTo>
                    <a:pt x="41" y="101"/>
                  </a:lnTo>
                  <a:lnTo>
                    <a:pt x="12" y="101"/>
                  </a:lnTo>
                  <a:lnTo>
                    <a:pt x="9" y="101"/>
                  </a:lnTo>
                  <a:lnTo>
                    <a:pt x="7" y="100"/>
                  </a:lnTo>
                  <a:lnTo>
                    <a:pt x="5" y="99"/>
                  </a:lnTo>
                  <a:lnTo>
                    <a:pt x="3" y="98"/>
                  </a:lnTo>
                  <a:lnTo>
                    <a:pt x="2" y="96"/>
                  </a:lnTo>
                  <a:lnTo>
                    <a:pt x="1" y="94"/>
                  </a:lnTo>
                  <a:lnTo>
                    <a:pt x="0" y="92"/>
                  </a:lnTo>
                  <a:lnTo>
                    <a:pt x="0" y="89"/>
                  </a:lnTo>
                  <a:lnTo>
                    <a:pt x="0" y="12"/>
                  </a:lnTo>
                  <a:lnTo>
                    <a:pt x="0" y="9"/>
                  </a:lnTo>
                  <a:lnTo>
                    <a:pt x="1" y="7"/>
                  </a:lnTo>
                  <a:lnTo>
                    <a:pt x="2" y="5"/>
                  </a:lnTo>
                  <a:lnTo>
                    <a:pt x="3" y="3"/>
                  </a:lnTo>
                  <a:lnTo>
                    <a:pt x="5" y="2"/>
                  </a:lnTo>
                  <a:lnTo>
                    <a:pt x="7" y="1"/>
                  </a:lnTo>
                  <a:lnTo>
                    <a:pt x="9"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0" name="Freeform 64"/>
            <p:cNvSpPr>
              <a:spLocks/>
            </p:cNvSpPr>
            <p:nvPr/>
          </p:nvSpPr>
          <p:spPr bwMode="auto">
            <a:xfrm>
              <a:off x="7937500" y="2547938"/>
              <a:ext cx="84138" cy="160338"/>
            </a:xfrm>
            <a:custGeom>
              <a:avLst/>
              <a:gdLst/>
              <a:ahLst/>
              <a:cxnLst>
                <a:cxn ang="0">
                  <a:pos x="12" y="0"/>
                </a:cxn>
                <a:cxn ang="0">
                  <a:pos x="41" y="0"/>
                </a:cxn>
                <a:cxn ang="0">
                  <a:pos x="44" y="0"/>
                </a:cxn>
                <a:cxn ang="0">
                  <a:pos x="46" y="1"/>
                </a:cxn>
                <a:cxn ang="0">
                  <a:pos x="48" y="2"/>
                </a:cxn>
                <a:cxn ang="0">
                  <a:pos x="50" y="3"/>
                </a:cxn>
                <a:cxn ang="0">
                  <a:pos x="51" y="5"/>
                </a:cxn>
                <a:cxn ang="0">
                  <a:pos x="52" y="7"/>
                </a:cxn>
                <a:cxn ang="0">
                  <a:pos x="53" y="9"/>
                </a:cxn>
                <a:cxn ang="0">
                  <a:pos x="53" y="12"/>
                </a:cxn>
                <a:cxn ang="0">
                  <a:pos x="53" y="89"/>
                </a:cxn>
                <a:cxn ang="0">
                  <a:pos x="53" y="92"/>
                </a:cxn>
                <a:cxn ang="0">
                  <a:pos x="52" y="94"/>
                </a:cxn>
                <a:cxn ang="0">
                  <a:pos x="51" y="96"/>
                </a:cxn>
                <a:cxn ang="0">
                  <a:pos x="50" y="98"/>
                </a:cxn>
                <a:cxn ang="0">
                  <a:pos x="48" y="99"/>
                </a:cxn>
                <a:cxn ang="0">
                  <a:pos x="46" y="100"/>
                </a:cxn>
                <a:cxn ang="0">
                  <a:pos x="44" y="101"/>
                </a:cxn>
                <a:cxn ang="0">
                  <a:pos x="41" y="101"/>
                </a:cxn>
                <a:cxn ang="0">
                  <a:pos x="12" y="101"/>
                </a:cxn>
                <a:cxn ang="0">
                  <a:pos x="9" y="101"/>
                </a:cxn>
                <a:cxn ang="0">
                  <a:pos x="7" y="100"/>
                </a:cxn>
                <a:cxn ang="0">
                  <a:pos x="5" y="99"/>
                </a:cxn>
                <a:cxn ang="0">
                  <a:pos x="3" y="98"/>
                </a:cxn>
                <a:cxn ang="0">
                  <a:pos x="2" y="96"/>
                </a:cxn>
                <a:cxn ang="0">
                  <a:pos x="1" y="94"/>
                </a:cxn>
                <a:cxn ang="0">
                  <a:pos x="0" y="92"/>
                </a:cxn>
                <a:cxn ang="0">
                  <a:pos x="0" y="89"/>
                </a:cxn>
                <a:cxn ang="0">
                  <a:pos x="0" y="12"/>
                </a:cxn>
                <a:cxn ang="0">
                  <a:pos x="0" y="9"/>
                </a:cxn>
                <a:cxn ang="0">
                  <a:pos x="1" y="7"/>
                </a:cxn>
                <a:cxn ang="0">
                  <a:pos x="2" y="5"/>
                </a:cxn>
                <a:cxn ang="0">
                  <a:pos x="3" y="3"/>
                </a:cxn>
                <a:cxn ang="0">
                  <a:pos x="5" y="2"/>
                </a:cxn>
                <a:cxn ang="0">
                  <a:pos x="7" y="1"/>
                </a:cxn>
                <a:cxn ang="0">
                  <a:pos x="9" y="0"/>
                </a:cxn>
                <a:cxn ang="0">
                  <a:pos x="12" y="0"/>
                </a:cxn>
              </a:cxnLst>
              <a:rect l="0" t="0" r="r" b="b"/>
              <a:pathLst>
                <a:path w="53" h="101">
                  <a:moveTo>
                    <a:pt x="12" y="0"/>
                  </a:moveTo>
                  <a:lnTo>
                    <a:pt x="41" y="0"/>
                  </a:lnTo>
                  <a:lnTo>
                    <a:pt x="44" y="0"/>
                  </a:lnTo>
                  <a:lnTo>
                    <a:pt x="46" y="1"/>
                  </a:lnTo>
                  <a:lnTo>
                    <a:pt x="48" y="2"/>
                  </a:lnTo>
                  <a:lnTo>
                    <a:pt x="50" y="3"/>
                  </a:lnTo>
                  <a:lnTo>
                    <a:pt x="51" y="5"/>
                  </a:lnTo>
                  <a:lnTo>
                    <a:pt x="52" y="7"/>
                  </a:lnTo>
                  <a:lnTo>
                    <a:pt x="53" y="9"/>
                  </a:lnTo>
                  <a:lnTo>
                    <a:pt x="53" y="12"/>
                  </a:lnTo>
                  <a:lnTo>
                    <a:pt x="53" y="89"/>
                  </a:lnTo>
                  <a:lnTo>
                    <a:pt x="53" y="92"/>
                  </a:lnTo>
                  <a:lnTo>
                    <a:pt x="52" y="94"/>
                  </a:lnTo>
                  <a:lnTo>
                    <a:pt x="51" y="96"/>
                  </a:lnTo>
                  <a:lnTo>
                    <a:pt x="50" y="98"/>
                  </a:lnTo>
                  <a:lnTo>
                    <a:pt x="48" y="99"/>
                  </a:lnTo>
                  <a:lnTo>
                    <a:pt x="46" y="100"/>
                  </a:lnTo>
                  <a:lnTo>
                    <a:pt x="44" y="101"/>
                  </a:lnTo>
                  <a:lnTo>
                    <a:pt x="41" y="101"/>
                  </a:lnTo>
                  <a:lnTo>
                    <a:pt x="12" y="101"/>
                  </a:lnTo>
                  <a:lnTo>
                    <a:pt x="9" y="101"/>
                  </a:lnTo>
                  <a:lnTo>
                    <a:pt x="7" y="100"/>
                  </a:lnTo>
                  <a:lnTo>
                    <a:pt x="5" y="99"/>
                  </a:lnTo>
                  <a:lnTo>
                    <a:pt x="3" y="98"/>
                  </a:lnTo>
                  <a:lnTo>
                    <a:pt x="2" y="96"/>
                  </a:lnTo>
                  <a:lnTo>
                    <a:pt x="1" y="94"/>
                  </a:lnTo>
                  <a:lnTo>
                    <a:pt x="0" y="92"/>
                  </a:lnTo>
                  <a:lnTo>
                    <a:pt x="0" y="89"/>
                  </a:lnTo>
                  <a:lnTo>
                    <a:pt x="0" y="12"/>
                  </a:lnTo>
                  <a:lnTo>
                    <a:pt x="0" y="9"/>
                  </a:lnTo>
                  <a:lnTo>
                    <a:pt x="1" y="7"/>
                  </a:lnTo>
                  <a:lnTo>
                    <a:pt x="2" y="5"/>
                  </a:lnTo>
                  <a:lnTo>
                    <a:pt x="3" y="3"/>
                  </a:lnTo>
                  <a:lnTo>
                    <a:pt x="5" y="2"/>
                  </a:lnTo>
                  <a:lnTo>
                    <a:pt x="7" y="1"/>
                  </a:lnTo>
                  <a:lnTo>
                    <a:pt x="9"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1" name="Freeform 65"/>
            <p:cNvSpPr>
              <a:spLocks/>
            </p:cNvSpPr>
            <p:nvPr/>
          </p:nvSpPr>
          <p:spPr bwMode="auto">
            <a:xfrm>
              <a:off x="8048625" y="2490788"/>
              <a:ext cx="84138" cy="217488"/>
            </a:xfrm>
            <a:custGeom>
              <a:avLst/>
              <a:gdLst/>
              <a:ahLst/>
              <a:cxnLst>
                <a:cxn ang="0">
                  <a:pos x="12" y="0"/>
                </a:cxn>
                <a:cxn ang="0">
                  <a:pos x="41" y="0"/>
                </a:cxn>
                <a:cxn ang="0">
                  <a:pos x="44" y="0"/>
                </a:cxn>
                <a:cxn ang="0">
                  <a:pos x="46" y="1"/>
                </a:cxn>
                <a:cxn ang="0">
                  <a:pos x="48" y="2"/>
                </a:cxn>
                <a:cxn ang="0">
                  <a:pos x="50" y="4"/>
                </a:cxn>
                <a:cxn ang="0">
                  <a:pos x="51" y="5"/>
                </a:cxn>
                <a:cxn ang="0">
                  <a:pos x="52" y="7"/>
                </a:cxn>
                <a:cxn ang="0">
                  <a:pos x="53" y="10"/>
                </a:cxn>
                <a:cxn ang="0">
                  <a:pos x="53" y="12"/>
                </a:cxn>
                <a:cxn ang="0">
                  <a:pos x="53" y="125"/>
                </a:cxn>
                <a:cxn ang="0">
                  <a:pos x="53" y="128"/>
                </a:cxn>
                <a:cxn ang="0">
                  <a:pos x="52" y="130"/>
                </a:cxn>
                <a:cxn ang="0">
                  <a:pos x="51" y="132"/>
                </a:cxn>
                <a:cxn ang="0">
                  <a:pos x="50" y="134"/>
                </a:cxn>
                <a:cxn ang="0">
                  <a:pos x="48" y="135"/>
                </a:cxn>
                <a:cxn ang="0">
                  <a:pos x="46" y="136"/>
                </a:cxn>
                <a:cxn ang="0">
                  <a:pos x="44" y="137"/>
                </a:cxn>
                <a:cxn ang="0">
                  <a:pos x="41" y="137"/>
                </a:cxn>
                <a:cxn ang="0">
                  <a:pos x="12" y="137"/>
                </a:cxn>
                <a:cxn ang="0">
                  <a:pos x="9" y="137"/>
                </a:cxn>
                <a:cxn ang="0">
                  <a:pos x="7" y="136"/>
                </a:cxn>
                <a:cxn ang="0">
                  <a:pos x="5" y="135"/>
                </a:cxn>
                <a:cxn ang="0">
                  <a:pos x="3" y="134"/>
                </a:cxn>
                <a:cxn ang="0">
                  <a:pos x="2" y="132"/>
                </a:cxn>
                <a:cxn ang="0">
                  <a:pos x="1" y="130"/>
                </a:cxn>
                <a:cxn ang="0">
                  <a:pos x="0" y="128"/>
                </a:cxn>
                <a:cxn ang="0">
                  <a:pos x="0" y="125"/>
                </a:cxn>
                <a:cxn ang="0">
                  <a:pos x="0" y="12"/>
                </a:cxn>
                <a:cxn ang="0">
                  <a:pos x="0" y="10"/>
                </a:cxn>
                <a:cxn ang="0">
                  <a:pos x="1" y="7"/>
                </a:cxn>
                <a:cxn ang="0">
                  <a:pos x="2" y="5"/>
                </a:cxn>
                <a:cxn ang="0">
                  <a:pos x="3" y="4"/>
                </a:cxn>
                <a:cxn ang="0">
                  <a:pos x="5" y="2"/>
                </a:cxn>
                <a:cxn ang="0">
                  <a:pos x="7" y="1"/>
                </a:cxn>
                <a:cxn ang="0">
                  <a:pos x="9" y="0"/>
                </a:cxn>
                <a:cxn ang="0">
                  <a:pos x="12" y="0"/>
                </a:cxn>
              </a:cxnLst>
              <a:rect l="0" t="0" r="r" b="b"/>
              <a:pathLst>
                <a:path w="53" h="137">
                  <a:moveTo>
                    <a:pt x="12" y="0"/>
                  </a:moveTo>
                  <a:lnTo>
                    <a:pt x="41" y="0"/>
                  </a:lnTo>
                  <a:lnTo>
                    <a:pt x="44" y="0"/>
                  </a:lnTo>
                  <a:lnTo>
                    <a:pt x="46" y="1"/>
                  </a:lnTo>
                  <a:lnTo>
                    <a:pt x="48" y="2"/>
                  </a:lnTo>
                  <a:lnTo>
                    <a:pt x="50" y="4"/>
                  </a:lnTo>
                  <a:lnTo>
                    <a:pt x="51" y="5"/>
                  </a:lnTo>
                  <a:lnTo>
                    <a:pt x="52" y="7"/>
                  </a:lnTo>
                  <a:lnTo>
                    <a:pt x="53" y="10"/>
                  </a:lnTo>
                  <a:lnTo>
                    <a:pt x="53" y="12"/>
                  </a:lnTo>
                  <a:lnTo>
                    <a:pt x="53" y="125"/>
                  </a:lnTo>
                  <a:lnTo>
                    <a:pt x="53" y="128"/>
                  </a:lnTo>
                  <a:lnTo>
                    <a:pt x="52" y="130"/>
                  </a:lnTo>
                  <a:lnTo>
                    <a:pt x="51" y="132"/>
                  </a:lnTo>
                  <a:lnTo>
                    <a:pt x="50" y="134"/>
                  </a:lnTo>
                  <a:lnTo>
                    <a:pt x="48" y="135"/>
                  </a:lnTo>
                  <a:lnTo>
                    <a:pt x="46" y="136"/>
                  </a:lnTo>
                  <a:lnTo>
                    <a:pt x="44" y="137"/>
                  </a:lnTo>
                  <a:lnTo>
                    <a:pt x="41" y="137"/>
                  </a:lnTo>
                  <a:lnTo>
                    <a:pt x="12" y="137"/>
                  </a:lnTo>
                  <a:lnTo>
                    <a:pt x="9" y="137"/>
                  </a:lnTo>
                  <a:lnTo>
                    <a:pt x="7" y="136"/>
                  </a:lnTo>
                  <a:lnTo>
                    <a:pt x="5" y="135"/>
                  </a:lnTo>
                  <a:lnTo>
                    <a:pt x="3" y="134"/>
                  </a:lnTo>
                  <a:lnTo>
                    <a:pt x="2" y="132"/>
                  </a:lnTo>
                  <a:lnTo>
                    <a:pt x="1" y="130"/>
                  </a:lnTo>
                  <a:lnTo>
                    <a:pt x="0" y="128"/>
                  </a:lnTo>
                  <a:lnTo>
                    <a:pt x="0" y="125"/>
                  </a:lnTo>
                  <a:lnTo>
                    <a:pt x="0" y="12"/>
                  </a:lnTo>
                  <a:lnTo>
                    <a:pt x="0" y="10"/>
                  </a:lnTo>
                  <a:lnTo>
                    <a:pt x="1" y="7"/>
                  </a:lnTo>
                  <a:lnTo>
                    <a:pt x="2" y="5"/>
                  </a:lnTo>
                  <a:lnTo>
                    <a:pt x="3" y="4"/>
                  </a:lnTo>
                  <a:lnTo>
                    <a:pt x="5" y="2"/>
                  </a:lnTo>
                  <a:lnTo>
                    <a:pt x="7" y="1"/>
                  </a:lnTo>
                  <a:lnTo>
                    <a:pt x="9"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2" name="Freeform 66"/>
            <p:cNvSpPr>
              <a:spLocks/>
            </p:cNvSpPr>
            <p:nvPr/>
          </p:nvSpPr>
          <p:spPr bwMode="auto">
            <a:xfrm>
              <a:off x="7781925" y="2308225"/>
              <a:ext cx="247650" cy="217488"/>
            </a:xfrm>
            <a:custGeom>
              <a:avLst/>
              <a:gdLst/>
              <a:ahLst/>
              <a:cxnLst>
                <a:cxn ang="0">
                  <a:pos x="120" y="12"/>
                </a:cxn>
                <a:cxn ang="0">
                  <a:pos x="156" y="51"/>
                </a:cxn>
                <a:cxn ang="0">
                  <a:pos x="140" y="87"/>
                </a:cxn>
                <a:cxn ang="0">
                  <a:pos x="137" y="98"/>
                </a:cxn>
                <a:cxn ang="0">
                  <a:pos x="127" y="106"/>
                </a:cxn>
                <a:cxn ang="0">
                  <a:pos x="117" y="113"/>
                </a:cxn>
                <a:cxn ang="0">
                  <a:pos x="109" y="124"/>
                </a:cxn>
                <a:cxn ang="0">
                  <a:pos x="101" y="133"/>
                </a:cxn>
                <a:cxn ang="0">
                  <a:pos x="90" y="137"/>
                </a:cxn>
                <a:cxn ang="0">
                  <a:pos x="63" y="128"/>
                </a:cxn>
                <a:cxn ang="0">
                  <a:pos x="53" y="127"/>
                </a:cxn>
                <a:cxn ang="0">
                  <a:pos x="51" y="117"/>
                </a:cxn>
                <a:cxn ang="0">
                  <a:pos x="44" y="117"/>
                </a:cxn>
                <a:cxn ang="0">
                  <a:pos x="38" y="108"/>
                </a:cxn>
                <a:cxn ang="0">
                  <a:pos x="36" y="106"/>
                </a:cxn>
                <a:cxn ang="0">
                  <a:pos x="27" y="100"/>
                </a:cxn>
                <a:cxn ang="0">
                  <a:pos x="27" y="93"/>
                </a:cxn>
                <a:cxn ang="0">
                  <a:pos x="17" y="91"/>
                </a:cxn>
                <a:cxn ang="0">
                  <a:pos x="15" y="81"/>
                </a:cxn>
                <a:cxn ang="0">
                  <a:pos x="0" y="48"/>
                </a:cxn>
                <a:cxn ang="0">
                  <a:pos x="5" y="45"/>
                </a:cxn>
                <a:cxn ang="0">
                  <a:pos x="34" y="67"/>
                </a:cxn>
                <a:cxn ang="0">
                  <a:pos x="42" y="74"/>
                </a:cxn>
                <a:cxn ang="0">
                  <a:pos x="43" y="79"/>
                </a:cxn>
                <a:cxn ang="0">
                  <a:pos x="52" y="83"/>
                </a:cxn>
                <a:cxn ang="0">
                  <a:pos x="52" y="92"/>
                </a:cxn>
                <a:cxn ang="0">
                  <a:pos x="61" y="92"/>
                </a:cxn>
                <a:cxn ang="0">
                  <a:pos x="65" y="101"/>
                </a:cxn>
                <a:cxn ang="0">
                  <a:pos x="70" y="102"/>
                </a:cxn>
                <a:cxn ang="0">
                  <a:pos x="77" y="110"/>
                </a:cxn>
                <a:cxn ang="0">
                  <a:pos x="92" y="130"/>
                </a:cxn>
                <a:cxn ang="0">
                  <a:pos x="97" y="126"/>
                </a:cxn>
                <a:cxn ang="0">
                  <a:pos x="84" y="110"/>
                </a:cxn>
                <a:cxn ang="0">
                  <a:pos x="87" y="105"/>
                </a:cxn>
                <a:cxn ang="0">
                  <a:pos x="103" y="118"/>
                </a:cxn>
                <a:cxn ang="0">
                  <a:pos x="109" y="114"/>
                </a:cxn>
                <a:cxn ang="0">
                  <a:pos x="96" y="98"/>
                </a:cxn>
                <a:cxn ang="0">
                  <a:pos x="99" y="93"/>
                </a:cxn>
                <a:cxn ang="0">
                  <a:pos x="115" y="106"/>
                </a:cxn>
                <a:cxn ang="0">
                  <a:pos x="121" y="102"/>
                </a:cxn>
                <a:cxn ang="0">
                  <a:pos x="108" y="86"/>
                </a:cxn>
                <a:cxn ang="0">
                  <a:pos x="111" y="81"/>
                </a:cxn>
                <a:cxn ang="0">
                  <a:pos x="127" y="94"/>
                </a:cxn>
                <a:cxn ang="0">
                  <a:pos x="133" y="91"/>
                </a:cxn>
                <a:cxn ang="0">
                  <a:pos x="131" y="86"/>
                </a:cxn>
                <a:cxn ang="0">
                  <a:pos x="123" y="78"/>
                </a:cxn>
                <a:cxn ang="0">
                  <a:pos x="110" y="64"/>
                </a:cxn>
                <a:cxn ang="0">
                  <a:pos x="95" y="50"/>
                </a:cxn>
                <a:cxn ang="0">
                  <a:pos x="85" y="40"/>
                </a:cxn>
                <a:cxn ang="0">
                  <a:pos x="81" y="38"/>
                </a:cxn>
                <a:cxn ang="0">
                  <a:pos x="74" y="44"/>
                </a:cxn>
                <a:cxn ang="0">
                  <a:pos x="64" y="59"/>
                </a:cxn>
                <a:cxn ang="0">
                  <a:pos x="50" y="61"/>
                </a:cxn>
                <a:cxn ang="0">
                  <a:pos x="41" y="51"/>
                </a:cxn>
                <a:cxn ang="0">
                  <a:pos x="59" y="8"/>
                </a:cxn>
                <a:cxn ang="0">
                  <a:pos x="66" y="3"/>
                </a:cxn>
              </a:cxnLst>
              <a:rect l="0" t="0" r="r" b="b"/>
              <a:pathLst>
                <a:path w="156" h="137">
                  <a:moveTo>
                    <a:pt x="76" y="0"/>
                  </a:moveTo>
                  <a:lnTo>
                    <a:pt x="79" y="0"/>
                  </a:lnTo>
                  <a:lnTo>
                    <a:pt x="82" y="0"/>
                  </a:lnTo>
                  <a:lnTo>
                    <a:pt x="85" y="1"/>
                  </a:lnTo>
                  <a:lnTo>
                    <a:pt x="119" y="12"/>
                  </a:lnTo>
                  <a:lnTo>
                    <a:pt x="120" y="12"/>
                  </a:lnTo>
                  <a:lnTo>
                    <a:pt x="121" y="13"/>
                  </a:lnTo>
                  <a:lnTo>
                    <a:pt x="155" y="47"/>
                  </a:lnTo>
                  <a:lnTo>
                    <a:pt x="156" y="48"/>
                  </a:lnTo>
                  <a:lnTo>
                    <a:pt x="156" y="49"/>
                  </a:lnTo>
                  <a:lnTo>
                    <a:pt x="156" y="50"/>
                  </a:lnTo>
                  <a:lnTo>
                    <a:pt x="156" y="51"/>
                  </a:lnTo>
                  <a:lnTo>
                    <a:pt x="155" y="52"/>
                  </a:lnTo>
                  <a:lnTo>
                    <a:pt x="132" y="76"/>
                  </a:lnTo>
                  <a:lnTo>
                    <a:pt x="137" y="81"/>
                  </a:lnTo>
                  <a:lnTo>
                    <a:pt x="139" y="83"/>
                  </a:lnTo>
                  <a:lnTo>
                    <a:pt x="140" y="85"/>
                  </a:lnTo>
                  <a:lnTo>
                    <a:pt x="140" y="87"/>
                  </a:lnTo>
                  <a:lnTo>
                    <a:pt x="140" y="89"/>
                  </a:lnTo>
                  <a:lnTo>
                    <a:pt x="140" y="91"/>
                  </a:lnTo>
                  <a:lnTo>
                    <a:pt x="140" y="92"/>
                  </a:lnTo>
                  <a:lnTo>
                    <a:pt x="139" y="94"/>
                  </a:lnTo>
                  <a:lnTo>
                    <a:pt x="138" y="96"/>
                  </a:lnTo>
                  <a:lnTo>
                    <a:pt x="137" y="98"/>
                  </a:lnTo>
                  <a:lnTo>
                    <a:pt x="135" y="99"/>
                  </a:lnTo>
                  <a:lnTo>
                    <a:pt x="133" y="101"/>
                  </a:lnTo>
                  <a:lnTo>
                    <a:pt x="131" y="101"/>
                  </a:lnTo>
                  <a:lnTo>
                    <a:pt x="128" y="102"/>
                  </a:lnTo>
                  <a:lnTo>
                    <a:pt x="128" y="104"/>
                  </a:lnTo>
                  <a:lnTo>
                    <a:pt x="127" y="106"/>
                  </a:lnTo>
                  <a:lnTo>
                    <a:pt x="126" y="108"/>
                  </a:lnTo>
                  <a:lnTo>
                    <a:pt x="125" y="110"/>
                  </a:lnTo>
                  <a:lnTo>
                    <a:pt x="123" y="111"/>
                  </a:lnTo>
                  <a:lnTo>
                    <a:pt x="121" y="112"/>
                  </a:lnTo>
                  <a:lnTo>
                    <a:pt x="119" y="113"/>
                  </a:lnTo>
                  <a:lnTo>
                    <a:pt x="117" y="113"/>
                  </a:lnTo>
                  <a:lnTo>
                    <a:pt x="116" y="116"/>
                  </a:lnTo>
                  <a:lnTo>
                    <a:pt x="116" y="118"/>
                  </a:lnTo>
                  <a:lnTo>
                    <a:pt x="114" y="120"/>
                  </a:lnTo>
                  <a:lnTo>
                    <a:pt x="113" y="122"/>
                  </a:lnTo>
                  <a:lnTo>
                    <a:pt x="111" y="123"/>
                  </a:lnTo>
                  <a:lnTo>
                    <a:pt x="109" y="124"/>
                  </a:lnTo>
                  <a:lnTo>
                    <a:pt x="107" y="125"/>
                  </a:lnTo>
                  <a:lnTo>
                    <a:pt x="105" y="125"/>
                  </a:lnTo>
                  <a:lnTo>
                    <a:pt x="104" y="127"/>
                  </a:lnTo>
                  <a:lnTo>
                    <a:pt x="104" y="129"/>
                  </a:lnTo>
                  <a:lnTo>
                    <a:pt x="103" y="131"/>
                  </a:lnTo>
                  <a:lnTo>
                    <a:pt x="101" y="133"/>
                  </a:lnTo>
                  <a:lnTo>
                    <a:pt x="99" y="135"/>
                  </a:lnTo>
                  <a:lnTo>
                    <a:pt x="98" y="136"/>
                  </a:lnTo>
                  <a:lnTo>
                    <a:pt x="96" y="137"/>
                  </a:lnTo>
                  <a:lnTo>
                    <a:pt x="94" y="137"/>
                  </a:lnTo>
                  <a:lnTo>
                    <a:pt x="92" y="137"/>
                  </a:lnTo>
                  <a:lnTo>
                    <a:pt x="90" y="137"/>
                  </a:lnTo>
                  <a:lnTo>
                    <a:pt x="88" y="136"/>
                  </a:lnTo>
                  <a:lnTo>
                    <a:pt x="86" y="135"/>
                  </a:lnTo>
                  <a:lnTo>
                    <a:pt x="85" y="134"/>
                  </a:lnTo>
                  <a:lnTo>
                    <a:pt x="71" y="120"/>
                  </a:lnTo>
                  <a:lnTo>
                    <a:pt x="64" y="127"/>
                  </a:lnTo>
                  <a:lnTo>
                    <a:pt x="63" y="128"/>
                  </a:lnTo>
                  <a:lnTo>
                    <a:pt x="61" y="129"/>
                  </a:lnTo>
                  <a:lnTo>
                    <a:pt x="59" y="129"/>
                  </a:lnTo>
                  <a:lnTo>
                    <a:pt x="58" y="129"/>
                  </a:lnTo>
                  <a:lnTo>
                    <a:pt x="56" y="129"/>
                  </a:lnTo>
                  <a:lnTo>
                    <a:pt x="54" y="128"/>
                  </a:lnTo>
                  <a:lnTo>
                    <a:pt x="53" y="127"/>
                  </a:lnTo>
                  <a:lnTo>
                    <a:pt x="52" y="125"/>
                  </a:lnTo>
                  <a:lnTo>
                    <a:pt x="51" y="124"/>
                  </a:lnTo>
                  <a:lnTo>
                    <a:pt x="50" y="122"/>
                  </a:lnTo>
                  <a:lnTo>
                    <a:pt x="50" y="120"/>
                  </a:lnTo>
                  <a:lnTo>
                    <a:pt x="50" y="118"/>
                  </a:lnTo>
                  <a:lnTo>
                    <a:pt x="51" y="117"/>
                  </a:lnTo>
                  <a:lnTo>
                    <a:pt x="52" y="116"/>
                  </a:lnTo>
                  <a:lnTo>
                    <a:pt x="51" y="117"/>
                  </a:lnTo>
                  <a:lnTo>
                    <a:pt x="49" y="117"/>
                  </a:lnTo>
                  <a:lnTo>
                    <a:pt x="47" y="117"/>
                  </a:lnTo>
                  <a:lnTo>
                    <a:pt x="46" y="117"/>
                  </a:lnTo>
                  <a:lnTo>
                    <a:pt x="44" y="117"/>
                  </a:lnTo>
                  <a:lnTo>
                    <a:pt x="42" y="116"/>
                  </a:lnTo>
                  <a:lnTo>
                    <a:pt x="41" y="115"/>
                  </a:lnTo>
                  <a:lnTo>
                    <a:pt x="40" y="113"/>
                  </a:lnTo>
                  <a:lnTo>
                    <a:pt x="39" y="112"/>
                  </a:lnTo>
                  <a:lnTo>
                    <a:pt x="38" y="110"/>
                  </a:lnTo>
                  <a:lnTo>
                    <a:pt x="38" y="108"/>
                  </a:lnTo>
                  <a:lnTo>
                    <a:pt x="38" y="107"/>
                  </a:lnTo>
                  <a:lnTo>
                    <a:pt x="39" y="105"/>
                  </a:lnTo>
                  <a:lnTo>
                    <a:pt x="40" y="104"/>
                  </a:lnTo>
                  <a:lnTo>
                    <a:pt x="39" y="105"/>
                  </a:lnTo>
                  <a:lnTo>
                    <a:pt x="37" y="105"/>
                  </a:lnTo>
                  <a:lnTo>
                    <a:pt x="36" y="106"/>
                  </a:lnTo>
                  <a:lnTo>
                    <a:pt x="34" y="106"/>
                  </a:lnTo>
                  <a:lnTo>
                    <a:pt x="32" y="105"/>
                  </a:lnTo>
                  <a:lnTo>
                    <a:pt x="31" y="104"/>
                  </a:lnTo>
                  <a:lnTo>
                    <a:pt x="29" y="103"/>
                  </a:lnTo>
                  <a:lnTo>
                    <a:pt x="28" y="102"/>
                  </a:lnTo>
                  <a:lnTo>
                    <a:pt x="27" y="100"/>
                  </a:lnTo>
                  <a:lnTo>
                    <a:pt x="26" y="98"/>
                  </a:lnTo>
                  <a:lnTo>
                    <a:pt x="26" y="96"/>
                  </a:lnTo>
                  <a:lnTo>
                    <a:pt x="27" y="95"/>
                  </a:lnTo>
                  <a:lnTo>
                    <a:pt x="27" y="93"/>
                  </a:lnTo>
                  <a:lnTo>
                    <a:pt x="28" y="92"/>
                  </a:lnTo>
                  <a:lnTo>
                    <a:pt x="27" y="93"/>
                  </a:lnTo>
                  <a:lnTo>
                    <a:pt x="25" y="94"/>
                  </a:lnTo>
                  <a:lnTo>
                    <a:pt x="24" y="94"/>
                  </a:lnTo>
                  <a:lnTo>
                    <a:pt x="22" y="94"/>
                  </a:lnTo>
                  <a:lnTo>
                    <a:pt x="20" y="93"/>
                  </a:lnTo>
                  <a:lnTo>
                    <a:pt x="19" y="92"/>
                  </a:lnTo>
                  <a:lnTo>
                    <a:pt x="17" y="91"/>
                  </a:lnTo>
                  <a:lnTo>
                    <a:pt x="16" y="90"/>
                  </a:lnTo>
                  <a:lnTo>
                    <a:pt x="15" y="88"/>
                  </a:lnTo>
                  <a:lnTo>
                    <a:pt x="15" y="86"/>
                  </a:lnTo>
                  <a:lnTo>
                    <a:pt x="14" y="85"/>
                  </a:lnTo>
                  <a:lnTo>
                    <a:pt x="15" y="83"/>
                  </a:lnTo>
                  <a:lnTo>
                    <a:pt x="15" y="81"/>
                  </a:lnTo>
                  <a:lnTo>
                    <a:pt x="16" y="80"/>
                  </a:lnTo>
                  <a:lnTo>
                    <a:pt x="23" y="73"/>
                  </a:lnTo>
                  <a:lnTo>
                    <a:pt x="1" y="51"/>
                  </a:lnTo>
                  <a:lnTo>
                    <a:pt x="0" y="50"/>
                  </a:lnTo>
                  <a:lnTo>
                    <a:pt x="0" y="49"/>
                  </a:lnTo>
                  <a:lnTo>
                    <a:pt x="0" y="48"/>
                  </a:lnTo>
                  <a:lnTo>
                    <a:pt x="0" y="47"/>
                  </a:lnTo>
                  <a:lnTo>
                    <a:pt x="1" y="46"/>
                  </a:lnTo>
                  <a:lnTo>
                    <a:pt x="2" y="45"/>
                  </a:lnTo>
                  <a:lnTo>
                    <a:pt x="3" y="45"/>
                  </a:lnTo>
                  <a:lnTo>
                    <a:pt x="4" y="45"/>
                  </a:lnTo>
                  <a:lnTo>
                    <a:pt x="5" y="45"/>
                  </a:lnTo>
                  <a:lnTo>
                    <a:pt x="6" y="46"/>
                  </a:lnTo>
                  <a:lnTo>
                    <a:pt x="28" y="68"/>
                  </a:lnTo>
                  <a:lnTo>
                    <a:pt x="30" y="67"/>
                  </a:lnTo>
                  <a:lnTo>
                    <a:pt x="31" y="67"/>
                  </a:lnTo>
                  <a:lnTo>
                    <a:pt x="33" y="67"/>
                  </a:lnTo>
                  <a:lnTo>
                    <a:pt x="34" y="67"/>
                  </a:lnTo>
                  <a:lnTo>
                    <a:pt x="36" y="67"/>
                  </a:lnTo>
                  <a:lnTo>
                    <a:pt x="38" y="68"/>
                  </a:lnTo>
                  <a:lnTo>
                    <a:pt x="39" y="69"/>
                  </a:lnTo>
                  <a:lnTo>
                    <a:pt x="40" y="71"/>
                  </a:lnTo>
                  <a:lnTo>
                    <a:pt x="41" y="73"/>
                  </a:lnTo>
                  <a:lnTo>
                    <a:pt x="42" y="74"/>
                  </a:lnTo>
                  <a:lnTo>
                    <a:pt x="42" y="76"/>
                  </a:lnTo>
                  <a:lnTo>
                    <a:pt x="41" y="78"/>
                  </a:lnTo>
                  <a:lnTo>
                    <a:pt x="41" y="79"/>
                  </a:lnTo>
                  <a:lnTo>
                    <a:pt x="40" y="81"/>
                  </a:lnTo>
                  <a:lnTo>
                    <a:pt x="41" y="80"/>
                  </a:lnTo>
                  <a:lnTo>
                    <a:pt x="43" y="79"/>
                  </a:lnTo>
                  <a:lnTo>
                    <a:pt x="44" y="79"/>
                  </a:lnTo>
                  <a:lnTo>
                    <a:pt x="46" y="79"/>
                  </a:lnTo>
                  <a:lnTo>
                    <a:pt x="48" y="79"/>
                  </a:lnTo>
                  <a:lnTo>
                    <a:pt x="49" y="80"/>
                  </a:lnTo>
                  <a:lnTo>
                    <a:pt x="51" y="81"/>
                  </a:lnTo>
                  <a:lnTo>
                    <a:pt x="52" y="83"/>
                  </a:lnTo>
                  <a:lnTo>
                    <a:pt x="53" y="84"/>
                  </a:lnTo>
                  <a:lnTo>
                    <a:pt x="53" y="86"/>
                  </a:lnTo>
                  <a:lnTo>
                    <a:pt x="54" y="88"/>
                  </a:lnTo>
                  <a:lnTo>
                    <a:pt x="53" y="90"/>
                  </a:lnTo>
                  <a:lnTo>
                    <a:pt x="53" y="91"/>
                  </a:lnTo>
                  <a:lnTo>
                    <a:pt x="52" y="92"/>
                  </a:lnTo>
                  <a:lnTo>
                    <a:pt x="53" y="91"/>
                  </a:lnTo>
                  <a:lnTo>
                    <a:pt x="54" y="91"/>
                  </a:lnTo>
                  <a:lnTo>
                    <a:pt x="56" y="90"/>
                  </a:lnTo>
                  <a:lnTo>
                    <a:pt x="58" y="91"/>
                  </a:lnTo>
                  <a:lnTo>
                    <a:pt x="60" y="91"/>
                  </a:lnTo>
                  <a:lnTo>
                    <a:pt x="61" y="92"/>
                  </a:lnTo>
                  <a:lnTo>
                    <a:pt x="63" y="93"/>
                  </a:lnTo>
                  <a:lnTo>
                    <a:pt x="64" y="95"/>
                  </a:lnTo>
                  <a:lnTo>
                    <a:pt x="65" y="96"/>
                  </a:lnTo>
                  <a:lnTo>
                    <a:pt x="65" y="98"/>
                  </a:lnTo>
                  <a:lnTo>
                    <a:pt x="65" y="100"/>
                  </a:lnTo>
                  <a:lnTo>
                    <a:pt x="65" y="101"/>
                  </a:lnTo>
                  <a:lnTo>
                    <a:pt x="64" y="103"/>
                  </a:lnTo>
                  <a:lnTo>
                    <a:pt x="63" y="104"/>
                  </a:lnTo>
                  <a:lnTo>
                    <a:pt x="65" y="103"/>
                  </a:lnTo>
                  <a:lnTo>
                    <a:pt x="66" y="103"/>
                  </a:lnTo>
                  <a:lnTo>
                    <a:pt x="68" y="102"/>
                  </a:lnTo>
                  <a:lnTo>
                    <a:pt x="70" y="102"/>
                  </a:lnTo>
                  <a:lnTo>
                    <a:pt x="71" y="103"/>
                  </a:lnTo>
                  <a:lnTo>
                    <a:pt x="73" y="104"/>
                  </a:lnTo>
                  <a:lnTo>
                    <a:pt x="75" y="105"/>
                  </a:lnTo>
                  <a:lnTo>
                    <a:pt x="76" y="106"/>
                  </a:lnTo>
                  <a:lnTo>
                    <a:pt x="77" y="108"/>
                  </a:lnTo>
                  <a:lnTo>
                    <a:pt x="77" y="110"/>
                  </a:lnTo>
                  <a:lnTo>
                    <a:pt x="77" y="112"/>
                  </a:lnTo>
                  <a:lnTo>
                    <a:pt x="77" y="113"/>
                  </a:lnTo>
                  <a:lnTo>
                    <a:pt x="76" y="115"/>
                  </a:lnTo>
                  <a:lnTo>
                    <a:pt x="90" y="129"/>
                  </a:lnTo>
                  <a:lnTo>
                    <a:pt x="91" y="129"/>
                  </a:lnTo>
                  <a:lnTo>
                    <a:pt x="92" y="130"/>
                  </a:lnTo>
                  <a:lnTo>
                    <a:pt x="93" y="130"/>
                  </a:lnTo>
                  <a:lnTo>
                    <a:pt x="94" y="129"/>
                  </a:lnTo>
                  <a:lnTo>
                    <a:pt x="95" y="129"/>
                  </a:lnTo>
                  <a:lnTo>
                    <a:pt x="96" y="128"/>
                  </a:lnTo>
                  <a:lnTo>
                    <a:pt x="97" y="127"/>
                  </a:lnTo>
                  <a:lnTo>
                    <a:pt x="97" y="126"/>
                  </a:lnTo>
                  <a:lnTo>
                    <a:pt x="97" y="125"/>
                  </a:lnTo>
                  <a:lnTo>
                    <a:pt x="97" y="124"/>
                  </a:lnTo>
                  <a:lnTo>
                    <a:pt x="97" y="123"/>
                  </a:lnTo>
                  <a:lnTo>
                    <a:pt x="96" y="122"/>
                  </a:lnTo>
                  <a:lnTo>
                    <a:pt x="85" y="111"/>
                  </a:lnTo>
                  <a:lnTo>
                    <a:pt x="84" y="110"/>
                  </a:lnTo>
                  <a:lnTo>
                    <a:pt x="84" y="109"/>
                  </a:lnTo>
                  <a:lnTo>
                    <a:pt x="84" y="108"/>
                  </a:lnTo>
                  <a:lnTo>
                    <a:pt x="84" y="107"/>
                  </a:lnTo>
                  <a:lnTo>
                    <a:pt x="85" y="106"/>
                  </a:lnTo>
                  <a:lnTo>
                    <a:pt x="86" y="105"/>
                  </a:lnTo>
                  <a:lnTo>
                    <a:pt x="87" y="105"/>
                  </a:lnTo>
                  <a:lnTo>
                    <a:pt x="88" y="105"/>
                  </a:lnTo>
                  <a:lnTo>
                    <a:pt x="89" y="105"/>
                  </a:lnTo>
                  <a:lnTo>
                    <a:pt x="90" y="106"/>
                  </a:lnTo>
                  <a:lnTo>
                    <a:pt x="102" y="117"/>
                  </a:lnTo>
                  <a:lnTo>
                    <a:pt x="103" y="117"/>
                  </a:lnTo>
                  <a:lnTo>
                    <a:pt x="103" y="118"/>
                  </a:lnTo>
                  <a:lnTo>
                    <a:pt x="105" y="118"/>
                  </a:lnTo>
                  <a:lnTo>
                    <a:pt x="106" y="118"/>
                  </a:lnTo>
                  <a:lnTo>
                    <a:pt x="107" y="117"/>
                  </a:lnTo>
                  <a:lnTo>
                    <a:pt x="108" y="116"/>
                  </a:lnTo>
                  <a:lnTo>
                    <a:pt x="108" y="115"/>
                  </a:lnTo>
                  <a:lnTo>
                    <a:pt x="109" y="114"/>
                  </a:lnTo>
                  <a:lnTo>
                    <a:pt x="109" y="113"/>
                  </a:lnTo>
                  <a:lnTo>
                    <a:pt x="109" y="112"/>
                  </a:lnTo>
                  <a:lnTo>
                    <a:pt x="109" y="111"/>
                  </a:lnTo>
                  <a:lnTo>
                    <a:pt x="108" y="110"/>
                  </a:lnTo>
                  <a:lnTo>
                    <a:pt x="97" y="99"/>
                  </a:lnTo>
                  <a:lnTo>
                    <a:pt x="96" y="98"/>
                  </a:lnTo>
                  <a:lnTo>
                    <a:pt x="96" y="97"/>
                  </a:lnTo>
                  <a:lnTo>
                    <a:pt x="96" y="96"/>
                  </a:lnTo>
                  <a:lnTo>
                    <a:pt x="96" y="95"/>
                  </a:lnTo>
                  <a:lnTo>
                    <a:pt x="97" y="94"/>
                  </a:lnTo>
                  <a:lnTo>
                    <a:pt x="98" y="93"/>
                  </a:lnTo>
                  <a:lnTo>
                    <a:pt x="99" y="93"/>
                  </a:lnTo>
                  <a:lnTo>
                    <a:pt x="100" y="93"/>
                  </a:lnTo>
                  <a:lnTo>
                    <a:pt x="101" y="93"/>
                  </a:lnTo>
                  <a:lnTo>
                    <a:pt x="102" y="94"/>
                  </a:lnTo>
                  <a:lnTo>
                    <a:pt x="114" y="105"/>
                  </a:lnTo>
                  <a:lnTo>
                    <a:pt x="114" y="106"/>
                  </a:lnTo>
                  <a:lnTo>
                    <a:pt x="115" y="106"/>
                  </a:lnTo>
                  <a:lnTo>
                    <a:pt x="116" y="106"/>
                  </a:lnTo>
                  <a:lnTo>
                    <a:pt x="118" y="106"/>
                  </a:lnTo>
                  <a:lnTo>
                    <a:pt x="119" y="105"/>
                  </a:lnTo>
                  <a:lnTo>
                    <a:pt x="120" y="104"/>
                  </a:lnTo>
                  <a:lnTo>
                    <a:pt x="120" y="104"/>
                  </a:lnTo>
                  <a:lnTo>
                    <a:pt x="121" y="102"/>
                  </a:lnTo>
                  <a:lnTo>
                    <a:pt x="121" y="101"/>
                  </a:lnTo>
                  <a:lnTo>
                    <a:pt x="121" y="100"/>
                  </a:lnTo>
                  <a:lnTo>
                    <a:pt x="121" y="99"/>
                  </a:lnTo>
                  <a:lnTo>
                    <a:pt x="120" y="99"/>
                  </a:lnTo>
                  <a:lnTo>
                    <a:pt x="109" y="87"/>
                  </a:lnTo>
                  <a:lnTo>
                    <a:pt x="108" y="86"/>
                  </a:lnTo>
                  <a:lnTo>
                    <a:pt x="108" y="85"/>
                  </a:lnTo>
                  <a:lnTo>
                    <a:pt x="108" y="84"/>
                  </a:lnTo>
                  <a:lnTo>
                    <a:pt x="108" y="83"/>
                  </a:lnTo>
                  <a:lnTo>
                    <a:pt x="109" y="82"/>
                  </a:lnTo>
                  <a:lnTo>
                    <a:pt x="110" y="81"/>
                  </a:lnTo>
                  <a:lnTo>
                    <a:pt x="111" y="81"/>
                  </a:lnTo>
                  <a:lnTo>
                    <a:pt x="112" y="81"/>
                  </a:lnTo>
                  <a:lnTo>
                    <a:pt x="113" y="81"/>
                  </a:lnTo>
                  <a:lnTo>
                    <a:pt x="114" y="82"/>
                  </a:lnTo>
                  <a:lnTo>
                    <a:pt x="125" y="93"/>
                  </a:lnTo>
                  <a:lnTo>
                    <a:pt x="126" y="94"/>
                  </a:lnTo>
                  <a:lnTo>
                    <a:pt x="127" y="94"/>
                  </a:lnTo>
                  <a:lnTo>
                    <a:pt x="128" y="94"/>
                  </a:lnTo>
                  <a:lnTo>
                    <a:pt x="129" y="94"/>
                  </a:lnTo>
                  <a:lnTo>
                    <a:pt x="130" y="93"/>
                  </a:lnTo>
                  <a:lnTo>
                    <a:pt x="131" y="93"/>
                  </a:lnTo>
                  <a:lnTo>
                    <a:pt x="132" y="92"/>
                  </a:lnTo>
                  <a:lnTo>
                    <a:pt x="133" y="91"/>
                  </a:lnTo>
                  <a:lnTo>
                    <a:pt x="133" y="90"/>
                  </a:lnTo>
                  <a:lnTo>
                    <a:pt x="133" y="89"/>
                  </a:lnTo>
                  <a:lnTo>
                    <a:pt x="133" y="88"/>
                  </a:lnTo>
                  <a:lnTo>
                    <a:pt x="132" y="87"/>
                  </a:lnTo>
                  <a:lnTo>
                    <a:pt x="132" y="87"/>
                  </a:lnTo>
                  <a:lnTo>
                    <a:pt x="131" y="86"/>
                  </a:lnTo>
                  <a:lnTo>
                    <a:pt x="131" y="85"/>
                  </a:lnTo>
                  <a:lnTo>
                    <a:pt x="130" y="84"/>
                  </a:lnTo>
                  <a:lnTo>
                    <a:pt x="128" y="83"/>
                  </a:lnTo>
                  <a:lnTo>
                    <a:pt x="127" y="82"/>
                  </a:lnTo>
                  <a:lnTo>
                    <a:pt x="125" y="80"/>
                  </a:lnTo>
                  <a:lnTo>
                    <a:pt x="123" y="78"/>
                  </a:lnTo>
                  <a:lnTo>
                    <a:pt x="121" y="76"/>
                  </a:lnTo>
                  <a:lnTo>
                    <a:pt x="119" y="74"/>
                  </a:lnTo>
                  <a:lnTo>
                    <a:pt x="117" y="72"/>
                  </a:lnTo>
                  <a:lnTo>
                    <a:pt x="115" y="69"/>
                  </a:lnTo>
                  <a:lnTo>
                    <a:pt x="112" y="67"/>
                  </a:lnTo>
                  <a:lnTo>
                    <a:pt x="110" y="64"/>
                  </a:lnTo>
                  <a:lnTo>
                    <a:pt x="107" y="62"/>
                  </a:lnTo>
                  <a:lnTo>
                    <a:pt x="105" y="60"/>
                  </a:lnTo>
                  <a:lnTo>
                    <a:pt x="102" y="57"/>
                  </a:lnTo>
                  <a:lnTo>
                    <a:pt x="100" y="55"/>
                  </a:lnTo>
                  <a:lnTo>
                    <a:pt x="98" y="52"/>
                  </a:lnTo>
                  <a:lnTo>
                    <a:pt x="95" y="50"/>
                  </a:lnTo>
                  <a:lnTo>
                    <a:pt x="93" y="48"/>
                  </a:lnTo>
                  <a:lnTo>
                    <a:pt x="91" y="46"/>
                  </a:lnTo>
                  <a:lnTo>
                    <a:pt x="89" y="44"/>
                  </a:lnTo>
                  <a:lnTo>
                    <a:pt x="88" y="43"/>
                  </a:lnTo>
                  <a:lnTo>
                    <a:pt x="86" y="41"/>
                  </a:lnTo>
                  <a:lnTo>
                    <a:pt x="85" y="40"/>
                  </a:lnTo>
                  <a:lnTo>
                    <a:pt x="84" y="39"/>
                  </a:lnTo>
                  <a:lnTo>
                    <a:pt x="84" y="39"/>
                  </a:lnTo>
                  <a:lnTo>
                    <a:pt x="83" y="38"/>
                  </a:lnTo>
                  <a:lnTo>
                    <a:pt x="83" y="38"/>
                  </a:lnTo>
                  <a:lnTo>
                    <a:pt x="82" y="38"/>
                  </a:lnTo>
                  <a:lnTo>
                    <a:pt x="81" y="38"/>
                  </a:lnTo>
                  <a:lnTo>
                    <a:pt x="80" y="38"/>
                  </a:lnTo>
                  <a:lnTo>
                    <a:pt x="79" y="39"/>
                  </a:lnTo>
                  <a:lnTo>
                    <a:pt x="78" y="39"/>
                  </a:lnTo>
                  <a:lnTo>
                    <a:pt x="77" y="41"/>
                  </a:lnTo>
                  <a:lnTo>
                    <a:pt x="75" y="42"/>
                  </a:lnTo>
                  <a:lnTo>
                    <a:pt x="74" y="44"/>
                  </a:lnTo>
                  <a:lnTo>
                    <a:pt x="73" y="45"/>
                  </a:lnTo>
                  <a:lnTo>
                    <a:pt x="68" y="55"/>
                  </a:lnTo>
                  <a:lnTo>
                    <a:pt x="68" y="56"/>
                  </a:lnTo>
                  <a:lnTo>
                    <a:pt x="67" y="57"/>
                  </a:lnTo>
                  <a:lnTo>
                    <a:pt x="66" y="58"/>
                  </a:lnTo>
                  <a:lnTo>
                    <a:pt x="64" y="59"/>
                  </a:lnTo>
                  <a:lnTo>
                    <a:pt x="62" y="61"/>
                  </a:lnTo>
                  <a:lnTo>
                    <a:pt x="59" y="62"/>
                  </a:lnTo>
                  <a:lnTo>
                    <a:pt x="57" y="62"/>
                  </a:lnTo>
                  <a:lnTo>
                    <a:pt x="55" y="62"/>
                  </a:lnTo>
                  <a:lnTo>
                    <a:pt x="52" y="62"/>
                  </a:lnTo>
                  <a:lnTo>
                    <a:pt x="50" y="61"/>
                  </a:lnTo>
                  <a:lnTo>
                    <a:pt x="48" y="60"/>
                  </a:lnTo>
                  <a:lnTo>
                    <a:pt x="46" y="58"/>
                  </a:lnTo>
                  <a:lnTo>
                    <a:pt x="44" y="56"/>
                  </a:lnTo>
                  <a:lnTo>
                    <a:pt x="43" y="54"/>
                  </a:lnTo>
                  <a:lnTo>
                    <a:pt x="42" y="53"/>
                  </a:lnTo>
                  <a:lnTo>
                    <a:pt x="41" y="51"/>
                  </a:lnTo>
                  <a:lnTo>
                    <a:pt x="41" y="49"/>
                  </a:lnTo>
                  <a:lnTo>
                    <a:pt x="41" y="48"/>
                  </a:lnTo>
                  <a:lnTo>
                    <a:pt x="42" y="47"/>
                  </a:lnTo>
                  <a:lnTo>
                    <a:pt x="57" y="11"/>
                  </a:lnTo>
                  <a:lnTo>
                    <a:pt x="58" y="10"/>
                  </a:lnTo>
                  <a:lnTo>
                    <a:pt x="59" y="8"/>
                  </a:lnTo>
                  <a:lnTo>
                    <a:pt x="60" y="7"/>
                  </a:lnTo>
                  <a:lnTo>
                    <a:pt x="61" y="6"/>
                  </a:lnTo>
                  <a:lnTo>
                    <a:pt x="62" y="5"/>
                  </a:lnTo>
                  <a:lnTo>
                    <a:pt x="63" y="4"/>
                  </a:lnTo>
                  <a:lnTo>
                    <a:pt x="64" y="4"/>
                  </a:lnTo>
                  <a:lnTo>
                    <a:pt x="66" y="3"/>
                  </a:lnTo>
                  <a:lnTo>
                    <a:pt x="67" y="2"/>
                  </a:lnTo>
                  <a:lnTo>
                    <a:pt x="69" y="1"/>
                  </a:lnTo>
                  <a:lnTo>
                    <a:pt x="72" y="0"/>
                  </a:lnTo>
                  <a:lnTo>
                    <a:pt x="74" y="0"/>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3" name="Freeform 67"/>
            <p:cNvSpPr>
              <a:spLocks noEditPoints="1"/>
            </p:cNvSpPr>
            <p:nvPr/>
          </p:nvSpPr>
          <p:spPr bwMode="auto">
            <a:xfrm>
              <a:off x="7978775" y="2290763"/>
              <a:ext cx="87313" cy="87313"/>
            </a:xfrm>
            <a:custGeom>
              <a:avLst/>
              <a:gdLst/>
              <a:ahLst/>
              <a:cxnLst>
                <a:cxn ang="0">
                  <a:pos x="37" y="35"/>
                </a:cxn>
                <a:cxn ang="0">
                  <a:pos x="36" y="35"/>
                </a:cxn>
                <a:cxn ang="0">
                  <a:pos x="34" y="36"/>
                </a:cxn>
                <a:cxn ang="0">
                  <a:pos x="33" y="37"/>
                </a:cxn>
                <a:cxn ang="0">
                  <a:pos x="32" y="38"/>
                </a:cxn>
                <a:cxn ang="0">
                  <a:pos x="31" y="40"/>
                </a:cxn>
                <a:cxn ang="0">
                  <a:pos x="31" y="41"/>
                </a:cxn>
                <a:cxn ang="0">
                  <a:pos x="31" y="43"/>
                </a:cxn>
                <a:cxn ang="0">
                  <a:pos x="32" y="44"/>
                </a:cxn>
                <a:cxn ang="0">
                  <a:pos x="33" y="46"/>
                </a:cxn>
                <a:cxn ang="0">
                  <a:pos x="34" y="47"/>
                </a:cxn>
                <a:cxn ang="0">
                  <a:pos x="36" y="47"/>
                </a:cxn>
                <a:cxn ang="0">
                  <a:pos x="37" y="47"/>
                </a:cxn>
                <a:cxn ang="0">
                  <a:pos x="39" y="47"/>
                </a:cxn>
                <a:cxn ang="0">
                  <a:pos x="40" y="47"/>
                </a:cxn>
                <a:cxn ang="0">
                  <a:pos x="42" y="46"/>
                </a:cxn>
                <a:cxn ang="0">
                  <a:pos x="43" y="44"/>
                </a:cxn>
                <a:cxn ang="0">
                  <a:pos x="43" y="43"/>
                </a:cxn>
                <a:cxn ang="0">
                  <a:pos x="43" y="41"/>
                </a:cxn>
                <a:cxn ang="0">
                  <a:pos x="43" y="40"/>
                </a:cxn>
                <a:cxn ang="0">
                  <a:pos x="43" y="38"/>
                </a:cxn>
                <a:cxn ang="0">
                  <a:pos x="42" y="37"/>
                </a:cxn>
                <a:cxn ang="0">
                  <a:pos x="40" y="36"/>
                </a:cxn>
                <a:cxn ang="0">
                  <a:pos x="39" y="35"/>
                </a:cxn>
                <a:cxn ang="0">
                  <a:pos x="37" y="35"/>
                </a:cxn>
                <a:cxn ang="0">
                  <a:pos x="17" y="0"/>
                </a:cxn>
                <a:cxn ang="0">
                  <a:pos x="18" y="0"/>
                </a:cxn>
                <a:cxn ang="0">
                  <a:pos x="20" y="0"/>
                </a:cxn>
                <a:cxn ang="0">
                  <a:pos x="22" y="1"/>
                </a:cxn>
                <a:cxn ang="0">
                  <a:pos x="23" y="2"/>
                </a:cxn>
                <a:cxn ang="0">
                  <a:pos x="53" y="32"/>
                </a:cxn>
                <a:cxn ang="0">
                  <a:pos x="54" y="33"/>
                </a:cxn>
                <a:cxn ang="0">
                  <a:pos x="55" y="35"/>
                </a:cxn>
                <a:cxn ang="0">
                  <a:pos x="55" y="37"/>
                </a:cxn>
                <a:cxn ang="0">
                  <a:pos x="55" y="38"/>
                </a:cxn>
                <a:cxn ang="0">
                  <a:pos x="55" y="40"/>
                </a:cxn>
                <a:cxn ang="0">
                  <a:pos x="54" y="41"/>
                </a:cxn>
                <a:cxn ang="0">
                  <a:pos x="53" y="43"/>
                </a:cxn>
                <a:cxn ang="0">
                  <a:pos x="43" y="53"/>
                </a:cxn>
                <a:cxn ang="0">
                  <a:pos x="41" y="54"/>
                </a:cxn>
                <a:cxn ang="0">
                  <a:pos x="40" y="55"/>
                </a:cxn>
                <a:cxn ang="0">
                  <a:pos x="38" y="55"/>
                </a:cxn>
                <a:cxn ang="0">
                  <a:pos x="36" y="55"/>
                </a:cxn>
                <a:cxn ang="0">
                  <a:pos x="35" y="55"/>
                </a:cxn>
                <a:cxn ang="0">
                  <a:pos x="33" y="54"/>
                </a:cxn>
                <a:cxn ang="0">
                  <a:pos x="32" y="53"/>
                </a:cxn>
                <a:cxn ang="0">
                  <a:pos x="2" y="23"/>
                </a:cxn>
                <a:cxn ang="0">
                  <a:pos x="1" y="22"/>
                </a:cxn>
                <a:cxn ang="0">
                  <a:pos x="0" y="20"/>
                </a:cxn>
                <a:cxn ang="0">
                  <a:pos x="0" y="19"/>
                </a:cxn>
                <a:cxn ang="0">
                  <a:pos x="0" y="17"/>
                </a:cxn>
                <a:cxn ang="0">
                  <a:pos x="0" y="15"/>
                </a:cxn>
                <a:cxn ang="0">
                  <a:pos x="1" y="14"/>
                </a:cxn>
                <a:cxn ang="0">
                  <a:pos x="2" y="13"/>
                </a:cxn>
                <a:cxn ang="0">
                  <a:pos x="12" y="2"/>
                </a:cxn>
                <a:cxn ang="0">
                  <a:pos x="14" y="1"/>
                </a:cxn>
                <a:cxn ang="0">
                  <a:pos x="15" y="0"/>
                </a:cxn>
                <a:cxn ang="0">
                  <a:pos x="17" y="0"/>
                </a:cxn>
              </a:cxnLst>
              <a:rect l="0" t="0" r="r" b="b"/>
              <a:pathLst>
                <a:path w="55" h="55">
                  <a:moveTo>
                    <a:pt x="37" y="35"/>
                  </a:moveTo>
                  <a:lnTo>
                    <a:pt x="36" y="35"/>
                  </a:lnTo>
                  <a:lnTo>
                    <a:pt x="34" y="36"/>
                  </a:lnTo>
                  <a:lnTo>
                    <a:pt x="33" y="37"/>
                  </a:lnTo>
                  <a:lnTo>
                    <a:pt x="32" y="38"/>
                  </a:lnTo>
                  <a:lnTo>
                    <a:pt x="31" y="40"/>
                  </a:lnTo>
                  <a:lnTo>
                    <a:pt x="31" y="41"/>
                  </a:lnTo>
                  <a:lnTo>
                    <a:pt x="31" y="43"/>
                  </a:lnTo>
                  <a:lnTo>
                    <a:pt x="32" y="44"/>
                  </a:lnTo>
                  <a:lnTo>
                    <a:pt x="33" y="46"/>
                  </a:lnTo>
                  <a:lnTo>
                    <a:pt x="34" y="47"/>
                  </a:lnTo>
                  <a:lnTo>
                    <a:pt x="36" y="47"/>
                  </a:lnTo>
                  <a:lnTo>
                    <a:pt x="37" y="47"/>
                  </a:lnTo>
                  <a:lnTo>
                    <a:pt x="39" y="47"/>
                  </a:lnTo>
                  <a:lnTo>
                    <a:pt x="40" y="47"/>
                  </a:lnTo>
                  <a:lnTo>
                    <a:pt x="42" y="46"/>
                  </a:lnTo>
                  <a:lnTo>
                    <a:pt x="43" y="44"/>
                  </a:lnTo>
                  <a:lnTo>
                    <a:pt x="43" y="43"/>
                  </a:lnTo>
                  <a:lnTo>
                    <a:pt x="43" y="41"/>
                  </a:lnTo>
                  <a:lnTo>
                    <a:pt x="43" y="40"/>
                  </a:lnTo>
                  <a:lnTo>
                    <a:pt x="43" y="38"/>
                  </a:lnTo>
                  <a:lnTo>
                    <a:pt x="42" y="37"/>
                  </a:lnTo>
                  <a:lnTo>
                    <a:pt x="40" y="36"/>
                  </a:lnTo>
                  <a:lnTo>
                    <a:pt x="39" y="35"/>
                  </a:lnTo>
                  <a:lnTo>
                    <a:pt x="37" y="35"/>
                  </a:lnTo>
                  <a:close/>
                  <a:moveTo>
                    <a:pt x="17" y="0"/>
                  </a:moveTo>
                  <a:lnTo>
                    <a:pt x="18" y="0"/>
                  </a:lnTo>
                  <a:lnTo>
                    <a:pt x="20" y="0"/>
                  </a:lnTo>
                  <a:lnTo>
                    <a:pt x="22" y="1"/>
                  </a:lnTo>
                  <a:lnTo>
                    <a:pt x="23" y="2"/>
                  </a:lnTo>
                  <a:lnTo>
                    <a:pt x="53" y="32"/>
                  </a:lnTo>
                  <a:lnTo>
                    <a:pt x="54" y="33"/>
                  </a:lnTo>
                  <a:lnTo>
                    <a:pt x="55" y="35"/>
                  </a:lnTo>
                  <a:lnTo>
                    <a:pt x="55" y="37"/>
                  </a:lnTo>
                  <a:lnTo>
                    <a:pt x="55" y="38"/>
                  </a:lnTo>
                  <a:lnTo>
                    <a:pt x="55" y="40"/>
                  </a:lnTo>
                  <a:lnTo>
                    <a:pt x="54" y="41"/>
                  </a:lnTo>
                  <a:lnTo>
                    <a:pt x="53" y="43"/>
                  </a:lnTo>
                  <a:lnTo>
                    <a:pt x="43" y="53"/>
                  </a:lnTo>
                  <a:lnTo>
                    <a:pt x="41" y="54"/>
                  </a:lnTo>
                  <a:lnTo>
                    <a:pt x="40" y="55"/>
                  </a:lnTo>
                  <a:lnTo>
                    <a:pt x="38" y="55"/>
                  </a:lnTo>
                  <a:lnTo>
                    <a:pt x="36" y="55"/>
                  </a:lnTo>
                  <a:lnTo>
                    <a:pt x="35" y="55"/>
                  </a:lnTo>
                  <a:lnTo>
                    <a:pt x="33" y="54"/>
                  </a:lnTo>
                  <a:lnTo>
                    <a:pt x="32" y="53"/>
                  </a:lnTo>
                  <a:lnTo>
                    <a:pt x="2" y="23"/>
                  </a:lnTo>
                  <a:lnTo>
                    <a:pt x="1" y="22"/>
                  </a:lnTo>
                  <a:lnTo>
                    <a:pt x="0" y="20"/>
                  </a:lnTo>
                  <a:lnTo>
                    <a:pt x="0" y="19"/>
                  </a:lnTo>
                  <a:lnTo>
                    <a:pt x="0" y="17"/>
                  </a:lnTo>
                  <a:lnTo>
                    <a:pt x="0" y="15"/>
                  </a:lnTo>
                  <a:lnTo>
                    <a:pt x="1" y="14"/>
                  </a:lnTo>
                  <a:lnTo>
                    <a:pt x="2" y="13"/>
                  </a:lnTo>
                  <a:lnTo>
                    <a:pt x="12" y="2"/>
                  </a:lnTo>
                  <a:lnTo>
                    <a:pt x="14" y="1"/>
                  </a:lnTo>
                  <a:lnTo>
                    <a:pt x="15" y="0"/>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318619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p:tgtEl>
                                          <p:spTgt spid="34"/>
                                        </p:tgtEl>
                                        <p:attrNameLst>
                                          <p:attrName>ppt_x</p:attrName>
                                        </p:attrNameLst>
                                      </p:cBhvr>
                                      <p:tavLst>
                                        <p:tav tm="0">
                                          <p:val>
                                            <p:strVal val="#ppt_x-#ppt_w*1.125000"/>
                                          </p:val>
                                        </p:tav>
                                        <p:tav tm="100000">
                                          <p:val>
                                            <p:strVal val="#ppt_x"/>
                                          </p:val>
                                        </p:tav>
                                      </p:tavLst>
                                    </p:anim>
                                    <p:animEffect transition="in" filter="wipe(right)">
                                      <p:cBhvr>
                                        <p:cTn id="28" dur="500"/>
                                        <p:tgtEl>
                                          <p:spTgt spid="34"/>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right)">
                                      <p:cBhvr>
                                        <p:cTn id="32" dur="500"/>
                                        <p:tgtEl>
                                          <p:spTgt spid="7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right)">
                                      <p:cBhvr>
                                        <p:cTn id="36" dur="500"/>
                                        <p:tgtEl>
                                          <p:spTgt spid="71"/>
                                        </p:tgtEl>
                                      </p:cBhvr>
                                    </p:animEffect>
                                  </p:child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right)">
                                      <p:cBhvr>
                                        <p:cTn id="40" dur="500"/>
                                        <p:tgtEl>
                                          <p:spTgt spid="72"/>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right)">
                                      <p:cBhvr>
                                        <p:cTn id="44" dur="500"/>
                                        <p:tgtEl>
                                          <p:spTgt spid="73"/>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right)">
                                      <p:cBhvr>
                                        <p:cTn id="48" dur="500"/>
                                        <p:tgtEl>
                                          <p:spTgt spid="44"/>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500"/>
                                        <p:tgtEl>
                                          <p:spTgt spid="83"/>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par>
                          <p:cTn id="73" fill="hold">
                            <p:stCondLst>
                              <p:cond delay="8000"/>
                            </p:stCondLst>
                            <p:childTnLst>
                              <p:par>
                                <p:cTn id="74" presetID="22" presetClass="entr" presetSubtype="8"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left)">
                                      <p:cBhvr>
                                        <p:cTn id="76" dur="500"/>
                                        <p:tgtEl>
                                          <p:spTgt spid="52"/>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left)">
                                      <p:cBhvr>
                                        <p:cTn id="80" dur="500"/>
                                        <p:tgtEl>
                                          <p:spTgt spid="53"/>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left)">
                                      <p:cBhvr>
                                        <p:cTn id="84" dur="500"/>
                                        <p:tgtEl>
                                          <p:spTgt spid="54"/>
                                        </p:tgtEl>
                                      </p:cBhvr>
                                    </p:animEffect>
                                  </p:child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left)">
                                      <p:cBhvr>
                                        <p:cTn id="8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P spid="37" grpId="0"/>
      <p:bldP spid="4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s-PE" dirty="0"/>
              <a:t>Capítulo 4: Gestión del rendimiento de la seguridad operacional</a:t>
            </a:r>
          </a:p>
        </p:txBody>
      </p:sp>
      <p:pic>
        <p:nvPicPr>
          <p:cNvPr id="3" name="Picture 2"/>
          <p:cNvPicPr>
            <a:picLocks noChangeAspect="1"/>
          </p:cNvPicPr>
          <p:nvPr/>
        </p:nvPicPr>
        <p:blipFill>
          <a:blip r:embed="rId3"/>
          <a:stretch>
            <a:fillRect/>
          </a:stretch>
        </p:blipFill>
        <p:spPr>
          <a:xfrm>
            <a:off x="4503618" y="1417468"/>
            <a:ext cx="7345482" cy="5440532"/>
          </a:xfrm>
          <a:prstGeom prst="rect">
            <a:avLst/>
          </a:prstGeom>
        </p:spPr>
      </p:pic>
      <p:sp>
        <p:nvSpPr>
          <p:cNvPr id="7" name="TextBox 6"/>
          <p:cNvSpPr txBox="1"/>
          <p:nvPr/>
        </p:nvSpPr>
        <p:spPr>
          <a:xfrm>
            <a:off x="400050" y="3162300"/>
            <a:ext cx="3638550" cy="1200329"/>
          </a:xfrm>
          <a:prstGeom prst="rect">
            <a:avLst/>
          </a:prstGeom>
          <a:noFill/>
        </p:spPr>
        <p:txBody>
          <a:bodyPr wrap="square" rtlCol="0">
            <a:spAutoFit/>
          </a:bodyPr>
          <a:lstStyle/>
          <a:p>
            <a:pPr algn="ctr"/>
            <a:r>
              <a:rPr lang="es-PE" sz="2400" dirty="0" smtClean="0">
                <a:latin typeface="+mj-lt"/>
              </a:rPr>
              <a:t>Proceso de gestión de rendimiento de seguridad operacional</a:t>
            </a:r>
            <a:endParaRPr lang="es-PE" sz="2400" dirty="0">
              <a:latin typeface="+mj-lt"/>
            </a:endParaRPr>
          </a:p>
        </p:txBody>
      </p:sp>
    </p:spTree>
    <p:extLst>
      <p:ext uri="{BB962C8B-B14F-4D97-AF65-F5344CB8AC3E}">
        <p14:creationId xmlns:p14="http://schemas.microsoft.com/office/powerpoint/2010/main" val="143310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s-PE" dirty="0"/>
              <a:t>Capítulo 4: Gestión del rendimiento de la seguridad operacional</a:t>
            </a:r>
          </a:p>
        </p:txBody>
      </p:sp>
      <p:graphicFrame>
        <p:nvGraphicFramePr>
          <p:cNvPr id="5" name="Table 4"/>
          <p:cNvGraphicFramePr>
            <a:graphicFrameLocks noGrp="1"/>
          </p:cNvGraphicFramePr>
          <p:nvPr>
            <p:extLst>
              <p:ext uri="{D42A27DB-BD31-4B8C-83A1-F6EECF244321}">
                <p14:modId xmlns:p14="http://schemas.microsoft.com/office/powerpoint/2010/main" val="1710667861"/>
              </p:ext>
            </p:extLst>
          </p:nvPr>
        </p:nvGraphicFramePr>
        <p:xfrm>
          <a:off x="476250" y="1352550"/>
          <a:ext cx="11449050" cy="5368488"/>
        </p:xfrm>
        <a:graphic>
          <a:graphicData uri="http://schemas.openxmlformats.org/drawingml/2006/table">
            <a:tbl>
              <a:tblPr firstRow="1" firstCol="1" bandRow="1">
                <a:tableStyleId>{D7AC3CCA-C797-4891-BE02-D94E43425B78}</a:tableStyleId>
              </a:tblPr>
              <a:tblGrid>
                <a:gridCol w="2507972">
                  <a:extLst>
                    <a:ext uri="{9D8B030D-6E8A-4147-A177-3AD203B41FA5}">
                      <a16:colId xmlns:a16="http://schemas.microsoft.com/office/drawing/2014/main" val="4158442091"/>
                    </a:ext>
                  </a:extLst>
                </a:gridCol>
                <a:gridCol w="3130828">
                  <a:extLst>
                    <a:ext uri="{9D8B030D-6E8A-4147-A177-3AD203B41FA5}">
                      <a16:colId xmlns:a16="http://schemas.microsoft.com/office/drawing/2014/main" val="1347785521"/>
                    </a:ext>
                  </a:extLst>
                </a:gridCol>
                <a:gridCol w="5810250">
                  <a:extLst>
                    <a:ext uri="{9D8B030D-6E8A-4147-A177-3AD203B41FA5}">
                      <a16:colId xmlns:a16="http://schemas.microsoft.com/office/drawing/2014/main" val="3346392696"/>
                    </a:ext>
                  </a:extLst>
                </a:gridCol>
              </a:tblGrid>
              <a:tr h="758832">
                <a:tc gridSpan="3">
                  <a:txBody>
                    <a:bodyPr/>
                    <a:lstStyle/>
                    <a:p>
                      <a:pPr marL="0" marR="0" algn="ctr">
                        <a:lnSpc>
                          <a:spcPct val="107000"/>
                        </a:lnSpc>
                        <a:spcBef>
                          <a:spcPts val="600"/>
                        </a:spcBef>
                        <a:spcAft>
                          <a:spcPts val="600"/>
                        </a:spcAft>
                        <a:tabLst>
                          <a:tab pos="685800" algn="l"/>
                        </a:tabLst>
                      </a:pPr>
                      <a:r>
                        <a:rPr lang="es-PE" sz="2400" dirty="0">
                          <a:solidFill>
                            <a:schemeClr val="bg1"/>
                          </a:solidFill>
                          <a:effectLst/>
                        </a:rPr>
                        <a:t>Ejemplos de objetivos de seguridad operacional</a:t>
                      </a:r>
                      <a:endParaRPr lang="es-P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531285588"/>
                  </a:ext>
                </a:extLst>
              </a:tr>
              <a:tr h="762336">
                <a:tc>
                  <a:txBody>
                    <a:bodyPr/>
                    <a:lstStyle/>
                    <a:p>
                      <a:pPr marL="0" marR="0" algn="just">
                        <a:lnSpc>
                          <a:spcPct val="107000"/>
                        </a:lnSpc>
                        <a:spcBef>
                          <a:spcPts val="600"/>
                        </a:spcBef>
                        <a:spcAft>
                          <a:spcPts val="600"/>
                        </a:spcAft>
                        <a:tabLst>
                          <a:tab pos="685800" algn="l"/>
                        </a:tabLst>
                      </a:pPr>
                      <a:r>
                        <a:rPr lang="es-PE" sz="2400">
                          <a:effectLst/>
                        </a:rPr>
                        <a:t>Orientado a los procesos</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600"/>
                        </a:spcBef>
                        <a:spcAft>
                          <a:spcPts val="600"/>
                        </a:spcAft>
                        <a:tabLst>
                          <a:tab pos="685800" algn="l"/>
                        </a:tabLst>
                      </a:pPr>
                      <a:r>
                        <a:rPr lang="es-PE" sz="2400">
                          <a:effectLst/>
                        </a:rPr>
                        <a:t>Estado o proveedor de servicio</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600"/>
                        </a:spcBef>
                        <a:spcAft>
                          <a:spcPts val="600"/>
                        </a:spcAft>
                        <a:tabLst>
                          <a:tab pos="685800" algn="l"/>
                        </a:tabLst>
                      </a:pPr>
                      <a:r>
                        <a:rPr lang="es-PE" sz="2400">
                          <a:effectLst/>
                        </a:rPr>
                        <a:t>Aumentar los niveles de notificaciones de seguridad operacional.</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7864054"/>
                  </a:ext>
                </a:extLst>
              </a:tr>
              <a:tr h="2802845">
                <a:tc>
                  <a:txBody>
                    <a:bodyPr/>
                    <a:lstStyle/>
                    <a:p>
                      <a:pPr marL="0" marR="0" algn="just">
                        <a:lnSpc>
                          <a:spcPct val="107000"/>
                        </a:lnSpc>
                        <a:spcBef>
                          <a:spcPts val="600"/>
                        </a:spcBef>
                        <a:spcAft>
                          <a:spcPts val="600"/>
                        </a:spcAft>
                        <a:tabLst>
                          <a:tab pos="685800" algn="l"/>
                        </a:tabLst>
                      </a:pPr>
                      <a:r>
                        <a:rPr lang="es-PE" sz="2400">
                          <a:effectLst/>
                        </a:rPr>
                        <a:t>Orientado a los resultados</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600"/>
                        </a:spcBef>
                        <a:spcAft>
                          <a:spcPts val="600"/>
                        </a:spcAft>
                        <a:tabLst>
                          <a:tab pos="685800" algn="l"/>
                        </a:tabLst>
                      </a:pPr>
                      <a:r>
                        <a:rPr lang="es-PE" sz="2400">
                          <a:effectLst/>
                        </a:rPr>
                        <a:t>Proveedor de servicio</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600"/>
                        </a:spcBef>
                        <a:spcAft>
                          <a:spcPts val="600"/>
                        </a:spcAft>
                        <a:tabLst>
                          <a:tab pos="685800" algn="l"/>
                        </a:tabLst>
                      </a:pPr>
                      <a:r>
                        <a:rPr lang="es-PE" sz="2400">
                          <a:effectLst/>
                        </a:rPr>
                        <a:t>Reducir la tasa de eventos adversos de seguridad operacional de la plataforma. (nivel alto)</a:t>
                      </a:r>
                    </a:p>
                    <a:p>
                      <a:pPr marL="0" marR="0" algn="just">
                        <a:lnSpc>
                          <a:spcPct val="107000"/>
                        </a:lnSpc>
                        <a:spcBef>
                          <a:spcPts val="600"/>
                        </a:spcBef>
                        <a:spcAft>
                          <a:spcPts val="600"/>
                        </a:spcAft>
                        <a:tabLst>
                          <a:tab pos="685800" algn="l"/>
                        </a:tabLst>
                      </a:pPr>
                      <a:r>
                        <a:rPr lang="es-PE" sz="2400">
                          <a:effectLst/>
                        </a:rPr>
                        <a:t>O</a:t>
                      </a:r>
                    </a:p>
                    <a:p>
                      <a:pPr marL="0" marR="0" algn="just">
                        <a:lnSpc>
                          <a:spcPct val="107000"/>
                        </a:lnSpc>
                        <a:spcBef>
                          <a:spcPts val="600"/>
                        </a:spcBef>
                        <a:spcAft>
                          <a:spcPts val="600"/>
                        </a:spcAft>
                        <a:tabLst>
                          <a:tab pos="685800" algn="l"/>
                        </a:tabLst>
                      </a:pPr>
                      <a:r>
                        <a:rPr lang="es-PE" sz="2400">
                          <a:effectLst/>
                        </a:rPr>
                        <a:t>Reducir la cantidad anual de eventos adversos de seguridad operacional de la plataforma del año anterior.</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5730320"/>
                  </a:ext>
                </a:extLst>
              </a:tr>
              <a:tr h="762336">
                <a:tc>
                  <a:txBody>
                    <a:bodyPr/>
                    <a:lstStyle/>
                    <a:p>
                      <a:pPr marL="0" marR="0" algn="just">
                        <a:lnSpc>
                          <a:spcPct val="107000"/>
                        </a:lnSpc>
                        <a:spcBef>
                          <a:spcPts val="600"/>
                        </a:spcBef>
                        <a:spcAft>
                          <a:spcPts val="600"/>
                        </a:spcAft>
                        <a:tabLst>
                          <a:tab pos="685800" algn="l"/>
                        </a:tabLst>
                      </a:pPr>
                      <a:r>
                        <a:rPr lang="es-PE" sz="2400">
                          <a:effectLst/>
                        </a:rPr>
                        <a:t>Orientado a los resultados</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600"/>
                        </a:spcBef>
                        <a:spcAft>
                          <a:spcPts val="600"/>
                        </a:spcAft>
                        <a:tabLst>
                          <a:tab pos="685800" algn="l"/>
                        </a:tabLst>
                      </a:pPr>
                      <a:r>
                        <a:rPr lang="es-PE" sz="2400">
                          <a:effectLst/>
                        </a:rPr>
                        <a:t>Estado</a:t>
                      </a:r>
                      <a:endParaRPr lang="es-P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600"/>
                        </a:spcBef>
                        <a:spcAft>
                          <a:spcPts val="600"/>
                        </a:spcAft>
                        <a:tabLst>
                          <a:tab pos="685800" algn="l"/>
                        </a:tabLst>
                      </a:pPr>
                      <a:r>
                        <a:rPr lang="es-PE" sz="2400" dirty="0">
                          <a:effectLst/>
                        </a:rPr>
                        <a:t>Reduzca la cantidad anual de eventos de seguridad operacional en el sector X.</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2569151"/>
                  </a:ext>
                </a:extLst>
              </a:tr>
            </a:tbl>
          </a:graphicData>
        </a:graphic>
      </p:graphicFrame>
    </p:spTree>
    <p:extLst>
      <p:ext uri="{BB962C8B-B14F-4D97-AF65-F5344CB8AC3E}">
        <p14:creationId xmlns:p14="http://schemas.microsoft.com/office/powerpoint/2010/main" val="4162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s-PE" dirty="0"/>
              <a:t>Capítulo 4: Gestión del rendimiento de la seguridad operacional</a:t>
            </a:r>
          </a:p>
        </p:txBody>
      </p:sp>
      <p:pic>
        <p:nvPicPr>
          <p:cNvPr id="3" name="Picture 2"/>
          <p:cNvPicPr>
            <a:picLocks noChangeAspect="1"/>
          </p:cNvPicPr>
          <p:nvPr/>
        </p:nvPicPr>
        <p:blipFill>
          <a:blip r:embed="rId3"/>
          <a:stretch>
            <a:fillRect/>
          </a:stretch>
        </p:blipFill>
        <p:spPr>
          <a:xfrm>
            <a:off x="1955006" y="1460756"/>
            <a:ext cx="8389144" cy="4634853"/>
          </a:xfrm>
          <a:prstGeom prst="rect">
            <a:avLst/>
          </a:prstGeom>
        </p:spPr>
      </p:pic>
      <p:sp>
        <p:nvSpPr>
          <p:cNvPr id="4" name="TextBox 3"/>
          <p:cNvSpPr txBox="1"/>
          <p:nvPr/>
        </p:nvSpPr>
        <p:spPr>
          <a:xfrm>
            <a:off x="1790700" y="6343650"/>
            <a:ext cx="8934450" cy="461665"/>
          </a:xfrm>
          <a:prstGeom prst="rect">
            <a:avLst/>
          </a:prstGeom>
          <a:noFill/>
        </p:spPr>
        <p:txBody>
          <a:bodyPr wrap="square" rtlCol="0">
            <a:spAutoFit/>
          </a:bodyPr>
          <a:lstStyle/>
          <a:p>
            <a:pPr algn="ctr"/>
            <a:r>
              <a:rPr lang="es-PE" sz="2400" dirty="0">
                <a:latin typeface="+mj-lt"/>
              </a:rPr>
              <a:t>Etapas del concepto indicador avanzado versus indicador de resultado</a:t>
            </a:r>
          </a:p>
        </p:txBody>
      </p:sp>
    </p:spTree>
    <p:extLst>
      <p:ext uri="{BB962C8B-B14F-4D97-AF65-F5344CB8AC3E}">
        <p14:creationId xmlns:p14="http://schemas.microsoft.com/office/powerpoint/2010/main" val="10580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s-PE" dirty="0"/>
              <a:t>Capítulo 4: Gestión del rendimiento de la seguridad operacional</a:t>
            </a:r>
          </a:p>
        </p:txBody>
      </p:sp>
      <p:sp>
        <p:nvSpPr>
          <p:cNvPr id="4" name="TextBox 3"/>
          <p:cNvSpPr txBox="1"/>
          <p:nvPr/>
        </p:nvSpPr>
        <p:spPr>
          <a:xfrm>
            <a:off x="1790700" y="6343650"/>
            <a:ext cx="8934450" cy="461665"/>
          </a:xfrm>
          <a:prstGeom prst="rect">
            <a:avLst/>
          </a:prstGeom>
          <a:noFill/>
        </p:spPr>
        <p:txBody>
          <a:bodyPr wrap="square" rtlCol="0">
            <a:spAutoFit/>
          </a:bodyPr>
          <a:lstStyle/>
          <a:p>
            <a:pPr algn="ctr"/>
            <a:r>
              <a:rPr lang="es-PE" sz="2400" dirty="0">
                <a:latin typeface="+mj-lt"/>
              </a:rPr>
              <a:t>Ejemplos de enlaces entre indicadores de resultados y avanzados</a:t>
            </a:r>
          </a:p>
        </p:txBody>
      </p:sp>
      <p:pic>
        <p:nvPicPr>
          <p:cNvPr id="5" name="Picture 4"/>
          <p:cNvPicPr>
            <a:picLocks noChangeAspect="1"/>
          </p:cNvPicPr>
          <p:nvPr/>
        </p:nvPicPr>
        <p:blipFill>
          <a:blip r:embed="rId3"/>
          <a:stretch>
            <a:fillRect/>
          </a:stretch>
        </p:blipFill>
        <p:spPr>
          <a:xfrm>
            <a:off x="841481" y="1819220"/>
            <a:ext cx="10626620" cy="4176429"/>
          </a:xfrm>
          <a:prstGeom prst="rect">
            <a:avLst/>
          </a:prstGeom>
        </p:spPr>
      </p:pic>
    </p:spTree>
    <p:extLst>
      <p:ext uri="{BB962C8B-B14F-4D97-AF65-F5344CB8AC3E}">
        <p14:creationId xmlns:p14="http://schemas.microsoft.com/office/powerpoint/2010/main" val="196681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s-PE" dirty="0"/>
              <a:t>Capítulo 4: Gestión del rendimiento de la seguridad operacional</a:t>
            </a:r>
          </a:p>
        </p:txBody>
      </p:sp>
      <p:sp>
        <p:nvSpPr>
          <p:cNvPr id="4" name="TextBox 3"/>
          <p:cNvSpPr txBox="1"/>
          <p:nvPr/>
        </p:nvSpPr>
        <p:spPr>
          <a:xfrm>
            <a:off x="762000" y="6076950"/>
            <a:ext cx="5429250" cy="646331"/>
          </a:xfrm>
          <a:prstGeom prst="rect">
            <a:avLst/>
          </a:prstGeom>
          <a:noFill/>
        </p:spPr>
        <p:txBody>
          <a:bodyPr wrap="square" rtlCol="0">
            <a:spAutoFit/>
          </a:bodyPr>
          <a:lstStyle/>
          <a:p>
            <a:pPr algn="ctr"/>
            <a:r>
              <a:rPr lang="es-PE" sz="1800" dirty="0">
                <a:latin typeface="+mj-lt"/>
              </a:rPr>
              <a:t>Ejemplo SPT con objetivos de seguridad operacional SMART</a:t>
            </a:r>
          </a:p>
        </p:txBody>
      </p:sp>
      <p:pic>
        <p:nvPicPr>
          <p:cNvPr id="3" name="Picture 2"/>
          <p:cNvPicPr>
            <a:picLocks noChangeAspect="1"/>
          </p:cNvPicPr>
          <p:nvPr/>
        </p:nvPicPr>
        <p:blipFill>
          <a:blip r:embed="rId3"/>
          <a:stretch>
            <a:fillRect/>
          </a:stretch>
        </p:blipFill>
        <p:spPr>
          <a:xfrm>
            <a:off x="971550" y="2247899"/>
            <a:ext cx="4933950" cy="357165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316345" y="2724150"/>
            <a:ext cx="5731510" cy="2895600"/>
          </a:xfrm>
          <a:prstGeom prst="rect">
            <a:avLst/>
          </a:prstGeom>
          <a:noFill/>
        </p:spPr>
      </p:pic>
      <p:sp>
        <p:nvSpPr>
          <p:cNvPr id="7" name="TextBox 6"/>
          <p:cNvSpPr txBox="1"/>
          <p:nvPr/>
        </p:nvSpPr>
        <p:spPr>
          <a:xfrm>
            <a:off x="6819900" y="5981701"/>
            <a:ext cx="5010150" cy="646331"/>
          </a:xfrm>
          <a:prstGeom prst="rect">
            <a:avLst/>
          </a:prstGeom>
          <a:noFill/>
        </p:spPr>
        <p:txBody>
          <a:bodyPr wrap="square" rtlCol="0">
            <a:spAutoFit/>
          </a:bodyPr>
          <a:lstStyle/>
          <a:p>
            <a:pPr algn="ctr"/>
            <a:r>
              <a:rPr lang="es-PE" sz="1800" dirty="0">
                <a:latin typeface="+mj-lt"/>
              </a:rPr>
              <a:t>Ejemplo de representación de niveles de factores desencadenantes de seguridad operacional</a:t>
            </a:r>
          </a:p>
        </p:txBody>
      </p:sp>
    </p:spTree>
    <p:extLst>
      <p:ext uri="{BB962C8B-B14F-4D97-AF65-F5344CB8AC3E}">
        <p14:creationId xmlns:p14="http://schemas.microsoft.com/office/powerpoint/2010/main" val="99325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s-PE" dirty="0"/>
              <a:t>Capítulo 4: Gestión del rendimiento de la seguridad operacional</a:t>
            </a:r>
          </a:p>
        </p:txBody>
      </p:sp>
      <p:sp>
        <p:nvSpPr>
          <p:cNvPr id="7" name="TextBox 6"/>
          <p:cNvSpPr txBox="1"/>
          <p:nvPr/>
        </p:nvSpPr>
        <p:spPr>
          <a:xfrm>
            <a:off x="0" y="6488668"/>
            <a:ext cx="12192000" cy="369332"/>
          </a:xfrm>
          <a:prstGeom prst="rect">
            <a:avLst/>
          </a:prstGeom>
          <a:noFill/>
        </p:spPr>
        <p:txBody>
          <a:bodyPr wrap="square" rtlCol="0">
            <a:spAutoFit/>
          </a:bodyPr>
          <a:lstStyle/>
          <a:p>
            <a:pPr algn="ctr"/>
            <a:r>
              <a:rPr lang="es-PE" sz="1800" dirty="0">
                <a:latin typeface="+mj-lt"/>
              </a:rPr>
              <a:t>Ejemplo de configuración de Factores desencadenantes de seguridad operacional</a:t>
            </a:r>
          </a:p>
        </p:txBody>
      </p:sp>
      <p:pic>
        <p:nvPicPr>
          <p:cNvPr id="5" name="Picture 4"/>
          <p:cNvPicPr>
            <a:picLocks noChangeAspect="1"/>
          </p:cNvPicPr>
          <p:nvPr/>
        </p:nvPicPr>
        <p:blipFill>
          <a:blip r:embed="rId3"/>
          <a:stretch>
            <a:fillRect/>
          </a:stretch>
        </p:blipFill>
        <p:spPr>
          <a:xfrm>
            <a:off x="2535805" y="1475989"/>
            <a:ext cx="6855845" cy="4962910"/>
          </a:xfrm>
          <a:prstGeom prst="rect">
            <a:avLst/>
          </a:prstGeom>
        </p:spPr>
      </p:pic>
    </p:spTree>
    <p:extLst>
      <p:ext uri="{BB962C8B-B14F-4D97-AF65-F5344CB8AC3E}">
        <p14:creationId xmlns:p14="http://schemas.microsoft.com/office/powerpoint/2010/main" val="312468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65125"/>
            <a:ext cx="11506200" cy="1325563"/>
          </a:xfrm>
        </p:spPr>
        <p:txBody>
          <a:bodyPr>
            <a:normAutofit fontScale="90000"/>
          </a:bodyPr>
          <a:lstStyle/>
          <a:p>
            <a:r>
              <a:rPr lang="es-PE" dirty="0"/>
              <a:t>Capítulo 5: Sistemas de recopilación y procesamiento de datos sobre seguridad operacional (SDCPS)</a:t>
            </a:r>
          </a:p>
        </p:txBody>
      </p:sp>
      <p:grpSp>
        <p:nvGrpSpPr>
          <p:cNvPr id="4" name="Group 3"/>
          <p:cNvGrpSpPr/>
          <p:nvPr/>
        </p:nvGrpSpPr>
        <p:grpSpPr>
          <a:xfrm>
            <a:off x="1959865" y="218160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2673166" y="299315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3387182" y="3800219"/>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4114892" y="4610452"/>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866810" y="2216068"/>
            <a:ext cx="6790270" cy="464871"/>
          </a:xfrm>
          <a:prstGeom prst="rect">
            <a:avLst/>
          </a:prstGeom>
        </p:spPr>
        <p:txBody>
          <a:bodyPr wrap="square">
            <a:spAutoFit/>
          </a:bodyPr>
          <a:lstStyle/>
          <a:p>
            <a:pPr algn="just">
              <a:lnSpc>
                <a:spcPct val="150000"/>
              </a:lnSpc>
            </a:pPr>
            <a:r>
              <a:rPr lang="es-PE" sz="1800" dirty="0" smtClean="0">
                <a:solidFill>
                  <a:schemeClr val="tx1">
                    <a:lumMod val="65000"/>
                    <a:lumOff val="35000"/>
                  </a:schemeClr>
                </a:solidFill>
              </a:rPr>
              <a:t>Introducción</a:t>
            </a:r>
            <a:endParaRPr lang="es-PE" sz="1800" dirty="0">
              <a:solidFill>
                <a:schemeClr val="tx1">
                  <a:lumMod val="65000"/>
                  <a:lumOff val="35000"/>
                </a:schemeClr>
              </a:solidFill>
            </a:endParaRPr>
          </a:p>
        </p:txBody>
      </p:sp>
      <p:sp>
        <p:nvSpPr>
          <p:cNvPr id="52" name="Rectangle 51"/>
          <p:cNvSpPr/>
          <p:nvPr/>
        </p:nvSpPr>
        <p:spPr>
          <a:xfrm>
            <a:off x="3573762" y="3042448"/>
            <a:ext cx="6790270" cy="464871"/>
          </a:xfrm>
          <a:prstGeom prst="rect">
            <a:avLst/>
          </a:prstGeom>
        </p:spPr>
        <p:txBody>
          <a:bodyPr wrap="square">
            <a:spAutoFit/>
          </a:bodyPr>
          <a:lstStyle/>
          <a:p>
            <a:pPr algn="just">
              <a:lnSpc>
                <a:spcPct val="150000"/>
              </a:lnSpc>
            </a:pPr>
            <a:r>
              <a:rPr lang="es-PE" sz="1800" dirty="0">
                <a:solidFill>
                  <a:schemeClr val="tx1">
                    <a:lumMod val="65000"/>
                    <a:lumOff val="35000"/>
                  </a:schemeClr>
                </a:solidFill>
              </a:rPr>
              <a:t>Recopilación de datos e información de seguridad operacional</a:t>
            </a:r>
          </a:p>
        </p:txBody>
      </p:sp>
      <p:sp>
        <p:nvSpPr>
          <p:cNvPr id="53" name="Rectangle 52"/>
          <p:cNvSpPr/>
          <p:nvPr/>
        </p:nvSpPr>
        <p:spPr>
          <a:xfrm>
            <a:off x="4293273" y="3868399"/>
            <a:ext cx="6790270" cy="464871"/>
          </a:xfrm>
          <a:prstGeom prst="rect">
            <a:avLst/>
          </a:prstGeom>
        </p:spPr>
        <p:txBody>
          <a:bodyPr wrap="square">
            <a:spAutoFit/>
          </a:bodyPr>
          <a:lstStyle/>
          <a:p>
            <a:pPr algn="just">
              <a:lnSpc>
                <a:spcPct val="150000"/>
              </a:lnSpc>
            </a:pPr>
            <a:r>
              <a:rPr lang="es-PE" sz="1800" dirty="0">
                <a:solidFill>
                  <a:schemeClr val="tx1">
                    <a:lumMod val="65000"/>
                    <a:lumOff val="35000"/>
                  </a:schemeClr>
                </a:solidFill>
              </a:rPr>
              <a:t>Taxonomía</a:t>
            </a:r>
          </a:p>
        </p:txBody>
      </p:sp>
      <p:sp>
        <p:nvSpPr>
          <p:cNvPr id="54" name="Rectangle 53"/>
          <p:cNvSpPr/>
          <p:nvPr/>
        </p:nvSpPr>
        <p:spPr>
          <a:xfrm>
            <a:off x="5000226" y="4673103"/>
            <a:ext cx="6790270" cy="464871"/>
          </a:xfrm>
          <a:prstGeom prst="rect">
            <a:avLst/>
          </a:prstGeom>
        </p:spPr>
        <p:txBody>
          <a:bodyPr wrap="square">
            <a:spAutoFit/>
          </a:bodyPr>
          <a:lstStyle/>
          <a:p>
            <a:pPr algn="just">
              <a:lnSpc>
                <a:spcPct val="150000"/>
              </a:lnSpc>
            </a:pPr>
            <a:r>
              <a:rPr lang="es-PE" sz="1800" dirty="0">
                <a:solidFill>
                  <a:schemeClr val="tx1">
                    <a:lumMod val="65000"/>
                    <a:lumOff val="35000"/>
                  </a:schemeClr>
                </a:solidFill>
              </a:rPr>
              <a:t>Procesamiento de datos de seguridad operacional</a:t>
            </a:r>
          </a:p>
        </p:txBody>
      </p:sp>
      <p:grpSp>
        <p:nvGrpSpPr>
          <p:cNvPr id="59" name="Group 58"/>
          <p:cNvGrpSpPr/>
          <p:nvPr/>
        </p:nvGrpSpPr>
        <p:grpSpPr>
          <a:xfrm>
            <a:off x="2299381" y="2386560"/>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1179576" y="226549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876959" y="307705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2635450" y="3884112"/>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3332832" y="4694345"/>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4" name="Group 33"/>
          <p:cNvGrpSpPr/>
          <p:nvPr/>
        </p:nvGrpSpPr>
        <p:grpSpPr>
          <a:xfrm>
            <a:off x="4876892" y="5524852"/>
            <a:ext cx="884057" cy="715395"/>
            <a:chOff x="8438368" y="202797"/>
            <a:chExt cx="402431" cy="325654"/>
          </a:xfrm>
          <a:solidFill>
            <a:srgbClr val="C00000"/>
          </a:solidFill>
        </p:grpSpPr>
        <p:sp>
          <p:nvSpPr>
            <p:cNvPr id="35" name="Chevron 34"/>
            <p:cNvSpPr/>
            <p:nvPr userDrawn="1"/>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6" name="Freeform 3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37" name="Rectangle 36"/>
          <p:cNvSpPr/>
          <p:nvPr/>
        </p:nvSpPr>
        <p:spPr>
          <a:xfrm>
            <a:off x="5762226" y="5587503"/>
            <a:ext cx="6790270" cy="464871"/>
          </a:xfrm>
          <a:prstGeom prst="rect">
            <a:avLst/>
          </a:prstGeom>
        </p:spPr>
        <p:txBody>
          <a:bodyPr wrap="square">
            <a:spAutoFit/>
          </a:bodyPr>
          <a:lstStyle/>
          <a:p>
            <a:pPr algn="just">
              <a:lnSpc>
                <a:spcPct val="150000"/>
              </a:lnSpc>
            </a:pPr>
            <a:r>
              <a:rPr lang="es-PE" sz="1800" dirty="0">
                <a:solidFill>
                  <a:schemeClr val="tx1">
                    <a:lumMod val="65000"/>
                    <a:lumOff val="35000"/>
                  </a:schemeClr>
                </a:solidFill>
              </a:rPr>
              <a:t>Gestión de los datos e información de seguridad operacional</a:t>
            </a:r>
          </a:p>
        </p:txBody>
      </p:sp>
      <p:sp>
        <p:nvSpPr>
          <p:cNvPr id="44" name="TextBox 43"/>
          <p:cNvSpPr txBox="1"/>
          <p:nvPr/>
        </p:nvSpPr>
        <p:spPr>
          <a:xfrm>
            <a:off x="4094832" y="5608745"/>
            <a:ext cx="857035" cy="523220"/>
          </a:xfrm>
          <a:prstGeom prst="rect">
            <a:avLst/>
          </a:prstGeom>
          <a:noFill/>
        </p:spPr>
        <p:txBody>
          <a:bodyPr wrap="square" rtlCol="0">
            <a:spAutoFit/>
          </a:bodyPr>
          <a:lstStyle/>
          <a:p>
            <a:pPr algn="r"/>
            <a:r>
              <a:rPr lang="en-US" sz="2800" dirty="0" smtClean="0">
                <a:solidFill>
                  <a:srgbClr val="C00000"/>
                </a:solidFill>
                <a:latin typeface="Bebas" pitchFamily="2" charset="0"/>
              </a:rPr>
              <a:t>05</a:t>
            </a:r>
            <a:endParaRPr lang="id-ID" sz="2800" dirty="0">
              <a:solidFill>
                <a:srgbClr val="C00000"/>
              </a:solidFill>
              <a:latin typeface="Bebas" pitchFamily="2" charset="0"/>
            </a:endParaRPr>
          </a:p>
        </p:txBody>
      </p:sp>
      <p:grpSp>
        <p:nvGrpSpPr>
          <p:cNvPr id="45" name="Group 44"/>
          <p:cNvGrpSpPr/>
          <p:nvPr/>
        </p:nvGrpSpPr>
        <p:grpSpPr>
          <a:xfrm>
            <a:off x="3726311" y="3988569"/>
            <a:ext cx="285126" cy="378349"/>
            <a:chOff x="8691563" y="1263650"/>
            <a:chExt cx="331788" cy="330200"/>
          </a:xfrm>
          <a:solidFill>
            <a:schemeClr val="bg1">
              <a:lumMod val="85000"/>
            </a:schemeClr>
          </a:solidFill>
        </p:grpSpPr>
        <p:sp>
          <p:nvSpPr>
            <p:cNvPr id="46" name="Freeform 412"/>
            <p:cNvSpPr>
              <a:spLocks noEditPoints="1"/>
            </p:cNvSpPr>
            <p:nvPr/>
          </p:nvSpPr>
          <p:spPr bwMode="auto">
            <a:xfrm>
              <a:off x="8691563" y="1263650"/>
              <a:ext cx="331788" cy="330200"/>
            </a:xfrm>
            <a:custGeom>
              <a:avLst/>
              <a:gdLst/>
              <a:ahLst/>
              <a:cxnLst>
                <a:cxn ang="0">
                  <a:pos x="18" y="13"/>
                </a:cxn>
                <a:cxn ang="0">
                  <a:pos x="15" y="15"/>
                </a:cxn>
                <a:cxn ang="0">
                  <a:pos x="14" y="17"/>
                </a:cxn>
                <a:cxn ang="0">
                  <a:pos x="13" y="20"/>
                </a:cxn>
                <a:cxn ang="0">
                  <a:pos x="13" y="190"/>
                </a:cxn>
                <a:cxn ang="0">
                  <a:pos x="14" y="193"/>
                </a:cxn>
                <a:cxn ang="0">
                  <a:pos x="17" y="194"/>
                </a:cxn>
                <a:cxn ang="0">
                  <a:pos x="20" y="195"/>
                </a:cxn>
                <a:cxn ang="0">
                  <a:pos x="191" y="195"/>
                </a:cxn>
                <a:cxn ang="0">
                  <a:pos x="193" y="194"/>
                </a:cxn>
                <a:cxn ang="0">
                  <a:pos x="195" y="191"/>
                </a:cxn>
                <a:cxn ang="0">
                  <a:pos x="196" y="189"/>
                </a:cxn>
                <a:cxn ang="0">
                  <a:pos x="196" y="18"/>
                </a:cxn>
                <a:cxn ang="0">
                  <a:pos x="194" y="16"/>
                </a:cxn>
                <a:cxn ang="0">
                  <a:pos x="192" y="14"/>
                </a:cxn>
                <a:cxn ang="0">
                  <a:pos x="189" y="13"/>
                </a:cxn>
                <a:cxn ang="0">
                  <a:pos x="20" y="0"/>
                </a:cxn>
                <a:cxn ang="0">
                  <a:pos x="192" y="0"/>
                </a:cxn>
                <a:cxn ang="0">
                  <a:pos x="197" y="2"/>
                </a:cxn>
                <a:cxn ang="0">
                  <a:pos x="201" y="4"/>
                </a:cxn>
                <a:cxn ang="0">
                  <a:pos x="205" y="8"/>
                </a:cxn>
                <a:cxn ang="0">
                  <a:pos x="207" y="12"/>
                </a:cxn>
                <a:cxn ang="0">
                  <a:pos x="209" y="17"/>
                </a:cxn>
                <a:cxn ang="0">
                  <a:pos x="209" y="189"/>
                </a:cxn>
                <a:cxn ang="0">
                  <a:pos x="208" y="194"/>
                </a:cxn>
                <a:cxn ang="0">
                  <a:pos x="206" y="198"/>
                </a:cxn>
                <a:cxn ang="0">
                  <a:pos x="203" y="202"/>
                </a:cxn>
                <a:cxn ang="0">
                  <a:pos x="199" y="205"/>
                </a:cxn>
                <a:cxn ang="0">
                  <a:pos x="194" y="207"/>
                </a:cxn>
                <a:cxn ang="0">
                  <a:pos x="189" y="208"/>
                </a:cxn>
                <a:cxn ang="0">
                  <a:pos x="17" y="208"/>
                </a:cxn>
                <a:cxn ang="0">
                  <a:pos x="12" y="207"/>
                </a:cxn>
                <a:cxn ang="0">
                  <a:pos x="8" y="204"/>
                </a:cxn>
                <a:cxn ang="0">
                  <a:pos x="4" y="201"/>
                </a:cxn>
                <a:cxn ang="0">
                  <a:pos x="1" y="196"/>
                </a:cxn>
                <a:cxn ang="0">
                  <a:pos x="0" y="191"/>
                </a:cxn>
                <a:cxn ang="0">
                  <a:pos x="0" y="20"/>
                </a:cxn>
                <a:cxn ang="0">
                  <a:pos x="1" y="15"/>
                </a:cxn>
                <a:cxn ang="0">
                  <a:pos x="3" y="10"/>
                </a:cxn>
                <a:cxn ang="0">
                  <a:pos x="6" y="6"/>
                </a:cxn>
                <a:cxn ang="0">
                  <a:pos x="10" y="3"/>
                </a:cxn>
                <a:cxn ang="0">
                  <a:pos x="14" y="1"/>
                </a:cxn>
                <a:cxn ang="0">
                  <a:pos x="20" y="0"/>
                </a:cxn>
              </a:cxnLst>
              <a:rect l="0" t="0" r="r" b="b"/>
              <a:pathLst>
                <a:path w="209" h="208">
                  <a:moveTo>
                    <a:pt x="20" y="13"/>
                  </a:moveTo>
                  <a:lnTo>
                    <a:pt x="18" y="13"/>
                  </a:lnTo>
                  <a:lnTo>
                    <a:pt x="17" y="14"/>
                  </a:lnTo>
                  <a:lnTo>
                    <a:pt x="15" y="15"/>
                  </a:lnTo>
                  <a:lnTo>
                    <a:pt x="14" y="16"/>
                  </a:lnTo>
                  <a:lnTo>
                    <a:pt x="14" y="17"/>
                  </a:lnTo>
                  <a:lnTo>
                    <a:pt x="13" y="18"/>
                  </a:lnTo>
                  <a:lnTo>
                    <a:pt x="13" y="20"/>
                  </a:lnTo>
                  <a:lnTo>
                    <a:pt x="13" y="189"/>
                  </a:lnTo>
                  <a:lnTo>
                    <a:pt x="13" y="190"/>
                  </a:lnTo>
                  <a:lnTo>
                    <a:pt x="14" y="191"/>
                  </a:lnTo>
                  <a:lnTo>
                    <a:pt x="14" y="193"/>
                  </a:lnTo>
                  <a:lnTo>
                    <a:pt x="15" y="194"/>
                  </a:lnTo>
                  <a:lnTo>
                    <a:pt x="17" y="194"/>
                  </a:lnTo>
                  <a:lnTo>
                    <a:pt x="18" y="195"/>
                  </a:lnTo>
                  <a:lnTo>
                    <a:pt x="20" y="195"/>
                  </a:lnTo>
                  <a:lnTo>
                    <a:pt x="189" y="195"/>
                  </a:lnTo>
                  <a:lnTo>
                    <a:pt x="191" y="195"/>
                  </a:lnTo>
                  <a:lnTo>
                    <a:pt x="192" y="194"/>
                  </a:lnTo>
                  <a:lnTo>
                    <a:pt x="193" y="194"/>
                  </a:lnTo>
                  <a:lnTo>
                    <a:pt x="194" y="193"/>
                  </a:lnTo>
                  <a:lnTo>
                    <a:pt x="195" y="191"/>
                  </a:lnTo>
                  <a:lnTo>
                    <a:pt x="196" y="190"/>
                  </a:lnTo>
                  <a:lnTo>
                    <a:pt x="196" y="189"/>
                  </a:lnTo>
                  <a:lnTo>
                    <a:pt x="196" y="20"/>
                  </a:lnTo>
                  <a:lnTo>
                    <a:pt x="196" y="18"/>
                  </a:lnTo>
                  <a:lnTo>
                    <a:pt x="195" y="17"/>
                  </a:lnTo>
                  <a:lnTo>
                    <a:pt x="194" y="16"/>
                  </a:lnTo>
                  <a:lnTo>
                    <a:pt x="193" y="15"/>
                  </a:lnTo>
                  <a:lnTo>
                    <a:pt x="192" y="14"/>
                  </a:lnTo>
                  <a:lnTo>
                    <a:pt x="191" y="13"/>
                  </a:lnTo>
                  <a:lnTo>
                    <a:pt x="189" y="13"/>
                  </a:lnTo>
                  <a:lnTo>
                    <a:pt x="20" y="13"/>
                  </a:lnTo>
                  <a:close/>
                  <a:moveTo>
                    <a:pt x="20" y="0"/>
                  </a:moveTo>
                  <a:lnTo>
                    <a:pt x="189" y="0"/>
                  </a:lnTo>
                  <a:lnTo>
                    <a:pt x="192" y="0"/>
                  </a:lnTo>
                  <a:lnTo>
                    <a:pt x="194" y="1"/>
                  </a:lnTo>
                  <a:lnTo>
                    <a:pt x="197" y="2"/>
                  </a:lnTo>
                  <a:lnTo>
                    <a:pt x="199" y="3"/>
                  </a:lnTo>
                  <a:lnTo>
                    <a:pt x="201" y="4"/>
                  </a:lnTo>
                  <a:lnTo>
                    <a:pt x="203" y="6"/>
                  </a:lnTo>
                  <a:lnTo>
                    <a:pt x="205" y="8"/>
                  </a:lnTo>
                  <a:lnTo>
                    <a:pt x="206" y="10"/>
                  </a:lnTo>
                  <a:lnTo>
                    <a:pt x="207" y="12"/>
                  </a:lnTo>
                  <a:lnTo>
                    <a:pt x="208" y="15"/>
                  </a:lnTo>
                  <a:lnTo>
                    <a:pt x="209" y="17"/>
                  </a:lnTo>
                  <a:lnTo>
                    <a:pt x="209" y="20"/>
                  </a:lnTo>
                  <a:lnTo>
                    <a:pt x="209" y="189"/>
                  </a:lnTo>
                  <a:lnTo>
                    <a:pt x="209" y="191"/>
                  </a:lnTo>
                  <a:lnTo>
                    <a:pt x="208" y="194"/>
                  </a:lnTo>
                  <a:lnTo>
                    <a:pt x="207" y="196"/>
                  </a:lnTo>
                  <a:lnTo>
                    <a:pt x="206" y="198"/>
                  </a:lnTo>
                  <a:lnTo>
                    <a:pt x="205" y="201"/>
                  </a:lnTo>
                  <a:lnTo>
                    <a:pt x="203" y="202"/>
                  </a:lnTo>
                  <a:lnTo>
                    <a:pt x="201" y="204"/>
                  </a:lnTo>
                  <a:lnTo>
                    <a:pt x="199" y="205"/>
                  </a:lnTo>
                  <a:lnTo>
                    <a:pt x="197" y="207"/>
                  </a:lnTo>
                  <a:lnTo>
                    <a:pt x="194" y="207"/>
                  </a:lnTo>
                  <a:lnTo>
                    <a:pt x="192" y="208"/>
                  </a:lnTo>
                  <a:lnTo>
                    <a:pt x="189" y="208"/>
                  </a:lnTo>
                  <a:lnTo>
                    <a:pt x="20" y="208"/>
                  </a:lnTo>
                  <a:lnTo>
                    <a:pt x="17" y="208"/>
                  </a:lnTo>
                  <a:lnTo>
                    <a:pt x="14" y="207"/>
                  </a:lnTo>
                  <a:lnTo>
                    <a:pt x="12" y="207"/>
                  </a:lnTo>
                  <a:lnTo>
                    <a:pt x="10" y="205"/>
                  </a:lnTo>
                  <a:lnTo>
                    <a:pt x="8" y="204"/>
                  </a:lnTo>
                  <a:lnTo>
                    <a:pt x="6" y="202"/>
                  </a:lnTo>
                  <a:lnTo>
                    <a:pt x="4" y="201"/>
                  </a:lnTo>
                  <a:lnTo>
                    <a:pt x="3" y="198"/>
                  </a:lnTo>
                  <a:lnTo>
                    <a:pt x="1" y="196"/>
                  </a:lnTo>
                  <a:lnTo>
                    <a:pt x="1" y="194"/>
                  </a:lnTo>
                  <a:lnTo>
                    <a:pt x="0" y="191"/>
                  </a:lnTo>
                  <a:lnTo>
                    <a:pt x="0" y="189"/>
                  </a:lnTo>
                  <a:lnTo>
                    <a:pt x="0" y="20"/>
                  </a:lnTo>
                  <a:lnTo>
                    <a:pt x="0" y="17"/>
                  </a:lnTo>
                  <a:lnTo>
                    <a:pt x="1" y="15"/>
                  </a:lnTo>
                  <a:lnTo>
                    <a:pt x="1" y="12"/>
                  </a:lnTo>
                  <a:lnTo>
                    <a:pt x="3" y="10"/>
                  </a:lnTo>
                  <a:lnTo>
                    <a:pt x="4" y="8"/>
                  </a:lnTo>
                  <a:lnTo>
                    <a:pt x="6" y="6"/>
                  </a:lnTo>
                  <a:lnTo>
                    <a:pt x="8" y="4"/>
                  </a:lnTo>
                  <a:lnTo>
                    <a:pt x="10" y="3"/>
                  </a:lnTo>
                  <a:lnTo>
                    <a:pt x="12" y="2"/>
                  </a:lnTo>
                  <a:lnTo>
                    <a:pt x="14" y="1"/>
                  </a:lnTo>
                  <a:lnTo>
                    <a:pt x="17"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413"/>
            <p:cNvSpPr>
              <a:spLocks/>
            </p:cNvSpPr>
            <p:nvPr/>
          </p:nvSpPr>
          <p:spPr bwMode="auto">
            <a:xfrm>
              <a:off x="8753476" y="1336675"/>
              <a:ext cx="42863" cy="41275"/>
            </a:xfrm>
            <a:custGeom>
              <a:avLst/>
              <a:gdLst/>
              <a:ahLst/>
              <a:cxnLst>
                <a:cxn ang="0">
                  <a:pos x="5" y="0"/>
                </a:cxn>
                <a:cxn ang="0">
                  <a:pos x="22" y="0"/>
                </a:cxn>
                <a:cxn ang="0">
                  <a:pos x="23" y="0"/>
                </a:cxn>
                <a:cxn ang="0">
                  <a:pos x="24" y="0"/>
                </a:cxn>
                <a:cxn ang="0">
                  <a:pos x="25" y="1"/>
                </a:cxn>
                <a:cxn ang="0">
                  <a:pos x="26" y="2"/>
                </a:cxn>
                <a:cxn ang="0">
                  <a:pos x="26" y="3"/>
                </a:cxn>
                <a:cxn ang="0">
                  <a:pos x="27" y="4"/>
                </a:cxn>
                <a:cxn ang="0">
                  <a:pos x="27" y="22"/>
                </a:cxn>
                <a:cxn ang="0">
                  <a:pos x="26" y="23"/>
                </a:cxn>
                <a:cxn ang="0">
                  <a:pos x="26" y="24"/>
                </a:cxn>
                <a:cxn ang="0">
                  <a:pos x="25" y="24"/>
                </a:cxn>
                <a:cxn ang="0">
                  <a:pos x="24" y="25"/>
                </a:cxn>
                <a:cxn ang="0">
                  <a:pos x="23" y="26"/>
                </a:cxn>
                <a:cxn ang="0">
                  <a:pos x="22" y="26"/>
                </a:cxn>
                <a:cxn ang="0">
                  <a:pos x="5" y="26"/>
                </a:cxn>
                <a:cxn ang="0">
                  <a:pos x="3" y="26"/>
                </a:cxn>
                <a:cxn ang="0">
                  <a:pos x="2" y="25"/>
                </a:cxn>
                <a:cxn ang="0">
                  <a:pos x="2" y="24"/>
                </a:cxn>
                <a:cxn ang="0">
                  <a:pos x="1" y="24"/>
                </a:cxn>
                <a:cxn ang="0">
                  <a:pos x="1" y="23"/>
                </a:cxn>
                <a:cxn ang="0">
                  <a:pos x="0" y="22"/>
                </a:cxn>
                <a:cxn ang="0">
                  <a:pos x="0" y="4"/>
                </a:cxn>
                <a:cxn ang="0">
                  <a:pos x="1" y="3"/>
                </a:cxn>
                <a:cxn ang="0">
                  <a:pos x="1" y="2"/>
                </a:cxn>
                <a:cxn ang="0">
                  <a:pos x="2" y="1"/>
                </a:cxn>
                <a:cxn ang="0">
                  <a:pos x="2" y="0"/>
                </a:cxn>
                <a:cxn ang="0">
                  <a:pos x="3" y="0"/>
                </a:cxn>
                <a:cxn ang="0">
                  <a:pos x="5" y="0"/>
                </a:cxn>
              </a:cxnLst>
              <a:rect l="0" t="0" r="r" b="b"/>
              <a:pathLst>
                <a:path w="27" h="26">
                  <a:moveTo>
                    <a:pt x="5" y="0"/>
                  </a:moveTo>
                  <a:lnTo>
                    <a:pt x="22" y="0"/>
                  </a:lnTo>
                  <a:lnTo>
                    <a:pt x="23" y="0"/>
                  </a:lnTo>
                  <a:lnTo>
                    <a:pt x="24" y="0"/>
                  </a:lnTo>
                  <a:lnTo>
                    <a:pt x="25" y="1"/>
                  </a:lnTo>
                  <a:lnTo>
                    <a:pt x="26" y="2"/>
                  </a:lnTo>
                  <a:lnTo>
                    <a:pt x="26" y="3"/>
                  </a:lnTo>
                  <a:lnTo>
                    <a:pt x="27" y="4"/>
                  </a:lnTo>
                  <a:lnTo>
                    <a:pt x="27" y="22"/>
                  </a:lnTo>
                  <a:lnTo>
                    <a:pt x="26" y="23"/>
                  </a:lnTo>
                  <a:lnTo>
                    <a:pt x="26" y="24"/>
                  </a:lnTo>
                  <a:lnTo>
                    <a:pt x="25" y="24"/>
                  </a:lnTo>
                  <a:lnTo>
                    <a:pt x="24" y="25"/>
                  </a:lnTo>
                  <a:lnTo>
                    <a:pt x="23" y="26"/>
                  </a:lnTo>
                  <a:lnTo>
                    <a:pt x="22" y="26"/>
                  </a:lnTo>
                  <a:lnTo>
                    <a:pt x="5" y="26"/>
                  </a:lnTo>
                  <a:lnTo>
                    <a:pt x="3" y="26"/>
                  </a:lnTo>
                  <a:lnTo>
                    <a:pt x="2" y="25"/>
                  </a:lnTo>
                  <a:lnTo>
                    <a:pt x="2" y="24"/>
                  </a:lnTo>
                  <a:lnTo>
                    <a:pt x="1" y="24"/>
                  </a:lnTo>
                  <a:lnTo>
                    <a:pt x="1" y="23"/>
                  </a:lnTo>
                  <a:lnTo>
                    <a:pt x="0" y="22"/>
                  </a:lnTo>
                  <a:lnTo>
                    <a:pt x="0" y="4"/>
                  </a:lnTo>
                  <a:lnTo>
                    <a:pt x="1" y="3"/>
                  </a:lnTo>
                  <a:lnTo>
                    <a:pt x="1" y="2"/>
                  </a:lnTo>
                  <a:lnTo>
                    <a:pt x="2" y="1"/>
                  </a:lnTo>
                  <a:lnTo>
                    <a:pt x="2" y="0"/>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5" name="Rectangle 414"/>
            <p:cNvSpPr>
              <a:spLocks noChangeArrowheads="1"/>
            </p:cNvSpPr>
            <p:nvPr/>
          </p:nvSpPr>
          <p:spPr bwMode="auto">
            <a:xfrm>
              <a:off x="8810626" y="1347788"/>
              <a:ext cx="150813"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6" name="Freeform 415"/>
            <p:cNvSpPr>
              <a:spLocks/>
            </p:cNvSpPr>
            <p:nvPr/>
          </p:nvSpPr>
          <p:spPr bwMode="auto">
            <a:xfrm>
              <a:off x="8753476" y="1408113"/>
              <a:ext cx="42863" cy="41275"/>
            </a:xfrm>
            <a:custGeom>
              <a:avLst/>
              <a:gdLst/>
              <a:ahLst/>
              <a:cxnLst>
                <a:cxn ang="0">
                  <a:pos x="5" y="0"/>
                </a:cxn>
                <a:cxn ang="0">
                  <a:pos x="22" y="0"/>
                </a:cxn>
                <a:cxn ang="0">
                  <a:pos x="23" y="0"/>
                </a:cxn>
                <a:cxn ang="0">
                  <a:pos x="24" y="1"/>
                </a:cxn>
                <a:cxn ang="0">
                  <a:pos x="25" y="1"/>
                </a:cxn>
                <a:cxn ang="0">
                  <a:pos x="26" y="2"/>
                </a:cxn>
                <a:cxn ang="0">
                  <a:pos x="26" y="3"/>
                </a:cxn>
                <a:cxn ang="0">
                  <a:pos x="27" y="4"/>
                </a:cxn>
                <a:cxn ang="0">
                  <a:pos x="27" y="22"/>
                </a:cxn>
                <a:cxn ang="0">
                  <a:pos x="26" y="23"/>
                </a:cxn>
                <a:cxn ang="0">
                  <a:pos x="26" y="24"/>
                </a:cxn>
                <a:cxn ang="0">
                  <a:pos x="25" y="25"/>
                </a:cxn>
                <a:cxn ang="0">
                  <a:pos x="24" y="26"/>
                </a:cxn>
                <a:cxn ang="0">
                  <a:pos x="23" y="26"/>
                </a:cxn>
                <a:cxn ang="0">
                  <a:pos x="22" y="26"/>
                </a:cxn>
                <a:cxn ang="0">
                  <a:pos x="5" y="26"/>
                </a:cxn>
                <a:cxn ang="0">
                  <a:pos x="3" y="26"/>
                </a:cxn>
                <a:cxn ang="0">
                  <a:pos x="2" y="26"/>
                </a:cxn>
                <a:cxn ang="0">
                  <a:pos x="2" y="25"/>
                </a:cxn>
                <a:cxn ang="0">
                  <a:pos x="1" y="24"/>
                </a:cxn>
                <a:cxn ang="0">
                  <a:pos x="1" y="23"/>
                </a:cxn>
                <a:cxn ang="0">
                  <a:pos x="0" y="22"/>
                </a:cxn>
                <a:cxn ang="0">
                  <a:pos x="0" y="4"/>
                </a:cxn>
                <a:cxn ang="0">
                  <a:pos x="1" y="3"/>
                </a:cxn>
                <a:cxn ang="0">
                  <a:pos x="1" y="2"/>
                </a:cxn>
                <a:cxn ang="0">
                  <a:pos x="2" y="1"/>
                </a:cxn>
                <a:cxn ang="0">
                  <a:pos x="2" y="1"/>
                </a:cxn>
                <a:cxn ang="0">
                  <a:pos x="3" y="0"/>
                </a:cxn>
                <a:cxn ang="0">
                  <a:pos x="5" y="0"/>
                </a:cxn>
              </a:cxnLst>
              <a:rect l="0" t="0" r="r" b="b"/>
              <a:pathLst>
                <a:path w="27" h="26">
                  <a:moveTo>
                    <a:pt x="5" y="0"/>
                  </a:moveTo>
                  <a:lnTo>
                    <a:pt x="22" y="0"/>
                  </a:lnTo>
                  <a:lnTo>
                    <a:pt x="23" y="0"/>
                  </a:lnTo>
                  <a:lnTo>
                    <a:pt x="24" y="1"/>
                  </a:lnTo>
                  <a:lnTo>
                    <a:pt x="25" y="1"/>
                  </a:lnTo>
                  <a:lnTo>
                    <a:pt x="26" y="2"/>
                  </a:lnTo>
                  <a:lnTo>
                    <a:pt x="26" y="3"/>
                  </a:lnTo>
                  <a:lnTo>
                    <a:pt x="27" y="4"/>
                  </a:lnTo>
                  <a:lnTo>
                    <a:pt x="27" y="22"/>
                  </a:lnTo>
                  <a:lnTo>
                    <a:pt x="26" y="23"/>
                  </a:lnTo>
                  <a:lnTo>
                    <a:pt x="26" y="24"/>
                  </a:lnTo>
                  <a:lnTo>
                    <a:pt x="25" y="25"/>
                  </a:lnTo>
                  <a:lnTo>
                    <a:pt x="24" y="26"/>
                  </a:lnTo>
                  <a:lnTo>
                    <a:pt x="23" y="26"/>
                  </a:lnTo>
                  <a:lnTo>
                    <a:pt x="22" y="26"/>
                  </a:lnTo>
                  <a:lnTo>
                    <a:pt x="5" y="26"/>
                  </a:lnTo>
                  <a:lnTo>
                    <a:pt x="3" y="26"/>
                  </a:lnTo>
                  <a:lnTo>
                    <a:pt x="2" y="26"/>
                  </a:lnTo>
                  <a:lnTo>
                    <a:pt x="2" y="25"/>
                  </a:lnTo>
                  <a:lnTo>
                    <a:pt x="1" y="24"/>
                  </a:lnTo>
                  <a:lnTo>
                    <a:pt x="1" y="23"/>
                  </a:lnTo>
                  <a:lnTo>
                    <a:pt x="0" y="22"/>
                  </a:lnTo>
                  <a:lnTo>
                    <a:pt x="0" y="4"/>
                  </a:lnTo>
                  <a:lnTo>
                    <a:pt x="1" y="3"/>
                  </a:lnTo>
                  <a:lnTo>
                    <a:pt x="1" y="2"/>
                  </a:lnTo>
                  <a:lnTo>
                    <a:pt x="2" y="1"/>
                  </a:lnTo>
                  <a:lnTo>
                    <a:pt x="2" y="1"/>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7" name="Rectangle 416"/>
            <p:cNvSpPr>
              <a:spLocks noChangeArrowheads="1"/>
            </p:cNvSpPr>
            <p:nvPr/>
          </p:nvSpPr>
          <p:spPr bwMode="auto">
            <a:xfrm>
              <a:off x="8810626" y="1419225"/>
              <a:ext cx="150813"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8" name="Freeform 417"/>
            <p:cNvSpPr>
              <a:spLocks noEditPoints="1"/>
            </p:cNvSpPr>
            <p:nvPr/>
          </p:nvSpPr>
          <p:spPr bwMode="auto">
            <a:xfrm>
              <a:off x="8753476" y="1481138"/>
              <a:ext cx="42863" cy="41275"/>
            </a:xfrm>
            <a:custGeom>
              <a:avLst/>
              <a:gdLst/>
              <a:ahLst/>
              <a:cxnLst>
                <a:cxn ang="0">
                  <a:pos x="5" y="3"/>
                </a:cxn>
                <a:cxn ang="0">
                  <a:pos x="4" y="3"/>
                </a:cxn>
                <a:cxn ang="0">
                  <a:pos x="4" y="3"/>
                </a:cxn>
                <a:cxn ang="0">
                  <a:pos x="4" y="3"/>
                </a:cxn>
                <a:cxn ang="0">
                  <a:pos x="4" y="4"/>
                </a:cxn>
                <a:cxn ang="0">
                  <a:pos x="4" y="4"/>
                </a:cxn>
                <a:cxn ang="0">
                  <a:pos x="4" y="22"/>
                </a:cxn>
                <a:cxn ang="0">
                  <a:pos x="4" y="22"/>
                </a:cxn>
                <a:cxn ang="0">
                  <a:pos x="4" y="22"/>
                </a:cxn>
                <a:cxn ang="0">
                  <a:pos x="4" y="22"/>
                </a:cxn>
                <a:cxn ang="0">
                  <a:pos x="4" y="22"/>
                </a:cxn>
                <a:cxn ang="0">
                  <a:pos x="5" y="22"/>
                </a:cxn>
                <a:cxn ang="0">
                  <a:pos x="22" y="22"/>
                </a:cxn>
                <a:cxn ang="0">
                  <a:pos x="23" y="22"/>
                </a:cxn>
                <a:cxn ang="0">
                  <a:pos x="23" y="22"/>
                </a:cxn>
                <a:cxn ang="0">
                  <a:pos x="23" y="22"/>
                </a:cxn>
                <a:cxn ang="0">
                  <a:pos x="23" y="22"/>
                </a:cxn>
                <a:cxn ang="0">
                  <a:pos x="23" y="22"/>
                </a:cxn>
                <a:cxn ang="0">
                  <a:pos x="23" y="4"/>
                </a:cxn>
                <a:cxn ang="0">
                  <a:pos x="23" y="4"/>
                </a:cxn>
                <a:cxn ang="0">
                  <a:pos x="23" y="3"/>
                </a:cxn>
                <a:cxn ang="0">
                  <a:pos x="23" y="3"/>
                </a:cxn>
                <a:cxn ang="0">
                  <a:pos x="23" y="3"/>
                </a:cxn>
                <a:cxn ang="0">
                  <a:pos x="22" y="3"/>
                </a:cxn>
                <a:cxn ang="0">
                  <a:pos x="5" y="3"/>
                </a:cxn>
                <a:cxn ang="0">
                  <a:pos x="5" y="0"/>
                </a:cxn>
                <a:cxn ang="0">
                  <a:pos x="22" y="0"/>
                </a:cxn>
                <a:cxn ang="0">
                  <a:pos x="23" y="0"/>
                </a:cxn>
                <a:cxn ang="0">
                  <a:pos x="24" y="0"/>
                </a:cxn>
                <a:cxn ang="0">
                  <a:pos x="25" y="1"/>
                </a:cxn>
                <a:cxn ang="0">
                  <a:pos x="26" y="2"/>
                </a:cxn>
                <a:cxn ang="0">
                  <a:pos x="26" y="3"/>
                </a:cxn>
                <a:cxn ang="0">
                  <a:pos x="27" y="4"/>
                </a:cxn>
                <a:cxn ang="0">
                  <a:pos x="27" y="22"/>
                </a:cxn>
                <a:cxn ang="0">
                  <a:pos x="26" y="23"/>
                </a:cxn>
                <a:cxn ang="0">
                  <a:pos x="26" y="24"/>
                </a:cxn>
                <a:cxn ang="0">
                  <a:pos x="25" y="24"/>
                </a:cxn>
                <a:cxn ang="0">
                  <a:pos x="24" y="25"/>
                </a:cxn>
                <a:cxn ang="0">
                  <a:pos x="23" y="26"/>
                </a:cxn>
                <a:cxn ang="0">
                  <a:pos x="22" y="26"/>
                </a:cxn>
                <a:cxn ang="0">
                  <a:pos x="5" y="26"/>
                </a:cxn>
                <a:cxn ang="0">
                  <a:pos x="3" y="26"/>
                </a:cxn>
                <a:cxn ang="0">
                  <a:pos x="2" y="25"/>
                </a:cxn>
                <a:cxn ang="0">
                  <a:pos x="2" y="24"/>
                </a:cxn>
                <a:cxn ang="0">
                  <a:pos x="1" y="24"/>
                </a:cxn>
                <a:cxn ang="0">
                  <a:pos x="1" y="23"/>
                </a:cxn>
                <a:cxn ang="0">
                  <a:pos x="0" y="22"/>
                </a:cxn>
                <a:cxn ang="0">
                  <a:pos x="0" y="4"/>
                </a:cxn>
                <a:cxn ang="0">
                  <a:pos x="1" y="3"/>
                </a:cxn>
                <a:cxn ang="0">
                  <a:pos x="1" y="2"/>
                </a:cxn>
                <a:cxn ang="0">
                  <a:pos x="2" y="1"/>
                </a:cxn>
                <a:cxn ang="0">
                  <a:pos x="2" y="0"/>
                </a:cxn>
                <a:cxn ang="0">
                  <a:pos x="3" y="0"/>
                </a:cxn>
                <a:cxn ang="0">
                  <a:pos x="5" y="0"/>
                </a:cxn>
              </a:cxnLst>
              <a:rect l="0" t="0" r="r" b="b"/>
              <a:pathLst>
                <a:path w="27" h="26">
                  <a:moveTo>
                    <a:pt x="5" y="3"/>
                  </a:moveTo>
                  <a:lnTo>
                    <a:pt x="4" y="3"/>
                  </a:lnTo>
                  <a:lnTo>
                    <a:pt x="4" y="3"/>
                  </a:lnTo>
                  <a:lnTo>
                    <a:pt x="4" y="3"/>
                  </a:lnTo>
                  <a:lnTo>
                    <a:pt x="4" y="4"/>
                  </a:lnTo>
                  <a:lnTo>
                    <a:pt x="4" y="4"/>
                  </a:lnTo>
                  <a:lnTo>
                    <a:pt x="4" y="22"/>
                  </a:lnTo>
                  <a:lnTo>
                    <a:pt x="4" y="22"/>
                  </a:lnTo>
                  <a:lnTo>
                    <a:pt x="4" y="22"/>
                  </a:lnTo>
                  <a:lnTo>
                    <a:pt x="4" y="22"/>
                  </a:lnTo>
                  <a:lnTo>
                    <a:pt x="4" y="22"/>
                  </a:lnTo>
                  <a:lnTo>
                    <a:pt x="5" y="22"/>
                  </a:lnTo>
                  <a:lnTo>
                    <a:pt x="22" y="22"/>
                  </a:lnTo>
                  <a:lnTo>
                    <a:pt x="23" y="22"/>
                  </a:lnTo>
                  <a:lnTo>
                    <a:pt x="23" y="22"/>
                  </a:lnTo>
                  <a:lnTo>
                    <a:pt x="23" y="22"/>
                  </a:lnTo>
                  <a:lnTo>
                    <a:pt x="23" y="22"/>
                  </a:lnTo>
                  <a:lnTo>
                    <a:pt x="23" y="22"/>
                  </a:lnTo>
                  <a:lnTo>
                    <a:pt x="23" y="4"/>
                  </a:lnTo>
                  <a:lnTo>
                    <a:pt x="23" y="4"/>
                  </a:lnTo>
                  <a:lnTo>
                    <a:pt x="23" y="3"/>
                  </a:lnTo>
                  <a:lnTo>
                    <a:pt x="23" y="3"/>
                  </a:lnTo>
                  <a:lnTo>
                    <a:pt x="23" y="3"/>
                  </a:lnTo>
                  <a:lnTo>
                    <a:pt x="22" y="3"/>
                  </a:lnTo>
                  <a:lnTo>
                    <a:pt x="5" y="3"/>
                  </a:lnTo>
                  <a:close/>
                  <a:moveTo>
                    <a:pt x="5" y="0"/>
                  </a:moveTo>
                  <a:lnTo>
                    <a:pt x="22" y="0"/>
                  </a:lnTo>
                  <a:lnTo>
                    <a:pt x="23" y="0"/>
                  </a:lnTo>
                  <a:lnTo>
                    <a:pt x="24" y="0"/>
                  </a:lnTo>
                  <a:lnTo>
                    <a:pt x="25" y="1"/>
                  </a:lnTo>
                  <a:lnTo>
                    <a:pt x="26" y="2"/>
                  </a:lnTo>
                  <a:lnTo>
                    <a:pt x="26" y="3"/>
                  </a:lnTo>
                  <a:lnTo>
                    <a:pt x="27" y="4"/>
                  </a:lnTo>
                  <a:lnTo>
                    <a:pt x="27" y="22"/>
                  </a:lnTo>
                  <a:lnTo>
                    <a:pt x="26" y="23"/>
                  </a:lnTo>
                  <a:lnTo>
                    <a:pt x="26" y="24"/>
                  </a:lnTo>
                  <a:lnTo>
                    <a:pt x="25" y="24"/>
                  </a:lnTo>
                  <a:lnTo>
                    <a:pt x="24" y="25"/>
                  </a:lnTo>
                  <a:lnTo>
                    <a:pt x="23" y="26"/>
                  </a:lnTo>
                  <a:lnTo>
                    <a:pt x="22" y="26"/>
                  </a:lnTo>
                  <a:lnTo>
                    <a:pt x="5" y="26"/>
                  </a:lnTo>
                  <a:lnTo>
                    <a:pt x="3" y="26"/>
                  </a:lnTo>
                  <a:lnTo>
                    <a:pt x="2" y="25"/>
                  </a:lnTo>
                  <a:lnTo>
                    <a:pt x="2" y="24"/>
                  </a:lnTo>
                  <a:lnTo>
                    <a:pt x="1" y="24"/>
                  </a:lnTo>
                  <a:lnTo>
                    <a:pt x="1" y="23"/>
                  </a:lnTo>
                  <a:lnTo>
                    <a:pt x="0" y="22"/>
                  </a:lnTo>
                  <a:lnTo>
                    <a:pt x="0" y="4"/>
                  </a:lnTo>
                  <a:lnTo>
                    <a:pt x="1" y="3"/>
                  </a:lnTo>
                  <a:lnTo>
                    <a:pt x="1" y="2"/>
                  </a:lnTo>
                  <a:lnTo>
                    <a:pt x="2" y="1"/>
                  </a:lnTo>
                  <a:lnTo>
                    <a:pt x="2" y="0"/>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Rectangle 418"/>
            <p:cNvSpPr>
              <a:spLocks noChangeArrowheads="1"/>
            </p:cNvSpPr>
            <p:nvPr/>
          </p:nvSpPr>
          <p:spPr bwMode="auto">
            <a:xfrm>
              <a:off x="8810626" y="1492250"/>
              <a:ext cx="150813"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5" name="Group 74"/>
          <p:cNvGrpSpPr/>
          <p:nvPr/>
        </p:nvGrpSpPr>
        <p:grpSpPr>
          <a:xfrm>
            <a:off x="4407391" y="4686142"/>
            <a:ext cx="341313" cy="533400"/>
            <a:chOff x="7143750" y="2085976"/>
            <a:chExt cx="341313" cy="400050"/>
          </a:xfrm>
          <a:solidFill>
            <a:schemeClr val="bg1">
              <a:lumMod val="95000"/>
            </a:schemeClr>
          </a:solidFill>
        </p:grpSpPr>
        <p:sp>
          <p:nvSpPr>
            <p:cNvPr id="76" name="Freeform 609"/>
            <p:cNvSpPr>
              <a:spLocks/>
            </p:cNvSpPr>
            <p:nvPr/>
          </p:nvSpPr>
          <p:spPr bwMode="auto">
            <a:xfrm>
              <a:off x="7315200" y="2324101"/>
              <a:ext cx="11113" cy="11113"/>
            </a:xfrm>
            <a:custGeom>
              <a:avLst/>
              <a:gdLst/>
              <a:ahLst/>
              <a:cxnLst>
                <a:cxn ang="0">
                  <a:pos x="7" y="0"/>
                </a:cxn>
                <a:cxn ang="0">
                  <a:pos x="6" y="2"/>
                </a:cxn>
                <a:cxn ang="0">
                  <a:pos x="5" y="3"/>
                </a:cxn>
                <a:cxn ang="0">
                  <a:pos x="4" y="5"/>
                </a:cxn>
                <a:cxn ang="0">
                  <a:pos x="4" y="7"/>
                </a:cxn>
                <a:cxn ang="0">
                  <a:pos x="0" y="7"/>
                </a:cxn>
                <a:cxn ang="0">
                  <a:pos x="7" y="0"/>
                </a:cxn>
              </a:cxnLst>
              <a:rect l="0" t="0" r="r" b="b"/>
              <a:pathLst>
                <a:path w="7" h="7">
                  <a:moveTo>
                    <a:pt x="7" y="0"/>
                  </a:moveTo>
                  <a:lnTo>
                    <a:pt x="6" y="2"/>
                  </a:lnTo>
                  <a:lnTo>
                    <a:pt x="5" y="3"/>
                  </a:lnTo>
                  <a:lnTo>
                    <a:pt x="4" y="5"/>
                  </a:lnTo>
                  <a:lnTo>
                    <a:pt x="4" y="7"/>
                  </a:lnTo>
                  <a:lnTo>
                    <a:pt x="0" y="7"/>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610"/>
            <p:cNvSpPr>
              <a:spLocks/>
            </p:cNvSpPr>
            <p:nvPr/>
          </p:nvSpPr>
          <p:spPr bwMode="auto">
            <a:xfrm>
              <a:off x="7278688" y="2195513"/>
              <a:ext cx="73025" cy="139700"/>
            </a:xfrm>
            <a:custGeom>
              <a:avLst/>
              <a:gdLst/>
              <a:ahLst/>
              <a:cxnLst>
                <a:cxn ang="0">
                  <a:pos x="26" y="1"/>
                </a:cxn>
                <a:cxn ang="0">
                  <a:pos x="32" y="2"/>
                </a:cxn>
                <a:cxn ang="0">
                  <a:pos x="38" y="6"/>
                </a:cxn>
                <a:cxn ang="0">
                  <a:pos x="42" y="11"/>
                </a:cxn>
                <a:cxn ang="0">
                  <a:pos x="44" y="16"/>
                </a:cxn>
                <a:cxn ang="0">
                  <a:pos x="45" y="23"/>
                </a:cxn>
                <a:cxn ang="0">
                  <a:pos x="45" y="29"/>
                </a:cxn>
                <a:cxn ang="0">
                  <a:pos x="43" y="35"/>
                </a:cxn>
                <a:cxn ang="0">
                  <a:pos x="39" y="40"/>
                </a:cxn>
                <a:cxn ang="0">
                  <a:pos x="35" y="45"/>
                </a:cxn>
                <a:cxn ang="0">
                  <a:pos x="36" y="48"/>
                </a:cxn>
                <a:cxn ang="0">
                  <a:pos x="43" y="51"/>
                </a:cxn>
                <a:cxn ang="0">
                  <a:pos x="46" y="53"/>
                </a:cxn>
                <a:cxn ang="0">
                  <a:pos x="33" y="74"/>
                </a:cxn>
                <a:cxn ang="0">
                  <a:pos x="24" y="53"/>
                </a:cxn>
                <a:cxn ang="0">
                  <a:pos x="28" y="49"/>
                </a:cxn>
                <a:cxn ang="0">
                  <a:pos x="25" y="50"/>
                </a:cxn>
                <a:cxn ang="0">
                  <a:pos x="21" y="50"/>
                </a:cxn>
                <a:cxn ang="0">
                  <a:pos x="17" y="49"/>
                </a:cxn>
                <a:cxn ang="0">
                  <a:pos x="21" y="53"/>
                </a:cxn>
                <a:cxn ang="0">
                  <a:pos x="23" y="88"/>
                </a:cxn>
                <a:cxn ang="0">
                  <a:pos x="11" y="87"/>
                </a:cxn>
                <a:cxn ang="0">
                  <a:pos x="1" y="86"/>
                </a:cxn>
                <a:cxn ang="0">
                  <a:pos x="0" y="83"/>
                </a:cxn>
                <a:cxn ang="0">
                  <a:pos x="1" y="79"/>
                </a:cxn>
                <a:cxn ang="0">
                  <a:pos x="1" y="75"/>
                </a:cxn>
                <a:cxn ang="0">
                  <a:pos x="0" y="72"/>
                </a:cxn>
                <a:cxn ang="0">
                  <a:pos x="1" y="68"/>
                </a:cxn>
                <a:cxn ang="0">
                  <a:pos x="1" y="64"/>
                </a:cxn>
                <a:cxn ang="0">
                  <a:pos x="0" y="61"/>
                </a:cxn>
                <a:cxn ang="0">
                  <a:pos x="1" y="57"/>
                </a:cxn>
                <a:cxn ang="0">
                  <a:pos x="1" y="53"/>
                </a:cxn>
                <a:cxn ang="0">
                  <a:pos x="4" y="50"/>
                </a:cxn>
                <a:cxn ang="0">
                  <a:pos x="12" y="46"/>
                </a:cxn>
                <a:cxn ang="0">
                  <a:pos x="8" y="43"/>
                </a:cxn>
                <a:cxn ang="0">
                  <a:pos x="4" y="37"/>
                </a:cxn>
                <a:cxn ang="0">
                  <a:pos x="1" y="32"/>
                </a:cxn>
                <a:cxn ang="0">
                  <a:pos x="0" y="26"/>
                </a:cxn>
                <a:cxn ang="0">
                  <a:pos x="0" y="20"/>
                </a:cxn>
                <a:cxn ang="0">
                  <a:pos x="2" y="13"/>
                </a:cxn>
                <a:cxn ang="0">
                  <a:pos x="5" y="8"/>
                </a:cxn>
                <a:cxn ang="0">
                  <a:pos x="10" y="4"/>
                </a:cxn>
                <a:cxn ang="0">
                  <a:pos x="16" y="1"/>
                </a:cxn>
                <a:cxn ang="0">
                  <a:pos x="23" y="0"/>
                </a:cxn>
              </a:cxnLst>
              <a:rect l="0" t="0" r="r" b="b"/>
              <a:pathLst>
                <a:path w="46" h="88">
                  <a:moveTo>
                    <a:pt x="23" y="0"/>
                  </a:moveTo>
                  <a:lnTo>
                    <a:pt x="26" y="1"/>
                  </a:lnTo>
                  <a:lnTo>
                    <a:pt x="29" y="1"/>
                  </a:lnTo>
                  <a:lnTo>
                    <a:pt x="32" y="2"/>
                  </a:lnTo>
                  <a:lnTo>
                    <a:pt x="35" y="4"/>
                  </a:lnTo>
                  <a:lnTo>
                    <a:pt x="38" y="6"/>
                  </a:lnTo>
                  <a:lnTo>
                    <a:pt x="40" y="8"/>
                  </a:lnTo>
                  <a:lnTo>
                    <a:pt x="42" y="11"/>
                  </a:lnTo>
                  <a:lnTo>
                    <a:pt x="43" y="13"/>
                  </a:lnTo>
                  <a:lnTo>
                    <a:pt x="44" y="16"/>
                  </a:lnTo>
                  <a:lnTo>
                    <a:pt x="45" y="20"/>
                  </a:lnTo>
                  <a:lnTo>
                    <a:pt x="45" y="23"/>
                  </a:lnTo>
                  <a:lnTo>
                    <a:pt x="45" y="26"/>
                  </a:lnTo>
                  <a:lnTo>
                    <a:pt x="45" y="29"/>
                  </a:lnTo>
                  <a:lnTo>
                    <a:pt x="44" y="32"/>
                  </a:lnTo>
                  <a:lnTo>
                    <a:pt x="43" y="35"/>
                  </a:lnTo>
                  <a:lnTo>
                    <a:pt x="41" y="37"/>
                  </a:lnTo>
                  <a:lnTo>
                    <a:pt x="39" y="40"/>
                  </a:lnTo>
                  <a:lnTo>
                    <a:pt x="37" y="43"/>
                  </a:lnTo>
                  <a:lnTo>
                    <a:pt x="35" y="45"/>
                  </a:lnTo>
                  <a:lnTo>
                    <a:pt x="33" y="46"/>
                  </a:lnTo>
                  <a:lnTo>
                    <a:pt x="36" y="48"/>
                  </a:lnTo>
                  <a:lnTo>
                    <a:pt x="40" y="49"/>
                  </a:lnTo>
                  <a:lnTo>
                    <a:pt x="43" y="51"/>
                  </a:lnTo>
                  <a:lnTo>
                    <a:pt x="46" y="52"/>
                  </a:lnTo>
                  <a:lnTo>
                    <a:pt x="46" y="53"/>
                  </a:lnTo>
                  <a:lnTo>
                    <a:pt x="45" y="54"/>
                  </a:lnTo>
                  <a:lnTo>
                    <a:pt x="33" y="74"/>
                  </a:lnTo>
                  <a:lnTo>
                    <a:pt x="24" y="53"/>
                  </a:lnTo>
                  <a:lnTo>
                    <a:pt x="24" y="53"/>
                  </a:lnTo>
                  <a:lnTo>
                    <a:pt x="24" y="53"/>
                  </a:lnTo>
                  <a:lnTo>
                    <a:pt x="28" y="49"/>
                  </a:lnTo>
                  <a:lnTo>
                    <a:pt x="26" y="49"/>
                  </a:lnTo>
                  <a:lnTo>
                    <a:pt x="25" y="50"/>
                  </a:lnTo>
                  <a:lnTo>
                    <a:pt x="23" y="50"/>
                  </a:lnTo>
                  <a:lnTo>
                    <a:pt x="21" y="50"/>
                  </a:lnTo>
                  <a:lnTo>
                    <a:pt x="19" y="49"/>
                  </a:lnTo>
                  <a:lnTo>
                    <a:pt x="17" y="49"/>
                  </a:lnTo>
                  <a:lnTo>
                    <a:pt x="21" y="53"/>
                  </a:lnTo>
                  <a:lnTo>
                    <a:pt x="21" y="53"/>
                  </a:lnTo>
                  <a:lnTo>
                    <a:pt x="11" y="76"/>
                  </a:lnTo>
                  <a:lnTo>
                    <a:pt x="23" y="88"/>
                  </a:lnTo>
                  <a:lnTo>
                    <a:pt x="17" y="88"/>
                  </a:lnTo>
                  <a:lnTo>
                    <a:pt x="11" y="87"/>
                  </a:lnTo>
                  <a:lnTo>
                    <a:pt x="6" y="87"/>
                  </a:lnTo>
                  <a:lnTo>
                    <a:pt x="1" y="86"/>
                  </a:lnTo>
                  <a:lnTo>
                    <a:pt x="0" y="85"/>
                  </a:lnTo>
                  <a:lnTo>
                    <a:pt x="0" y="83"/>
                  </a:lnTo>
                  <a:lnTo>
                    <a:pt x="0" y="81"/>
                  </a:lnTo>
                  <a:lnTo>
                    <a:pt x="1" y="79"/>
                  </a:lnTo>
                  <a:lnTo>
                    <a:pt x="1" y="77"/>
                  </a:lnTo>
                  <a:lnTo>
                    <a:pt x="1" y="75"/>
                  </a:lnTo>
                  <a:lnTo>
                    <a:pt x="0" y="74"/>
                  </a:lnTo>
                  <a:lnTo>
                    <a:pt x="0" y="72"/>
                  </a:lnTo>
                  <a:lnTo>
                    <a:pt x="0" y="70"/>
                  </a:lnTo>
                  <a:lnTo>
                    <a:pt x="1" y="68"/>
                  </a:lnTo>
                  <a:lnTo>
                    <a:pt x="1" y="66"/>
                  </a:lnTo>
                  <a:lnTo>
                    <a:pt x="1" y="64"/>
                  </a:lnTo>
                  <a:lnTo>
                    <a:pt x="0" y="63"/>
                  </a:lnTo>
                  <a:lnTo>
                    <a:pt x="0" y="61"/>
                  </a:lnTo>
                  <a:lnTo>
                    <a:pt x="0" y="59"/>
                  </a:lnTo>
                  <a:lnTo>
                    <a:pt x="1" y="57"/>
                  </a:lnTo>
                  <a:lnTo>
                    <a:pt x="1" y="55"/>
                  </a:lnTo>
                  <a:lnTo>
                    <a:pt x="1" y="53"/>
                  </a:lnTo>
                  <a:lnTo>
                    <a:pt x="0" y="51"/>
                  </a:lnTo>
                  <a:lnTo>
                    <a:pt x="4" y="50"/>
                  </a:lnTo>
                  <a:lnTo>
                    <a:pt x="8" y="48"/>
                  </a:lnTo>
                  <a:lnTo>
                    <a:pt x="12" y="46"/>
                  </a:lnTo>
                  <a:lnTo>
                    <a:pt x="10" y="45"/>
                  </a:lnTo>
                  <a:lnTo>
                    <a:pt x="8" y="43"/>
                  </a:lnTo>
                  <a:lnTo>
                    <a:pt x="6" y="40"/>
                  </a:lnTo>
                  <a:lnTo>
                    <a:pt x="4" y="37"/>
                  </a:lnTo>
                  <a:lnTo>
                    <a:pt x="3" y="35"/>
                  </a:lnTo>
                  <a:lnTo>
                    <a:pt x="1" y="32"/>
                  </a:lnTo>
                  <a:lnTo>
                    <a:pt x="1" y="29"/>
                  </a:lnTo>
                  <a:lnTo>
                    <a:pt x="0" y="26"/>
                  </a:lnTo>
                  <a:lnTo>
                    <a:pt x="0" y="23"/>
                  </a:lnTo>
                  <a:lnTo>
                    <a:pt x="0" y="20"/>
                  </a:lnTo>
                  <a:lnTo>
                    <a:pt x="1" y="16"/>
                  </a:lnTo>
                  <a:lnTo>
                    <a:pt x="2" y="13"/>
                  </a:lnTo>
                  <a:lnTo>
                    <a:pt x="3" y="11"/>
                  </a:lnTo>
                  <a:lnTo>
                    <a:pt x="5" y="8"/>
                  </a:lnTo>
                  <a:lnTo>
                    <a:pt x="8" y="6"/>
                  </a:lnTo>
                  <a:lnTo>
                    <a:pt x="10" y="4"/>
                  </a:lnTo>
                  <a:lnTo>
                    <a:pt x="13" y="2"/>
                  </a:lnTo>
                  <a:lnTo>
                    <a:pt x="16" y="1"/>
                  </a:lnTo>
                  <a:lnTo>
                    <a:pt x="19"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8" name="Freeform 611"/>
            <p:cNvSpPr>
              <a:spLocks/>
            </p:cNvSpPr>
            <p:nvPr/>
          </p:nvSpPr>
          <p:spPr bwMode="auto">
            <a:xfrm>
              <a:off x="7200900" y="2276476"/>
              <a:ext cx="66675" cy="14288"/>
            </a:xfrm>
            <a:custGeom>
              <a:avLst/>
              <a:gdLst/>
              <a:ahLst/>
              <a:cxnLst>
                <a:cxn ang="0">
                  <a:pos x="4" y="0"/>
                </a:cxn>
                <a:cxn ang="0">
                  <a:pos x="38" y="0"/>
                </a:cxn>
                <a:cxn ang="0">
                  <a:pos x="39" y="0"/>
                </a:cxn>
                <a:cxn ang="0">
                  <a:pos x="41" y="1"/>
                </a:cxn>
                <a:cxn ang="0">
                  <a:pos x="42" y="2"/>
                </a:cxn>
                <a:cxn ang="0">
                  <a:pos x="42" y="3"/>
                </a:cxn>
                <a:cxn ang="0">
                  <a:pos x="42" y="4"/>
                </a:cxn>
                <a:cxn ang="0">
                  <a:pos x="42" y="5"/>
                </a:cxn>
                <a:cxn ang="0">
                  <a:pos x="42" y="6"/>
                </a:cxn>
                <a:cxn ang="0">
                  <a:pos x="42" y="7"/>
                </a:cxn>
                <a:cxn ang="0">
                  <a:pos x="41" y="8"/>
                </a:cxn>
                <a:cxn ang="0">
                  <a:pos x="39" y="9"/>
                </a:cxn>
                <a:cxn ang="0">
                  <a:pos x="38" y="9"/>
                </a:cxn>
                <a:cxn ang="0">
                  <a:pos x="4" y="9"/>
                </a:cxn>
                <a:cxn ang="0">
                  <a:pos x="3" y="9"/>
                </a:cxn>
                <a:cxn ang="0">
                  <a:pos x="2" y="8"/>
                </a:cxn>
                <a:cxn ang="0">
                  <a:pos x="1" y="7"/>
                </a:cxn>
                <a:cxn ang="0">
                  <a:pos x="0" y="6"/>
                </a:cxn>
                <a:cxn ang="0">
                  <a:pos x="0" y="5"/>
                </a:cxn>
                <a:cxn ang="0">
                  <a:pos x="0" y="4"/>
                </a:cxn>
                <a:cxn ang="0">
                  <a:pos x="0" y="3"/>
                </a:cxn>
                <a:cxn ang="0">
                  <a:pos x="1" y="2"/>
                </a:cxn>
                <a:cxn ang="0">
                  <a:pos x="2" y="1"/>
                </a:cxn>
                <a:cxn ang="0">
                  <a:pos x="3" y="0"/>
                </a:cxn>
                <a:cxn ang="0">
                  <a:pos x="4" y="0"/>
                </a:cxn>
              </a:cxnLst>
              <a:rect l="0" t="0" r="r" b="b"/>
              <a:pathLst>
                <a:path w="42" h="9">
                  <a:moveTo>
                    <a:pt x="4" y="0"/>
                  </a:moveTo>
                  <a:lnTo>
                    <a:pt x="38" y="0"/>
                  </a:lnTo>
                  <a:lnTo>
                    <a:pt x="39" y="0"/>
                  </a:lnTo>
                  <a:lnTo>
                    <a:pt x="41" y="1"/>
                  </a:lnTo>
                  <a:lnTo>
                    <a:pt x="42" y="2"/>
                  </a:lnTo>
                  <a:lnTo>
                    <a:pt x="42" y="3"/>
                  </a:lnTo>
                  <a:lnTo>
                    <a:pt x="42" y="4"/>
                  </a:lnTo>
                  <a:lnTo>
                    <a:pt x="42" y="5"/>
                  </a:lnTo>
                  <a:lnTo>
                    <a:pt x="42" y="6"/>
                  </a:lnTo>
                  <a:lnTo>
                    <a:pt x="42" y="7"/>
                  </a:lnTo>
                  <a:lnTo>
                    <a:pt x="41" y="8"/>
                  </a:lnTo>
                  <a:lnTo>
                    <a:pt x="39" y="9"/>
                  </a:lnTo>
                  <a:lnTo>
                    <a:pt x="38" y="9"/>
                  </a:lnTo>
                  <a:lnTo>
                    <a:pt x="4" y="9"/>
                  </a:lnTo>
                  <a:lnTo>
                    <a:pt x="3" y="9"/>
                  </a:lnTo>
                  <a:lnTo>
                    <a:pt x="2" y="8"/>
                  </a:lnTo>
                  <a:lnTo>
                    <a:pt x="1" y="7"/>
                  </a:lnTo>
                  <a:lnTo>
                    <a:pt x="0" y="6"/>
                  </a:lnTo>
                  <a:lnTo>
                    <a:pt x="0" y="5"/>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Freeform 612"/>
            <p:cNvSpPr>
              <a:spLocks/>
            </p:cNvSpPr>
            <p:nvPr/>
          </p:nvSpPr>
          <p:spPr bwMode="auto">
            <a:xfrm>
              <a:off x="7200900" y="2293938"/>
              <a:ext cx="66675" cy="14288"/>
            </a:xfrm>
            <a:custGeom>
              <a:avLst/>
              <a:gdLst/>
              <a:ahLst/>
              <a:cxnLst>
                <a:cxn ang="0">
                  <a:pos x="4" y="0"/>
                </a:cxn>
                <a:cxn ang="0">
                  <a:pos x="38" y="0"/>
                </a:cxn>
                <a:cxn ang="0">
                  <a:pos x="39" y="0"/>
                </a:cxn>
                <a:cxn ang="0">
                  <a:pos x="41" y="1"/>
                </a:cxn>
                <a:cxn ang="0">
                  <a:pos x="42" y="2"/>
                </a:cxn>
                <a:cxn ang="0">
                  <a:pos x="42" y="3"/>
                </a:cxn>
                <a:cxn ang="0">
                  <a:pos x="42" y="4"/>
                </a:cxn>
                <a:cxn ang="0">
                  <a:pos x="42" y="5"/>
                </a:cxn>
                <a:cxn ang="0">
                  <a:pos x="42" y="6"/>
                </a:cxn>
                <a:cxn ang="0">
                  <a:pos x="42" y="7"/>
                </a:cxn>
                <a:cxn ang="0">
                  <a:pos x="41" y="8"/>
                </a:cxn>
                <a:cxn ang="0">
                  <a:pos x="39" y="9"/>
                </a:cxn>
                <a:cxn ang="0">
                  <a:pos x="38" y="9"/>
                </a:cxn>
                <a:cxn ang="0">
                  <a:pos x="4" y="9"/>
                </a:cxn>
                <a:cxn ang="0">
                  <a:pos x="3" y="9"/>
                </a:cxn>
                <a:cxn ang="0">
                  <a:pos x="2" y="8"/>
                </a:cxn>
                <a:cxn ang="0">
                  <a:pos x="1" y="7"/>
                </a:cxn>
                <a:cxn ang="0">
                  <a:pos x="0" y="6"/>
                </a:cxn>
                <a:cxn ang="0">
                  <a:pos x="0" y="5"/>
                </a:cxn>
                <a:cxn ang="0">
                  <a:pos x="0" y="4"/>
                </a:cxn>
                <a:cxn ang="0">
                  <a:pos x="0" y="3"/>
                </a:cxn>
                <a:cxn ang="0">
                  <a:pos x="1" y="2"/>
                </a:cxn>
                <a:cxn ang="0">
                  <a:pos x="2" y="1"/>
                </a:cxn>
                <a:cxn ang="0">
                  <a:pos x="3" y="0"/>
                </a:cxn>
                <a:cxn ang="0">
                  <a:pos x="4" y="0"/>
                </a:cxn>
              </a:cxnLst>
              <a:rect l="0" t="0" r="r" b="b"/>
              <a:pathLst>
                <a:path w="42" h="9">
                  <a:moveTo>
                    <a:pt x="4" y="0"/>
                  </a:moveTo>
                  <a:lnTo>
                    <a:pt x="38" y="0"/>
                  </a:lnTo>
                  <a:lnTo>
                    <a:pt x="39" y="0"/>
                  </a:lnTo>
                  <a:lnTo>
                    <a:pt x="41" y="1"/>
                  </a:lnTo>
                  <a:lnTo>
                    <a:pt x="42" y="2"/>
                  </a:lnTo>
                  <a:lnTo>
                    <a:pt x="42" y="3"/>
                  </a:lnTo>
                  <a:lnTo>
                    <a:pt x="42" y="4"/>
                  </a:lnTo>
                  <a:lnTo>
                    <a:pt x="42" y="5"/>
                  </a:lnTo>
                  <a:lnTo>
                    <a:pt x="42" y="6"/>
                  </a:lnTo>
                  <a:lnTo>
                    <a:pt x="42" y="7"/>
                  </a:lnTo>
                  <a:lnTo>
                    <a:pt x="41" y="8"/>
                  </a:lnTo>
                  <a:lnTo>
                    <a:pt x="39" y="9"/>
                  </a:lnTo>
                  <a:lnTo>
                    <a:pt x="38" y="9"/>
                  </a:lnTo>
                  <a:lnTo>
                    <a:pt x="4" y="9"/>
                  </a:lnTo>
                  <a:lnTo>
                    <a:pt x="3" y="9"/>
                  </a:lnTo>
                  <a:lnTo>
                    <a:pt x="2" y="8"/>
                  </a:lnTo>
                  <a:lnTo>
                    <a:pt x="1" y="7"/>
                  </a:lnTo>
                  <a:lnTo>
                    <a:pt x="0" y="6"/>
                  </a:lnTo>
                  <a:lnTo>
                    <a:pt x="0" y="5"/>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Freeform 613"/>
            <p:cNvSpPr>
              <a:spLocks/>
            </p:cNvSpPr>
            <p:nvPr/>
          </p:nvSpPr>
          <p:spPr bwMode="auto">
            <a:xfrm>
              <a:off x="7200900" y="2311401"/>
              <a:ext cx="66675" cy="14288"/>
            </a:xfrm>
            <a:custGeom>
              <a:avLst/>
              <a:gdLst/>
              <a:ahLst/>
              <a:cxnLst>
                <a:cxn ang="0">
                  <a:pos x="4" y="0"/>
                </a:cxn>
                <a:cxn ang="0">
                  <a:pos x="38" y="0"/>
                </a:cxn>
                <a:cxn ang="0">
                  <a:pos x="39" y="0"/>
                </a:cxn>
                <a:cxn ang="0">
                  <a:pos x="41" y="1"/>
                </a:cxn>
                <a:cxn ang="0">
                  <a:pos x="42" y="2"/>
                </a:cxn>
                <a:cxn ang="0">
                  <a:pos x="42" y="3"/>
                </a:cxn>
                <a:cxn ang="0">
                  <a:pos x="42" y="4"/>
                </a:cxn>
                <a:cxn ang="0">
                  <a:pos x="42" y="5"/>
                </a:cxn>
                <a:cxn ang="0">
                  <a:pos x="42" y="6"/>
                </a:cxn>
                <a:cxn ang="0">
                  <a:pos x="42" y="7"/>
                </a:cxn>
                <a:cxn ang="0">
                  <a:pos x="41" y="8"/>
                </a:cxn>
                <a:cxn ang="0">
                  <a:pos x="39" y="9"/>
                </a:cxn>
                <a:cxn ang="0">
                  <a:pos x="38" y="9"/>
                </a:cxn>
                <a:cxn ang="0">
                  <a:pos x="4" y="9"/>
                </a:cxn>
                <a:cxn ang="0">
                  <a:pos x="3" y="9"/>
                </a:cxn>
                <a:cxn ang="0">
                  <a:pos x="2" y="8"/>
                </a:cxn>
                <a:cxn ang="0">
                  <a:pos x="1" y="7"/>
                </a:cxn>
                <a:cxn ang="0">
                  <a:pos x="0" y="6"/>
                </a:cxn>
                <a:cxn ang="0">
                  <a:pos x="0" y="5"/>
                </a:cxn>
                <a:cxn ang="0">
                  <a:pos x="0" y="4"/>
                </a:cxn>
                <a:cxn ang="0">
                  <a:pos x="0" y="3"/>
                </a:cxn>
                <a:cxn ang="0">
                  <a:pos x="1" y="2"/>
                </a:cxn>
                <a:cxn ang="0">
                  <a:pos x="2" y="1"/>
                </a:cxn>
                <a:cxn ang="0">
                  <a:pos x="3" y="0"/>
                </a:cxn>
                <a:cxn ang="0">
                  <a:pos x="4" y="0"/>
                </a:cxn>
              </a:cxnLst>
              <a:rect l="0" t="0" r="r" b="b"/>
              <a:pathLst>
                <a:path w="42" h="9">
                  <a:moveTo>
                    <a:pt x="4" y="0"/>
                  </a:moveTo>
                  <a:lnTo>
                    <a:pt x="38" y="0"/>
                  </a:lnTo>
                  <a:lnTo>
                    <a:pt x="39" y="0"/>
                  </a:lnTo>
                  <a:lnTo>
                    <a:pt x="41" y="1"/>
                  </a:lnTo>
                  <a:lnTo>
                    <a:pt x="42" y="2"/>
                  </a:lnTo>
                  <a:lnTo>
                    <a:pt x="42" y="3"/>
                  </a:lnTo>
                  <a:lnTo>
                    <a:pt x="42" y="4"/>
                  </a:lnTo>
                  <a:lnTo>
                    <a:pt x="42" y="5"/>
                  </a:lnTo>
                  <a:lnTo>
                    <a:pt x="42" y="6"/>
                  </a:lnTo>
                  <a:lnTo>
                    <a:pt x="42" y="7"/>
                  </a:lnTo>
                  <a:lnTo>
                    <a:pt x="41" y="8"/>
                  </a:lnTo>
                  <a:lnTo>
                    <a:pt x="39" y="9"/>
                  </a:lnTo>
                  <a:lnTo>
                    <a:pt x="38" y="9"/>
                  </a:lnTo>
                  <a:lnTo>
                    <a:pt x="4" y="9"/>
                  </a:lnTo>
                  <a:lnTo>
                    <a:pt x="3" y="9"/>
                  </a:lnTo>
                  <a:lnTo>
                    <a:pt x="2" y="8"/>
                  </a:lnTo>
                  <a:lnTo>
                    <a:pt x="1" y="7"/>
                  </a:lnTo>
                  <a:lnTo>
                    <a:pt x="0" y="6"/>
                  </a:lnTo>
                  <a:lnTo>
                    <a:pt x="0" y="5"/>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614"/>
            <p:cNvSpPr>
              <a:spLocks/>
            </p:cNvSpPr>
            <p:nvPr/>
          </p:nvSpPr>
          <p:spPr bwMode="auto">
            <a:xfrm>
              <a:off x="7200900" y="2328863"/>
              <a:ext cx="66675" cy="14288"/>
            </a:xfrm>
            <a:custGeom>
              <a:avLst/>
              <a:gdLst/>
              <a:ahLst/>
              <a:cxnLst>
                <a:cxn ang="0">
                  <a:pos x="4" y="0"/>
                </a:cxn>
                <a:cxn ang="0">
                  <a:pos x="38" y="0"/>
                </a:cxn>
                <a:cxn ang="0">
                  <a:pos x="39" y="0"/>
                </a:cxn>
                <a:cxn ang="0">
                  <a:pos x="41" y="1"/>
                </a:cxn>
                <a:cxn ang="0">
                  <a:pos x="42" y="2"/>
                </a:cxn>
                <a:cxn ang="0">
                  <a:pos x="42" y="3"/>
                </a:cxn>
                <a:cxn ang="0">
                  <a:pos x="42" y="4"/>
                </a:cxn>
                <a:cxn ang="0">
                  <a:pos x="42" y="5"/>
                </a:cxn>
                <a:cxn ang="0">
                  <a:pos x="42" y="6"/>
                </a:cxn>
                <a:cxn ang="0">
                  <a:pos x="42" y="7"/>
                </a:cxn>
                <a:cxn ang="0">
                  <a:pos x="41" y="8"/>
                </a:cxn>
                <a:cxn ang="0">
                  <a:pos x="39" y="9"/>
                </a:cxn>
                <a:cxn ang="0">
                  <a:pos x="38" y="9"/>
                </a:cxn>
                <a:cxn ang="0">
                  <a:pos x="4" y="9"/>
                </a:cxn>
                <a:cxn ang="0">
                  <a:pos x="3" y="9"/>
                </a:cxn>
                <a:cxn ang="0">
                  <a:pos x="2" y="8"/>
                </a:cxn>
                <a:cxn ang="0">
                  <a:pos x="1" y="7"/>
                </a:cxn>
                <a:cxn ang="0">
                  <a:pos x="0" y="6"/>
                </a:cxn>
                <a:cxn ang="0">
                  <a:pos x="0" y="5"/>
                </a:cxn>
                <a:cxn ang="0">
                  <a:pos x="0" y="4"/>
                </a:cxn>
                <a:cxn ang="0">
                  <a:pos x="0" y="3"/>
                </a:cxn>
                <a:cxn ang="0">
                  <a:pos x="1" y="2"/>
                </a:cxn>
                <a:cxn ang="0">
                  <a:pos x="2" y="1"/>
                </a:cxn>
                <a:cxn ang="0">
                  <a:pos x="3" y="0"/>
                </a:cxn>
                <a:cxn ang="0">
                  <a:pos x="4" y="0"/>
                </a:cxn>
              </a:cxnLst>
              <a:rect l="0" t="0" r="r" b="b"/>
              <a:pathLst>
                <a:path w="42" h="9">
                  <a:moveTo>
                    <a:pt x="4" y="0"/>
                  </a:moveTo>
                  <a:lnTo>
                    <a:pt x="38" y="0"/>
                  </a:lnTo>
                  <a:lnTo>
                    <a:pt x="39" y="0"/>
                  </a:lnTo>
                  <a:lnTo>
                    <a:pt x="41" y="1"/>
                  </a:lnTo>
                  <a:lnTo>
                    <a:pt x="42" y="2"/>
                  </a:lnTo>
                  <a:lnTo>
                    <a:pt x="42" y="3"/>
                  </a:lnTo>
                  <a:lnTo>
                    <a:pt x="42" y="4"/>
                  </a:lnTo>
                  <a:lnTo>
                    <a:pt x="42" y="5"/>
                  </a:lnTo>
                  <a:lnTo>
                    <a:pt x="42" y="6"/>
                  </a:lnTo>
                  <a:lnTo>
                    <a:pt x="42" y="7"/>
                  </a:lnTo>
                  <a:lnTo>
                    <a:pt x="41" y="8"/>
                  </a:lnTo>
                  <a:lnTo>
                    <a:pt x="39" y="9"/>
                  </a:lnTo>
                  <a:lnTo>
                    <a:pt x="38" y="9"/>
                  </a:lnTo>
                  <a:lnTo>
                    <a:pt x="4" y="9"/>
                  </a:lnTo>
                  <a:lnTo>
                    <a:pt x="3" y="9"/>
                  </a:lnTo>
                  <a:lnTo>
                    <a:pt x="2" y="8"/>
                  </a:lnTo>
                  <a:lnTo>
                    <a:pt x="1" y="7"/>
                  </a:lnTo>
                  <a:lnTo>
                    <a:pt x="0" y="6"/>
                  </a:lnTo>
                  <a:lnTo>
                    <a:pt x="0" y="5"/>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Freeform 615"/>
            <p:cNvSpPr>
              <a:spLocks/>
            </p:cNvSpPr>
            <p:nvPr/>
          </p:nvSpPr>
          <p:spPr bwMode="auto">
            <a:xfrm>
              <a:off x="7332663" y="2282826"/>
              <a:ext cx="41275" cy="60325"/>
            </a:xfrm>
            <a:custGeom>
              <a:avLst/>
              <a:gdLst/>
              <a:ahLst/>
              <a:cxnLst>
                <a:cxn ang="0">
                  <a:pos x="22" y="0"/>
                </a:cxn>
                <a:cxn ang="0">
                  <a:pos x="23" y="0"/>
                </a:cxn>
                <a:cxn ang="0">
                  <a:pos x="24" y="1"/>
                </a:cxn>
                <a:cxn ang="0">
                  <a:pos x="24" y="1"/>
                </a:cxn>
                <a:cxn ang="0">
                  <a:pos x="25" y="2"/>
                </a:cxn>
                <a:cxn ang="0">
                  <a:pos x="26" y="3"/>
                </a:cxn>
                <a:cxn ang="0">
                  <a:pos x="26" y="4"/>
                </a:cxn>
                <a:cxn ang="0">
                  <a:pos x="26" y="5"/>
                </a:cxn>
                <a:cxn ang="0">
                  <a:pos x="26" y="6"/>
                </a:cxn>
                <a:cxn ang="0">
                  <a:pos x="26" y="7"/>
                </a:cxn>
                <a:cxn ang="0">
                  <a:pos x="9" y="36"/>
                </a:cxn>
                <a:cxn ang="0">
                  <a:pos x="8" y="37"/>
                </a:cxn>
                <a:cxn ang="0">
                  <a:pos x="7" y="38"/>
                </a:cxn>
                <a:cxn ang="0">
                  <a:pos x="6" y="38"/>
                </a:cxn>
                <a:cxn ang="0">
                  <a:pos x="5" y="38"/>
                </a:cxn>
                <a:cxn ang="0">
                  <a:pos x="4" y="38"/>
                </a:cxn>
                <a:cxn ang="0">
                  <a:pos x="3" y="38"/>
                </a:cxn>
                <a:cxn ang="0">
                  <a:pos x="3" y="37"/>
                </a:cxn>
                <a:cxn ang="0">
                  <a:pos x="2" y="37"/>
                </a:cxn>
                <a:cxn ang="0">
                  <a:pos x="1" y="36"/>
                </a:cxn>
                <a:cxn ang="0">
                  <a:pos x="1" y="35"/>
                </a:cxn>
                <a:cxn ang="0">
                  <a:pos x="0" y="34"/>
                </a:cxn>
                <a:cxn ang="0">
                  <a:pos x="1" y="33"/>
                </a:cxn>
                <a:cxn ang="0">
                  <a:pos x="1" y="31"/>
                </a:cxn>
                <a:cxn ang="0">
                  <a:pos x="18" y="3"/>
                </a:cxn>
                <a:cxn ang="0">
                  <a:pos x="19" y="2"/>
                </a:cxn>
                <a:cxn ang="0">
                  <a:pos x="19" y="1"/>
                </a:cxn>
                <a:cxn ang="0">
                  <a:pos x="20" y="0"/>
                </a:cxn>
                <a:cxn ang="0">
                  <a:pos x="22" y="0"/>
                </a:cxn>
              </a:cxnLst>
              <a:rect l="0" t="0" r="r" b="b"/>
              <a:pathLst>
                <a:path w="26" h="38">
                  <a:moveTo>
                    <a:pt x="22" y="0"/>
                  </a:moveTo>
                  <a:lnTo>
                    <a:pt x="23" y="0"/>
                  </a:lnTo>
                  <a:lnTo>
                    <a:pt x="24" y="1"/>
                  </a:lnTo>
                  <a:lnTo>
                    <a:pt x="24" y="1"/>
                  </a:lnTo>
                  <a:lnTo>
                    <a:pt x="25" y="2"/>
                  </a:lnTo>
                  <a:lnTo>
                    <a:pt x="26" y="3"/>
                  </a:lnTo>
                  <a:lnTo>
                    <a:pt x="26" y="4"/>
                  </a:lnTo>
                  <a:lnTo>
                    <a:pt x="26" y="5"/>
                  </a:lnTo>
                  <a:lnTo>
                    <a:pt x="26" y="6"/>
                  </a:lnTo>
                  <a:lnTo>
                    <a:pt x="26" y="7"/>
                  </a:lnTo>
                  <a:lnTo>
                    <a:pt x="9" y="36"/>
                  </a:lnTo>
                  <a:lnTo>
                    <a:pt x="8" y="37"/>
                  </a:lnTo>
                  <a:lnTo>
                    <a:pt x="7" y="38"/>
                  </a:lnTo>
                  <a:lnTo>
                    <a:pt x="6" y="38"/>
                  </a:lnTo>
                  <a:lnTo>
                    <a:pt x="5" y="38"/>
                  </a:lnTo>
                  <a:lnTo>
                    <a:pt x="4" y="38"/>
                  </a:lnTo>
                  <a:lnTo>
                    <a:pt x="3" y="38"/>
                  </a:lnTo>
                  <a:lnTo>
                    <a:pt x="3" y="37"/>
                  </a:lnTo>
                  <a:lnTo>
                    <a:pt x="2" y="37"/>
                  </a:lnTo>
                  <a:lnTo>
                    <a:pt x="1" y="36"/>
                  </a:lnTo>
                  <a:lnTo>
                    <a:pt x="1" y="35"/>
                  </a:lnTo>
                  <a:lnTo>
                    <a:pt x="0" y="34"/>
                  </a:lnTo>
                  <a:lnTo>
                    <a:pt x="1" y="33"/>
                  </a:lnTo>
                  <a:lnTo>
                    <a:pt x="1" y="31"/>
                  </a:lnTo>
                  <a:lnTo>
                    <a:pt x="18" y="3"/>
                  </a:lnTo>
                  <a:lnTo>
                    <a:pt x="19" y="2"/>
                  </a:lnTo>
                  <a:lnTo>
                    <a:pt x="19" y="1"/>
                  </a:lnTo>
                  <a:lnTo>
                    <a:pt x="20"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3" name="Freeform 616"/>
            <p:cNvSpPr>
              <a:spLocks/>
            </p:cNvSpPr>
            <p:nvPr/>
          </p:nvSpPr>
          <p:spPr bwMode="auto">
            <a:xfrm>
              <a:off x="7372350" y="2293938"/>
              <a:ext cx="68263" cy="14288"/>
            </a:xfrm>
            <a:custGeom>
              <a:avLst/>
              <a:gdLst/>
              <a:ahLst/>
              <a:cxnLst>
                <a:cxn ang="0">
                  <a:pos x="5" y="0"/>
                </a:cxn>
                <a:cxn ang="0">
                  <a:pos x="38" y="0"/>
                </a:cxn>
                <a:cxn ang="0">
                  <a:pos x="40" y="0"/>
                </a:cxn>
                <a:cxn ang="0">
                  <a:pos x="41" y="1"/>
                </a:cxn>
                <a:cxn ang="0">
                  <a:pos x="42" y="2"/>
                </a:cxn>
                <a:cxn ang="0">
                  <a:pos x="42" y="3"/>
                </a:cxn>
                <a:cxn ang="0">
                  <a:pos x="43" y="4"/>
                </a:cxn>
                <a:cxn ang="0">
                  <a:pos x="43" y="5"/>
                </a:cxn>
                <a:cxn ang="0">
                  <a:pos x="42" y="6"/>
                </a:cxn>
                <a:cxn ang="0">
                  <a:pos x="42" y="7"/>
                </a:cxn>
                <a:cxn ang="0">
                  <a:pos x="41" y="8"/>
                </a:cxn>
                <a:cxn ang="0">
                  <a:pos x="40" y="9"/>
                </a:cxn>
                <a:cxn ang="0">
                  <a:pos x="38" y="9"/>
                </a:cxn>
                <a:cxn ang="0">
                  <a:pos x="5" y="9"/>
                </a:cxn>
                <a:cxn ang="0">
                  <a:pos x="3" y="9"/>
                </a:cxn>
                <a:cxn ang="0">
                  <a:pos x="2" y="8"/>
                </a:cxn>
                <a:cxn ang="0">
                  <a:pos x="1" y="7"/>
                </a:cxn>
                <a:cxn ang="0">
                  <a:pos x="0" y="6"/>
                </a:cxn>
                <a:cxn ang="0">
                  <a:pos x="0" y="5"/>
                </a:cxn>
                <a:cxn ang="0">
                  <a:pos x="0" y="4"/>
                </a:cxn>
                <a:cxn ang="0">
                  <a:pos x="0" y="3"/>
                </a:cxn>
                <a:cxn ang="0">
                  <a:pos x="1" y="2"/>
                </a:cxn>
                <a:cxn ang="0">
                  <a:pos x="2" y="1"/>
                </a:cxn>
                <a:cxn ang="0">
                  <a:pos x="3" y="0"/>
                </a:cxn>
                <a:cxn ang="0">
                  <a:pos x="5" y="0"/>
                </a:cxn>
              </a:cxnLst>
              <a:rect l="0" t="0" r="r" b="b"/>
              <a:pathLst>
                <a:path w="43" h="9">
                  <a:moveTo>
                    <a:pt x="5" y="0"/>
                  </a:moveTo>
                  <a:lnTo>
                    <a:pt x="38" y="0"/>
                  </a:lnTo>
                  <a:lnTo>
                    <a:pt x="40" y="0"/>
                  </a:lnTo>
                  <a:lnTo>
                    <a:pt x="41" y="1"/>
                  </a:lnTo>
                  <a:lnTo>
                    <a:pt x="42" y="2"/>
                  </a:lnTo>
                  <a:lnTo>
                    <a:pt x="42" y="3"/>
                  </a:lnTo>
                  <a:lnTo>
                    <a:pt x="43" y="4"/>
                  </a:lnTo>
                  <a:lnTo>
                    <a:pt x="43" y="5"/>
                  </a:lnTo>
                  <a:lnTo>
                    <a:pt x="42" y="6"/>
                  </a:lnTo>
                  <a:lnTo>
                    <a:pt x="42" y="7"/>
                  </a:lnTo>
                  <a:lnTo>
                    <a:pt x="41" y="8"/>
                  </a:lnTo>
                  <a:lnTo>
                    <a:pt x="40" y="9"/>
                  </a:lnTo>
                  <a:lnTo>
                    <a:pt x="38" y="9"/>
                  </a:lnTo>
                  <a:lnTo>
                    <a:pt x="5" y="9"/>
                  </a:lnTo>
                  <a:lnTo>
                    <a:pt x="3" y="9"/>
                  </a:lnTo>
                  <a:lnTo>
                    <a:pt x="2" y="8"/>
                  </a:lnTo>
                  <a:lnTo>
                    <a:pt x="1" y="7"/>
                  </a:lnTo>
                  <a:lnTo>
                    <a:pt x="0" y="6"/>
                  </a:lnTo>
                  <a:lnTo>
                    <a:pt x="0" y="5"/>
                  </a:lnTo>
                  <a:lnTo>
                    <a:pt x="0" y="4"/>
                  </a:lnTo>
                  <a:lnTo>
                    <a:pt x="0" y="3"/>
                  </a:lnTo>
                  <a:lnTo>
                    <a:pt x="1" y="2"/>
                  </a:lnTo>
                  <a:lnTo>
                    <a:pt x="2" y="1"/>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617"/>
            <p:cNvSpPr>
              <a:spLocks/>
            </p:cNvSpPr>
            <p:nvPr/>
          </p:nvSpPr>
          <p:spPr bwMode="auto">
            <a:xfrm>
              <a:off x="7372350" y="2311401"/>
              <a:ext cx="68263" cy="14288"/>
            </a:xfrm>
            <a:custGeom>
              <a:avLst/>
              <a:gdLst/>
              <a:ahLst/>
              <a:cxnLst>
                <a:cxn ang="0">
                  <a:pos x="5" y="0"/>
                </a:cxn>
                <a:cxn ang="0">
                  <a:pos x="38" y="0"/>
                </a:cxn>
                <a:cxn ang="0">
                  <a:pos x="40" y="0"/>
                </a:cxn>
                <a:cxn ang="0">
                  <a:pos x="41" y="1"/>
                </a:cxn>
                <a:cxn ang="0">
                  <a:pos x="42" y="2"/>
                </a:cxn>
                <a:cxn ang="0">
                  <a:pos x="42" y="3"/>
                </a:cxn>
                <a:cxn ang="0">
                  <a:pos x="43" y="4"/>
                </a:cxn>
                <a:cxn ang="0">
                  <a:pos x="43" y="5"/>
                </a:cxn>
                <a:cxn ang="0">
                  <a:pos x="42" y="6"/>
                </a:cxn>
                <a:cxn ang="0">
                  <a:pos x="42" y="7"/>
                </a:cxn>
                <a:cxn ang="0">
                  <a:pos x="41" y="8"/>
                </a:cxn>
                <a:cxn ang="0">
                  <a:pos x="40" y="9"/>
                </a:cxn>
                <a:cxn ang="0">
                  <a:pos x="38" y="9"/>
                </a:cxn>
                <a:cxn ang="0">
                  <a:pos x="5" y="9"/>
                </a:cxn>
                <a:cxn ang="0">
                  <a:pos x="3" y="9"/>
                </a:cxn>
                <a:cxn ang="0">
                  <a:pos x="2" y="8"/>
                </a:cxn>
                <a:cxn ang="0">
                  <a:pos x="1" y="7"/>
                </a:cxn>
                <a:cxn ang="0">
                  <a:pos x="0" y="6"/>
                </a:cxn>
                <a:cxn ang="0">
                  <a:pos x="0" y="5"/>
                </a:cxn>
                <a:cxn ang="0">
                  <a:pos x="0" y="4"/>
                </a:cxn>
                <a:cxn ang="0">
                  <a:pos x="0" y="3"/>
                </a:cxn>
                <a:cxn ang="0">
                  <a:pos x="1" y="2"/>
                </a:cxn>
                <a:cxn ang="0">
                  <a:pos x="2" y="1"/>
                </a:cxn>
                <a:cxn ang="0">
                  <a:pos x="3" y="0"/>
                </a:cxn>
                <a:cxn ang="0">
                  <a:pos x="5" y="0"/>
                </a:cxn>
              </a:cxnLst>
              <a:rect l="0" t="0" r="r" b="b"/>
              <a:pathLst>
                <a:path w="43" h="9">
                  <a:moveTo>
                    <a:pt x="5" y="0"/>
                  </a:moveTo>
                  <a:lnTo>
                    <a:pt x="38" y="0"/>
                  </a:lnTo>
                  <a:lnTo>
                    <a:pt x="40" y="0"/>
                  </a:lnTo>
                  <a:lnTo>
                    <a:pt x="41" y="1"/>
                  </a:lnTo>
                  <a:lnTo>
                    <a:pt x="42" y="2"/>
                  </a:lnTo>
                  <a:lnTo>
                    <a:pt x="42" y="3"/>
                  </a:lnTo>
                  <a:lnTo>
                    <a:pt x="43" y="4"/>
                  </a:lnTo>
                  <a:lnTo>
                    <a:pt x="43" y="5"/>
                  </a:lnTo>
                  <a:lnTo>
                    <a:pt x="42" y="6"/>
                  </a:lnTo>
                  <a:lnTo>
                    <a:pt x="42" y="7"/>
                  </a:lnTo>
                  <a:lnTo>
                    <a:pt x="41" y="8"/>
                  </a:lnTo>
                  <a:lnTo>
                    <a:pt x="40" y="9"/>
                  </a:lnTo>
                  <a:lnTo>
                    <a:pt x="38" y="9"/>
                  </a:lnTo>
                  <a:lnTo>
                    <a:pt x="5" y="9"/>
                  </a:lnTo>
                  <a:lnTo>
                    <a:pt x="3" y="9"/>
                  </a:lnTo>
                  <a:lnTo>
                    <a:pt x="2" y="8"/>
                  </a:lnTo>
                  <a:lnTo>
                    <a:pt x="1" y="7"/>
                  </a:lnTo>
                  <a:lnTo>
                    <a:pt x="0" y="6"/>
                  </a:lnTo>
                  <a:lnTo>
                    <a:pt x="0" y="5"/>
                  </a:lnTo>
                  <a:lnTo>
                    <a:pt x="0" y="4"/>
                  </a:lnTo>
                  <a:lnTo>
                    <a:pt x="0" y="3"/>
                  </a:lnTo>
                  <a:lnTo>
                    <a:pt x="1" y="2"/>
                  </a:lnTo>
                  <a:lnTo>
                    <a:pt x="2" y="1"/>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618"/>
            <p:cNvSpPr>
              <a:spLocks/>
            </p:cNvSpPr>
            <p:nvPr/>
          </p:nvSpPr>
          <p:spPr bwMode="auto">
            <a:xfrm>
              <a:off x="7372350" y="2328863"/>
              <a:ext cx="68263" cy="14288"/>
            </a:xfrm>
            <a:custGeom>
              <a:avLst/>
              <a:gdLst/>
              <a:ahLst/>
              <a:cxnLst>
                <a:cxn ang="0">
                  <a:pos x="5" y="0"/>
                </a:cxn>
                <a:cxn ang="0">
                  <a:pos x="38" y="0"/>
                </a:cxn>
                <a:cxn ang="0">
                  <a:pos x="40" y="0"/>
                </a:cxn>
                <a:cxn ang="0">
                  <a:pos x="41" y="1"/>
                </a:cxn>
                <a:cxn ang="0">
                  <a:pos x="42" y="2"/>
                </a:cxn>
                <a:cxn ang="0">
                  <a:pos x="42" y="3"/>
                </a:cxn>
                <a:cxn ang="0">
                  <a:pos x="43" y="4"/>
                </a:cxn>
                <a:cxn ang="0">
                  <a:pos x="43" y="5"/>
                </a:cxn>
                <a:cxn ang="0">
                  <a:pos x="42" y="6"/>
                </a:cxn>
                <a:cxn ang="0">
                  <a:pos x="42" y="7"/>
                </a:cxn>
                <a:cxn ang="0">
                  <a:pos x="41" y="8"/>
                </a:cxn>
                <a:cxn ang="0">
                  <a:pos x="40" y="9"/>
                </a:cxn>
                <a:cxn ang="0">
                  <a:pos x="38" y="9"/>
                </a:cxn>
                <a:cxn ang="0">
                  <a:pos x="5" y="9"/>
                </a:cxn>
                <a:cxn ang="0">
                  <a:pos x="3" y="9"/>
                </a:cxn>
                <a:cxn ang="0">
                  <a:pos x="2" y="8"/>
                </a:cxn>
                <a:cxn ang="0">
                  <a:pos x="1" y="7"/>
                </a:cxn>
                <a:cxn ang="0">
                  <a:pos x="0" y="6"/>
                </a:cxn>
                <a:cxn ang="0">
                  <a:pos x="0" y="5"/>
                </a:cxn>
                <a:cxn ang="0">
                  <a:pos x="0" y="4"/>
                </a:cxn>
                <a:cxn ang="0">
                  <a:pos x="0" y="3"/>
                </a:cxn>
                <a:cxn ang="0">
                  <a:pos x="1" y="2"/>
                </a:cxn>
                <a:cxn ang="0">
                  <a:pos x="2" y="1"/>
                </a:cxn>
                <a:cxn ang="0">
                  <a:pos x="3" y="0"/>
                </a:cxn>
                <a:cxn ang="0">
                  <a:pos x="5" y="0"/>
                </a:cxn>
              </a:cxnLst>
              <a:rect l="0" t="0" r="r" b="b"/>
              <a:pathLst>
                <a:path w="43" h="9">
                  <a:moveTo>
                    <a:pt x="5" y="0"/>
                  </a:moveTo>
                  <a:lnTo>
                    <a:pt x="38" y="0"/>
                  </a:lnTo>
                  <a:lnTo>
                    <a:pt x="40" y="0"/>
                  </a:lnTo>
                  <a:lnTo>
                    <a:pt x="41" y="1"/>
                  </a:lnTo>
                  <a:lnTo>
                    <a:pt x="42" y="2"/>
                  </a:lnTo>
                  <a:lnTo>
                    <a:pt x="42" y="3"/>
                  </a:lnTo>
                  <a:lnTo>
                    <a:pt x="43" y="4"/>
                  </a:lnTo>
                  <a:lnTo>
                    <a:pt x="43" y="5"/>
                  </a:lnTo>
                  <a:lnTo>
                    <a:pt x="42" y="6"/>
                  </a:lnTo>
                  <a:lnTo>
                    <a:pt x="42" y="7"/>
                  </a:lnTo>
                  <a:lnTo>
                    <a:pt x="41" y="8"/>
                  </a:lnTo>
                  <a:lnTo>
                    <a:pt x="40" y="9"/>
                  </a:lnTo>
                  <a:lnTo>
                    <a:pt x="38" y="9"/>
                  </a:lnTo>
                  <a:lnTo>
                    <a:pt x="5" y="9"/>
                  </a:lnTo>
                  <a:lnTo>
                    <a:pt x="3" y="9"/>
                  </a:lnTo>
                  <a:lnTo>
                    <a:pt x="2" y="8"/>
                  </a:lnTo>
                  <a:lnTo>
                    <a:pt x="1" y="7"/>
                  </a:lnTo>
                  <a:lnTo>
                    <a:pt x="0" y="6"/>
                  </a:lnTo>
                  <a:lnTo>
                    <a:pt x="0" y="5"/>
                  </a:lnTo>
                  <a:lnTo>
                    <a:pt x="0" y="4"/>
                  </a:lnTo>
                  <a:lnTo>
                    <a:pt x="0" y="3"/>
                  </a:lnTo>
                  <a:lnTo>
                    <a:pt x="1" y="2"/>
                  </a:lnTo>
                  <a:lnTo>
                    <a:pt x="2" y="1"/>
                  </a:lnTo>
                  <a:lnTo>
                    <a:pt x="3"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619"/>
            <p:cNvSpPr>
              <a:spLocks/>
            </p:cNvSpPr>
            <p:nvPr/>
          </p:nvSpPr>
          <p:spPr bwMode="auto">
            <a:xfrm>
              <a:off x="7143750" y="2338388"/>
              <a:ext cx="341313" cy="147638"/>
            </a:xfrm>
            <a:custGeom>
              <a:avLst/>
              <a:gdLst/>
              <a:ahLst/>
              <a:cxnLst>
                <a:cxn ang="0">
                  <a:pos x="20" y="0"/>
                </a:cxn>
                <a:cxn ang="0">
                  <a:pos x="6" y="13"/>
                </a:cxn>
                <a:cxn ang="0">
                  <a:pos x="209" y="13"/>
                </a:cxn>
                <a:cxn ang="0">
                  <a:pos x="195" y="0"/>
                </a:cxn>
                <a:cxn ang="0">
                  <a:pos x="215" y="13"/>
                </a:cxn>
                <a:cxn ang="0">
                  <a:pos x="215" y="23"/>
                </a:cxn>
                <a:cxn ang="0">
                  <a:pos x="195" y="23"/>
                </a:cxn>
                <a:cxn ang="0">
                  <a:pos x="195" y="82"/>
                </a:cxn>
                <a:cxn ang="0">
                  <a:pos x="200" y="82"/>
                </a:cxn>
                <a:cxn ang="0">
                  <a:pos x="200" y="87"/>
                </a:cxn>
                <a:cxn ang="0">
                  <a:pos x="208" y="87"/>
                </a:cxn>
                <a:cxn ang="0">
                  <a:pos x="208" y="93"/>
                </a:cxn>
                <a:cxn ang="0">
                  <a:pos x="8" y="93"/>
                </a:cxn>
                <a:cxn ang="0">
                  <a:pos x="8" y="87"/>
                </a:cxn>
                <a:cxn ang="0">
                  <a:pos x="15" y="87"/>
                </a:cxn>
                <a:cxn ang="0">
                  <a:pos x="15" y="82"/>
                </a:cxn>
                <a:cxn ang="0">
                  <a:pos x="20" y="82"/>
                </a:cxn>
                <a:cxn ang="0">
                  <a:pos x="20" y="23"/>
                </a:cxn>
                <a:cxn ang="0">
                  <a:pos x="0" y="23"/>
                </a:cxn>
                <a:cxn ang="0">
                  <a:pos x="0" y="13"/>
                </a:cxn>
                <a:cxn ang="0">
                  <a:pos x="20" y="0"/>
                </a:cxn>
              </a:cxnLst>
              <a:rect l="0" t="0" r="r" b="b"/>
              <a:pathLst>
                <a:path w="215" h="93">
                  <a:moveTo>
                    <a:pt x="20" y="0"/>
                  </a:moveTo>
                  <a:lnTo>
                    <a:pt x="6" y="13"/>
                  </a:lnTo>
                  <a:lnTo>
                    <a:pt x="209" y="13"/>
                  </a:lnTo>
                  <a:lnTo>
                    <a:pt x="195" y="0"/>
                  </a:lnTo>
                  <a:lnTo>
                    <a:pt x="215" y="13"/>
                  </a:lnTo>
                  <a:lnTo>
                    <a:pt x="215" y="23"/>
                  </a:lnTo>
                  <a:lnTo>
                    <a:pt x="195" y="23"/>
                  </a:lnTo>
                  <a:lnTo>
                    <a:pt x="195" y="82"/>
                  </a:lnTo>
                  <a:lnTo>
                    <a:pt x="200" y="82"/>
                  </a:lnTo>
                  <a:lnTo>
                    <a:pt x="200" y="87"/>
                  </a:lnTo>
                  <a:lnTo>
                    <a:pt x="208" y="87"/>
                  </a:lnTo>
                  <a:lnTo>
                    <a:pt x="208" y="93"/>
                  </a:lnTo>
                  <a:lnTo>
                    <a:pt x="8" y="93"/>
                  </a:lnTo>
                  <a:lnTo>
                    <a:pt x="8" y="87"/>
                  </a:lnTo>
                  <a:lnTo>
                    <a:pt x="15" y="87"/>
                  </a:lnTo>
                  <a:lnTo>
                    <a:pt x="15" y="82"/>
                  </a:lnTo>
                  <a:lnTo>
                    <a:pt x="20" y="82"/>
                  </a:lnTo>
                  <a:lnTo>
                    <a:pt x="20" y="23"/>
                  </a:lnTo>
                  <a:lnTo>
                    <a:pt x="0" y="23"/>
                  </a:lnTo>
                  <a:lnTo>
                    <a:pt x="0" y="13"/>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Freeform 620"/>
            <p:cNvSpPr>
              <a:spLocks noEditPoints="1"/>
            </p:cNvSpPr>
            <p:nvPr/>
          </p:nvSpPr>
          <p:spPr bwMode="auto">
            <a:xfrm>
              <a:off x="7265988" y="2085976"/>
              <a:ext cx="96838" cy="96838"/>
            </a:xfrm>
            <a:custGeom>
              <a:avLst/>
              <a:gdLst/>
              <a:ahLst/>
              <a:cxnLst>
                <a:cxn ang="0">
                  <a:pos x="24" y="7"/>
                </a:cxn>
                <a:cxn ang="0">
                  <a:pos x="20" y="11"/>
                </a:cxn>
                <a:cxn ang="0">
                  <a:pos x="15" y="11"/>
                </a:cxn>
                <a:cxn ang="0">
                  <a:pos x="9" y="17"/>
                </a:cxn>
                <a:cxn ang="0">
                  <a:pos x="9" y="19"/>
                </a:cxn>
                <a:cxn ang="0">
                  <a:pos x="6" y="27"/>
                </a:cxn>
                <a:cxn ang="0">
                  <a:pos x="8" y="31"/>
                </a:cxn>
                <a:cxn ang="0">
                  <a:pos x="6" y="37"/>
                </a:cxn>
                <a:cxn ang="0">
                  <a:pos x="11" y="41"/>
                </a:cxn>
                <a:cxn ang="0">
                  <a:pos x="11" y="46"/>
                </a:cxn>
                <a:cxn ang="0">
                  <a:pos x="17" y="52"/>
                </a:cxn>
                <a:cxn ang="0">
                  <a:pos x="19" y="52"/>
                </a:cxn>
                <a:cxn ang="0">
                  <a:pos x="27" y="55"/>
                </a:cxn>
                <a:cxn ang="0">
                  <a:pos x="31" y="53"/>
                </a:cxn>
                <a:cxn ang="0">
                  <a:pos x="37" y="55"/>
                </a:cxn>
                <a:cxn ang="0">
                  <a:pos x="41" y="50"/>
                </a:cxn>
                <a:cxn ang="0">
                  <a:pos x="46" y="50"/>
                </a:cxn>
                <a:cxn ang="0">
                  <a:pos x="52" y="44"/>
                </a:cxn>
                <a:cxn ang="0">
                  <a:pos x="53" y="42"/>
                </a:cxn>
                <a:cxn ang="0">
                  <a:pos x="55" y="34"/>
                </a:cxn>
                <a:cxn ang="0">
                  <a:pos x="53" y="30"/>
                </a:cxn>
                <a:cxn ang="0">
                  <a:pos x="55" y="24"/>
                </a:cxn>
                <a:cxn ang="0">
                  <a:pos x="51" y="20"/>
                </a:cxn>
                <a:cxn ang="0">
                  <a:pos x="50" y="15"/>
                </a:cxn>
                <a:cxn ang="0">
                  <a:pos x="44" y="9"/>
                </a:cxn>
                <a:cxn ang="0">
                  <a:pos x="43" y="9"/>
                </a:cxn>
                <a:cxn ang="0">
                  <a:pos x="34" y="6"/>
                </a:cxn>
                <a:cxn ang="0">
                  <a:pos x="31" y="8"/>
                </a:cxn>
                <a:cxn ang="0">
                  <a:pos x="32" y="30"/>
                </a:cxn>
                <a:cxn ang="0">
                  <a:pos x="39" y="46"/>
                </a:cxn>
                <a:cxn ang="0">
                  <a:pos x="29" y="31"/>
                </a:cxn>
                <a:cxn ang="0">
                  <a:pos x="29" y="31"/>
                </a:cxn>
                <a:cxn ang="0">
                  <a:pos x="29" y="15"/>
                </a:cxn>
                <a:cxn ang="0">
                  <a:pos x="30" y="8"/>
                </a:cxn>
                <a:cxn ang="0">
                  <a:pos x="34" y="0"/>
                </a:cxn>
                <a:cxn ang="0">
                  <a:pos x="45" y="4"/>
                </a:cxn>
                <a:cxn ang="0">
                  <a:pos x="54" y="10"/>
                </a:cxn>
                <a:cxn ang="0">
                  <a:pos x="59" y="20"/>
                </a:cxn>
                <a:cxn ang="0">
                  <a:pos x="61" y="30"/>
                </a:cxn>
                <a:cxn ang="0">
                  <a:pos x="59" y="42"/>
                </a:cxn>
                <a:cxn ang="0">
                  <a:pos x="54" y="51"/>
                </a:cxn>
                <a:cxn ang="0">
                  <a:pos x="45" y="57"/>
                </a:cxn>
                <a:cxn ang="0">
                  <a:pos x="34" y="61"/>
                </a:cxn>
                <a:cxn ang="0">
                  <a:pos x="23" y="60"/>
                </a:cxn>
                <a:cxn ang="0">
                  <a:pos x="13" y="55"/>
                </a:cxn>
                <a:cxn ang="0">
                  <a:pos x="5" y="48"/>
                </a:cxn>
                <a:cxn ang="0">
                  <a:pos x="1" y="38"/>
                </a:cxn>
                <a:cxn ang="0">
                  <a:pos x="0" y="27"/>
                </a:cxn>
                <a:cxn ang="0">
                  <a:pos x="3" y="16"/>
                </a:cxn>
                <a:cxn ang="0">
                  <a:pos x="10" y="8"/>
                </a:cxn>
                <a:cxn ang="0">
                  <a:pos x="19" y="2"/>
                </a:cxn>
                <a:cxn ang="0">
                  <a:pos x="31" y="0"/>
                </a:cxn>
              </a:cxnLst>
              <a:rect l="0" t="0" r="r" b="b"/>
              <a:pathLst>
                <a:path w="61" h="61">
                  <a:moveTo>
                    <a:pt x="30" y="6"/>
                  </a:moveTo>
                  <a:lnTo>
                    <a:pt x="27" y="6"/>
                  </a:lnTo>
                  <a:lnTo>
                    <a:pt x="24" y="7"/>
                  </a:lnTo>
                  <a:lnTo>
                    <a:pt x="21" y="7"/>
                  </a:lnTo>
                  <a:lnTo>
                    <a:pt x="19" y="9"/>
                  </a:lnTo>
                  <a:lnTo>
                    <a:pt x="20" y="11"/>
                  </a:lnTo>
                  <a:lnTo>
                    <a:pt x="19" y="11"/>
                  </a:lnTo>
                  <a:lnTo>
                    <a:pt x="17" y="9"/>
                  </a:lnTo>
                  <a:lnTo>
                    <a:pt x="15" y="11"/>
                  </a:lnTo>
                  <a:lnTo>
                    <a:pt x="13" y="13"/>
                  </a:lnTo>
                  <a:lnTo>
                    <a:pt x="11" y="15"/>
                  </a:lnTo>
                  <a:lnTo>
                    <a:pt x="9" y="17"/>
                  </a:lnTo>
                  <a:lnTo>
                    <a:pt x="11" y="19"/>
                  </a:lnTo>
                  <a:lnTo>
                    <a:pt x="11" y="20"/>
                  </a:lnTo>
                  <a:lnTo>
                    <a:pt x="9" y="19"/>
                  </a:lnTo>
                  <a:lnTo>
                    <a:pt x="7" y="21"/>
                  </a:lnTo>
                  <a:lnTo>
                    <a:pt x="6" y="24"/>
                  </a:lnTo>
                  <a:lnTo>
                    <a:pt x="6" y="27"/>
                  </a:lnTo>
                  <a:lnTo>
                    <a:pt x="5" y="30"/>
                  </a:lnTo>
                  <a:lnTo>
                    <a:pt x="8" y="30"/>
                  </a:lnTo>
                  <a:lnTo>
                    <a:pt x="8" y="31"/>
                  </a:lnTo>
                  <a:lnTo>
                    <a:pt x="5" y="31"/>
                  </a:lnTo>
                  <a:lnTo>
                    <a:pt x="6" y="34"/>
                  </a:lnTo>
                  <a:lnTo>
                    <a:pt x="6" y="37"/>
                  </a:lnTo>
                  <a:lnTo>
                    <a:pt x="7" y="40"/>
                  </a:lnTo>
                  <a:lnTo>
                    <a:pt x="9" y="42"/>
                  </a:lnTo>
                  <a:lnTo>
                    <a:pt x="11" y="41"/>
                  </a:lnTo>
                  <a:lnTo>
                    <a:pt x="11" y="42"/>
                  </a:lnTo>
                  <a:lnTo>
                    <a:pt x="9" y="44"/>
                  </a:lnTo>
                  <a:lnTo>
                    <a:pt x="11" y="46"/>
                  </a:lnTo>
                  <a:lnTo>
                    <a:pt x="13" y="48"/>
                  </a:lnTo>
                  <a:lnTo>
                    <a:pt x="15" y="50"/>
                  </a:lnTo>
                  <a:lnTo>
                    <a:pt x="17" y="52"/>
                  </a:lnTo>
                  <a:lnTo>
                    <a:pt x="19" y="50"/>
                  </a:lnTo>
                  <a:lnTo>
                    <a:pt x="20" y="50"/>
                  </a:lnTo>
                  <a:lnTo>
                    <a:pt x="19" y="52"/>
                  </a:lnTo>
                  <a:lnTo>
                    <a:pt x="21" y="54"/>
                  </a:lnTo>
                  <a:lnTo>
                    <a:pt x="24" y="55"/>
                  </a:lnTo>
                  <a:lnTo>
                    <a:pt x="27" y="55"/>
                  </a:lnTo>
                  <a:lnTo>
                    <a:pt x="30" y="55"/>
                  </a:lnTo>
                  <a:lnTo>
                    <a:pt x="30" y="53"/>
                  </a:lnTo>
                  <a:lnTo>
                    <a:pt x="31" y="53"/>
                  </a:lnTo>
                  <a:lnTo>
                    <a:pt x="31" y="55"/>
                  </a:lnTo>
                  <a:lnTo>
                    <a:pt x="34" y="55"/>
                  </a:lnTo>
                  <a:lnTo>
                    <a:pt x="37" y="55"/>
                  </a:lnTo>
                  <a:lnTo>
                    <a:pt x="40" y="54"/>
                  </a:lnTo>
                  <a:lnTo>
                    <a:pt x="43" y="52"/>
                  </a:lnTo>
                  <a:lnTo>
                    <a:pt x="41" y="50"/>
                  </a:lnTo>
                  <a:lnTo>
                    <a:pt x="43" y="50"/>
                  </a:lnTo>
                  <a:lnTo>
                    <a:pt x="44" y="52"/>
                  </a:lnTo>
                  <a:lnTo>
                    <a:pt x="46" y="50"/>
                  </a:lnTo>
                  <a:lnTo>
                    <a:pt x="48" y="48"/>
                  </a:lnTo>
                  <a:lnTo>
                    <a:pt x="50" y="46"/>
                  </a:lnTo>
                  <a:lnTo>
                    <a:pt x="52" y="44"/>
                  </a:lnTo>
                  <a:lnTo>
                    <a:pt x="50" y="42"/>
                  </a:lnTo>
                  <a:lnTo>
                    <a:pt x="51" y="41"/>
                  </a:lnTo>
                  <a:lnTo>
                    <a:pt x="53" y="42"/>
                  </a:lnTo>
                  <a:lnTo>
                    <a:pt x="54" y="40"/>
                  </a:lnTo>
                  <a:lnTo>
                    <a:pt x="55" y="37"/>
                  </a:lnTo>
                  <a:lnTo>
                    <a:pt x="55" y="34"/>
                  </a:lnTo>
                  <a:lnTo>
                    <a:pt x="56" y="31"/>
                  </a:lnTo>
                  <a:lnTo>
                    <a:pt x="53" y="31"/>
                  </a:lnTo>
                  <a:lnTo>
                    <a:pt x="53" y="30"/>
                  </a:lnTo>
                  <a:lnTo>
                    <a:pt x="56" y="30"/>
                  </a:lnTo>
                  <a:lnTo>
                    <a:pt x="55" y="27"/>
                  </a:lnTo>
                  <a:lnTo>
                    <a:pt x="55" y="24"/>
                  </a:lnTo>
                  <a:lnTo>
                    <a:pt x="54" y="21"/>
                  </a:lnTo>
                  <a:lnTo>
                    <a:pt x="53" y="19"/>
                  </a:lnTo>
                  <a:lnTo>
                    <a:pt x="51" y="20"/>
                  </a:lnTo>
                  <a:lnTo>
                    <a:pt x="50" y="19"/>
                  </a:lnTo>
                  <a:lnTo>
                    <a:pt x="52" y="17"/>
                  </a:lnTo>
                  <a:lnTo>
                    <a:pt x="50" y="15"/>
                  </a:lnTo>
                  <a:lnTo>
                    <a:pt x="48" y="13"/>
                  </a:lnTo>
                  <a:lnTo>
                    <a:pt x="46" y="11"/>
                  </a:lnTo>
                  <a:lnTo>
                    <a:pt x="44" y="9"/>
                  </a:lnTo>
                  <a:lnTo>
                    <a:pt x="43" y="11"/>
                  </a:lnTo>
                  <a:lnTo>
                    <a:pt x="41" y="11"/>
                  </a:lnTo>
                  <a:lnTo>
                    <a:pt x="43" y="9"/>
                  </a:lnTo>
                  <a:lnTo>
                    <a:pt x="40" y="7"/>
                  </a:lnTo>
                  <a:lnTo>
                    <a:pt x="37" y="7"/>
                  </a:lnTo>
                  <a:lnTo>
                    <a:pt x="34" y="6"/>
                  </a:lnTo>
                  <a:lnTo>
                    <a:pt x="31" y="6"/>
                  </a:lnTo>
                  <a:lnTo>
                    <a:pt x="31" y="8"/>
                  </a:lnTo>
                  <a:lnTo>
                    <a:pt x="31" y="8"/>
                  </a:lnTo>
                  <a:lnTo>
                    <a:pt x="34" y="15"/>
                  </a:lnTo>
                  <a:lnTo>
                    <a:pt x="32" y="15"/>
                  </a:lnTo>
                  <a:lnTo>
                    <a:pt x="32" y="30"/>
                  </a:lnTo>
                  <a:lnTo>
                    <a:pt x="37" y="38"/>
                  </a:lnTo>
                  <a:lnTo>
                    <a:pt x="39" y="37"/>
                  </a:lnTo>
                  <a:lnTo>
                    <a:pt x="39" y="46"/>
                  </a:lnTo>
                  <a:lnTo>
                    <a:pt x="32" y="41"/>
                  </a:lnTo>
                  <a:lnTo>
                    <a:pt x="34" y="40"/>
                  </a:lnTo>
                  <a:lnTo>
                    <a:pt x="29" y="31"/>
                  </a:lnTo>
                  <a:lnTo>
                    <a:pt x="29" y="31"/>
                  </a:lnTo>
                  <a:lnTo>
                    <a:pt x="29" y="31"/>
                  </a:lnTo>
                  <a:lnTo>
                    <a:pt x="29" y="31"/>
                  </a:lnTo>
                  <a:lnTo>
                    <a:pt x="29" y="31"/>
                  </a:lnTo>
                  <a:lnTo>
                    <a:pt x="29" y="30"/>
                  </a:lnTo>
                  <a:lnTo>
                    <a:pt x="29" y="15"/>
                  </a:lnTo>
                  <a:lnTo>
                    <a:pt x="27" y="15"/>
                  </a:lnTo>
                  <a:lnTo>
                    <a:pt x="30" y="8"/>
                  </a:lnTo>
                  <a:lnTo>
                    <a:pt x="30" y="8"/>
                  </a:lnTo>
                  <a:lnTo>
                    <a:pt x="30" y="6"/>
                  </a:lnTo>
                  <a:close/>
                  <a:moveTo>
                    <a:pt x="31" y="0"/>
                  </a:moveTo>
                  <a:lnTo>
                    <a:pt x="34" y="0"/>
                  </a:lnTo>
                  <a:lnTo>
                    <a:pt x="38" y="1"/>
                  </a:lnTo>
                  <a:lnTo>
                    <a:pt x="42" y="2"/>
                  </a:lnTo>
                  <a:lnTo>
                    <a:pt x="45" y="4"/>
                  </a:lnTo>
                  <a:lnTo>
                    <a:pt x="48" y="6"/>
                  </a:lnTo>
                  <a:lnTo>
                    <a:pt x="51" y="8"/>
                  </a:lnTo>
                  <a:lnTo>
                    <a:pt x="54" y="10"/>
                  </a:lnTo>
                  <a:lnTo>
                    <a:pt x="56" y="13"/>
                  </a:lnTo>
                  <a:lnTo>
                    <a:pt x="58" y="16"/>
                  </a:lnTo>
                  <a:lnTo>
                    <a:pt x="59" y="20"/>
                  </a:lnTo>
                  <a:lnTo>
                    <a:pt x="60" y="23"/>
                  </a:lnTo>
                  <a:lnTo>
                    <a:pt x="61" y="27"/>
                  </a:lnTo>
                  <a:lnTo>
                    <a:pt x="61" y="30"/>
                  </a:lnTo>
                  <a:lnTo>
                    <a:pt x="61" y="34"/>
                  </a:lnTo>
                  <a:lnTo>
                    <a:pt x="60" y="38"/>
                  </a:lnTo>
                  <a:lnTo>
                    <a:pt x="59" y="42"/>
                  </a:lnTo>
                  <a:lnTo>
                    <a:pt x="58" y="45"/>
                  </a:lnTo>
                  <a:lnTo>
                    <a:pt x="56" y="48"/>
                  </a:lnTo>
                  <a:lnTo>
                    <a:pt x="54" y="51"/>
                  </a:lnTo>
                  <a:lnTo>
                    <a:pt x="51" y="53"/>
                  </a:lnTo>
                  <a:lnTo>
                    <a:pt x="48" y="55"/>
                  </a:lnTo>
                  <a:lnTo>
                    <a:pt x="45" y="57"/>
                  </a:lnTo>
                  <a:lnTo>
                    <a:pt x="42" y="59"/>
                  </a:lnTo>
                  <a:lnTo>
                    <a:pt x="38" y="60"/>
                  </a:lnTo>
                  <a:lnTo>
                    <a:pt x="34" y="61"/>
                  </a:lnTo>
                  <a:lnTo>
                    <a:pt x="31" y="61"/>
                  </a:lnTo>
                  <a:lnTo>
                    <a:pt x="27" y="61"/>
                  </a:lnTo>
                  <a:lnTo>
                    <a:pt x="23" y="60"/>
                  </a:lnTo>
                  <a:lnTo>
                    <a:pt x="19" y="59"/>
                  </a:lnTo>
                  <a:lnTo>
                    <a:pt x="16" y="57"/>
                  </a:lnTo>
                  <a:lnTo>
                    <a:pt x="13" y="55"/>
                  </a:lnTo>
                  <a:lnTo>
                    <a:pt x="10" y="53"/>
                  </a:lnTo>
                  <a:lnTo>
                    <a:pt x="8" y="51"/>
                  </a:lnTo>
                  <a:lnTo>
                    <a:pt x="5" y="48"/>
                  </a:lnTo>
                  <a:lnTo>
                    <a:pt x="3" y="45"/>
                  </a:lnTo>
                  <a:lnTo>
                    <a:pt x="2" y="42"/>
                  </a:lnTo>
                  <a:lnTo>
                    <a:pt x="1" y="38"/>
                  </a:lnTo>
                  <a:lnTo>
                    <a:pt x="0" y="34"/>
                  </a:lnTo>
                  <a:lnTo>
                    <a:pt x="0" y="30"/>
                  </a:lnTo>
                  <a:lnTo>
                    <a:pt x="0" y="27"/>
                  </a:lnTo>
                  <a:lnTo>
                    <a:pt x="1" y="23"/>
                  </a:lnTo>
                  <a:lnTo>
                    <a:pt x="2" y="20"/>
                  </a:lnTo>
                  <a:lnTo>
                    <a:pt x="3" y="16"/>
                  </a:lnTo>
                  <a:lnTo>
                    <a:pt x="5" y="13"/>
                  </a:lnTo>
                  <a:lnTo>
                    <a:pt x="8" y="10"/>
                  </a:lnTo>
                  <a:lnTo>
                    <a:pt x="10" y="8"/>
                  </a:lnTo>
                  <a:lnTo>
                    <a:pt x="13" y="6"/>
                  </a:lnTo>
                  <a:lnTo>
                    <a:pt x="16" y="4"/>
                  </a:lnTo>
                  <a:lnTo>
                    <a:pt x="19" y="2"/>
                  </a:lnTo>
                  <a:lnTo>
                    <a:pt x="23" y="1"/>
                  </a:lnTo>
                  <a:lnTo>
                    <a:pt x="27" y="0"/>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8" name="Group 87"/>
          <p:cNvGrpSpPr/>
          <p:nvPr/>
        </p:nvGrpSpPr>
        <p:grpSpPr>
          <a:xfrm>
            <a:off x="5187379" y="5700845"/>
            <a:ext cx="314325" cy="423335"/>
            <a:chOff x="7643813" y="2717800"/>
            <a:chExt cx="314325" cy="317501"/>
          </a:xfrm>
          <a:solidFill>
            <a:schemeClr val="bg1">
              <a:lumMod val="85000"/>
            </a:schemeClr>
          </a:solidFill>
        </p:grpSpPr>
        <p:sp>
          <p:nvSpPr>
            <p:cNvPr id="89" name="Rectangle 118"/>
            <p:cNvSpPr>
              <a:spLocks noChangeArrowheads="1"/>
            </p:cNvSpPr>
            <p:nvPr/>
          </p:nvSpPr>
          <p:spPr bwMode="auto">
            <a:xfrm>
              <a:off x="7702551" y="2830513"/>
              <a:ext cx="196850" cy="206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0" name="Rectangle 119"/>
            <p:cNvSpPr>
              <a:spLocks noChangeArrowheads="1"/>
            </p:cNvSpPr>
            <p:nvPr/>
          </p:nvSpPr>
          <p:spPr bwMode="auto">
            <a:xfrm>
              <a:off x="7702551" y="2870200"/>
              <a:ext cx="123825" cy="206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1" name="Rectangle 120"/>
            <p:cNvSpPr>
              <a:spLocks noChangeArrowheads="1"/>
            </p:cNvSpPr>
            <p:nvPr/>
          </p:nvSpPr>
          <p:spPr bwMode="auto">
            <a:xfrm>
              <a:off x="7702551" y="2909888"/>
              <a:ext cx="123825" cy="206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2" name="Freeform 121"/>
            <p:cNvSpPr>
              <a:spLocks/>
            </p:cNvSpPr>
            <p:nvPr/>
          </p:nvSpPr>
          <p:spPr bwMode="auto">
            <a:xfrm>
              <a:off x="7862888" y="2916238"/>
              <a:ext cx="95250" cy="119063"/>
            </a:xfrm>
            <a:custGeom>
              <a:avLst/>
              <a:gdLst/>
              <a:ahLst/>
              <a:cxnLst>
                <a:cxn ang="0">
                  <a:pos x="60" y="0"/>
                </a:cxn>
                <a:cxn ang="0">
                  <a:pos x="60" y="56"/>
                </a:cxn>
                <a:cxn ang="0">
                  <a:pos x="60" y="59"/>
                </a:cxn>
                <a:cxn ang="0">
                  <a:pos x="59" y="61"/>
                </a:cxn>
                <a:cxn ang="0">
                  <a:pos x="58" y="63"/>
                </a:cxn>
                <a:cxn ang="0">
                  <a:pos x="57" y="65"/>
                </a:cxn>
                <a:cxn ang="0">
                  <a:pos x="56" y="67"/>
                </a:cxn>
                <a:cxn ang="0">
                  <a:pos x="54" y="69"/>
                </a:cxn>
                <a:cxn ang="0">
                  <a:pos x="53" y="71"/>
                </a:cxn>
                <a:cxn ang="0">
                  <a:pos x="51" y="72"/>
                </a:cxn>
                <a:cxn ang="0">
                  <a:pos x="49" y="73"/>
                </a:cxn>
                <a:cxn ang="0">
                  <a:pos x="46" y="74"/>
                </a:cxn>
                <a:cxn ang="0">
                  <a:pos x="44" y="74"/>
                </a:cxn>
                <a:cxn ang="0">
                  <a:pos x="41" y="75"/>
                </a:cxn>
                <a:cxn ang="0">
                  <a:pos x="0" y="75"/>
                </a:cxn>
                <a:cxn ang="0">
                  <a:pos x="17" y="53"/>
                </a:cxn>
                <a:cxn ang="0">
                  <a:pos x="26" y="53"/>
                </a:cxn>
                <a:cxn ang="0">
                  <a:pos x="28" y="53"/>
                </a:cxn>
                <a:cxn ang="0">
                  <a:pos x="30" y="52"/>
                </a:cxn>
                <a:cxn ang="0">
                  <a:pos x="31" y="51"/>
                </a:cxn>
                <a:cxn ang="0">
                  <a:pos x="33" y="50"/>
                </a:cxn>
                <a:cxn ang="0">
                  <a:pos x="35" y="49"/>
                </a:cxn>
                <a:cxn ang="0">
                  <a:pos x="36" y="48"/>
                </a:cxn>
                <a:cxn ang="0">
                  <a:pos x="37" y="46"/>
                </a:cxn>
                <a:cxn ang="0">
                  <a:pos x="37" y="44"/>
                </a:cxn>
                <a:cxn ang="0">
                  <a:pos x="38" y="42"/>
                </a:cxn>
                <a:cxn ang="0">
                  <a:pos x="38" y="40"/>
                </a:cxn>
                <a:cxn ang="0">
                  <a:pos x="38" y="27"/>
                </a:cxn>
                <a:cxn ang="0">
                  <a:pos x="60" y="0"/>
                </a:cxn>
              </a:cxnLst>
              <a:rect l="0" t="0" r="r" b="b"/>
              <a:pathLst>
                <a:path w="60" h="75">
                  <a:moveTo>
                    <a:pt x="60" y="0"/>
                  </a:moveTo>
                  <a:lnTo>
                    <a:pt x="60" y="56"/>
                  </a:lnTo>
                  <a:lnTo>
                    <a:pt x="60" y="59"/>
                  </a:lnTo>
                  <a:lnTo>
                    <a:pt x="59" y="61"/>
                  </a:lnTo>
                  <a:lnTo>
                    <a:pt x="58" y="63"/>
                  </a:lnTo>
                  <a:lnTo>
                    <a:pt x="57" y="65"/>
                  </a:lnTo>
                  <a:lnTo>
                    <a:pt x="56" y="67"/>
                  </a:lnTo>
                  <a:lnTo>
                    <a:pt x="54" y="69"/>
                  </a:lnTo>
                  <a:lnTo>
                    <a:pt x="53" y="71"/>
                  </a:lnTo>
                  <a:lnTo>
                    <a:pt x="51" y="72"/>
                  </a:lnTo>
                  <a:lnTo>
                    <a:pt x="49" y="73"/>
                  </a:lnTo>
                  <a:lnTo>
                    <a:pt x="46" y="74"/>
                  </a:lnTo>
                  <a:lnTo>
                    <a:pt x="44" y="74"/>
                  </a:lnTo>
                  <a:lnTo>
                    <a:pt x="41" y="75"/>
                  </a:lnTo>
                  <a:lnTo>
                    <a:pt x="0" y="75"/>
                  </a:lnTo>
                  <a:lnTo>
                    <a:pt x="17" y="53"/>
                  </a:lnTo>
                  <a:lnTo>
                    <a:pt x="26" y="53"/>
                  </a:lnTo>
                  <a:lnTo>
                    <a:pt x="28" y="53"/>
                  </a:lnTo>
                  <a:lnTo>
                    <a:pt x="30" y="52"/>
                  </a:lnTo>
                  <a:lnTo>
                    <a:pt x="31" y="51"/>
                  </a:lnTo>
                  <a:lnTo>
                    <a:pt x="33" y="50"/>
                  </a:lnTo>
                  <a:lnTo>
                    <a:pt x="35" y="49"/>
                  </a:lnTo>
                  <a:lnTo>
                    <a:pt x="36" y="48"/>
                  </a:lnTo>
                  <a:lnTo>
                    <a:pt x="37" y="46"/>
                  </a:lnTo>
                  <a:lnTo>
                    <a:pt x="37" y="44"/>
                  </a:lnTo>
                  <a:lnTo>
                    <a:pt x="38" y="42"/>
                  </a:lnTo>
                  <a:lnTo>
                    <a:pt x="38" y="40"/>
                  </a:lnTo>
                  <a:lnTo>
                    <a:pt x="38" y="27"/>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3" name="Freeform 122"/>
            <p:cNvSpPr>
              <a:spLocks noEditPoints="1"/>
            </p:cNvSpPr>
            <p:nvPr/>
          </p:nvSpPr>
          <p:spPr bwMode="auto">
            <a:xfrm>
              <a:off x="7643813" y="2717800"/>
              <a:ext cx="314325" cy="317500"/>
            </a:xfrm>
            <a:custGeom>
              <a:avLst/>
              <a:gdLst/>
              <a:ahLst/>
              <a:cxnLst>
                <a:cxn ang="0">
                  <a:pos x="65" y="15"/>
                </a:cxn>
                <a:cxn ang="0">
                  <a:pos x="62" y="19"/>
                </a:cxn>
                <a:cxn ang="0">
                  <a:pos x="63" y="25"/>
                </a:cxn>
                <a:cxn ang="0">
                  <a:pos x="68" y="28"/>
                </a:cxn>
                <a:cxn ang="0">
                  <a:pos x="73" y="27"/>
                </a:cxn>
                <a:cxn ang="0">
                  <a:pos x="76" y="22"/>
                </a:cxn>
                <a:cxn ang="0">
                  <a:pos x="75" y="17"/>
                </a:cxn>
                <a:cxn ang="0">
                  <a:pos x="71" y="13"/>
                </a:cxn>
                <a:cxn ang="0">
                  <a:pos x="45" y="14"/>
                </a:cxn>
                <a:cxn ang="0">
                  <a:pos x="41" y="18"/>
                </a:cxn>
                <a:cxn ang="0">
                  <a:pos x="41" y="24"/>
                </a:cxn>
                <a:cxn ang="0">
                  <a:pos x="45" y="28"/>
                </a:cxn>
                <a:cxn ang="0">
                  <a:pos x="51" y="28"/>
                </a:cxn>
                <a:cxn ang="0">
                  <a:pos x="55" y="24"/>
                </a:cxn>
                <a:cxn ang="0">
                  <a:pos x="55" y="18"/>
                </a:cxn>
                <a:cxn ang="0">
                  <a:pos x="51" y="14"/>
                </a:cxn>
                <a:cxn ang="0">
                  <a:pos x="26" y="13"/>
                </a:cxn>
                <a:cxn ang="0">
                  <a:pos x="22" y="17"/>
                </a:cxn>
                <a:cxn ang="0">
                  <a:pos x="21" y="22"/>
                </a:cxn>
                <a:cxn ang="0">
                  <a:pos x="24" y="27"/>
                </a:cxn>
                <a:cxn ang="0">
                  <a:pos x="29" y="28"/>
                </a:cxn>
                <a:cxn ang="0">
                  <a:pos x="34" y="25"/>
                </a:cxn>
                <a:cxn ang="0">
                  <a:pos x="35" y="19"/>
                </a:cxn>
                <a:cxn ang="0">
                  <a:pos x="32" y="15"/>
                </a:cxn>
                <a:cxn ang="0">
                  <a:pos x="19" y="0"/>
                </a:cxn>
                <a:cxn ang="0">
                  <a:pos x="187" y="2"/>
                </a:cxn>
                <a:cxn ang="0">
                  <a:pos x="194" y="7"/>
                </a:cxn>
                <a:cxn ang="0">
                  <a:pos x="198" y="16"/>
                </a:cxn>
                <a:cxn ang="0">
                  <a:pos x="176" y="35"/>
                </a:cxn>
                <a:cxn ang="0">
                  <a:pos x="174" y="27"/>
                </a:cxn>
                <a:cxn ang="0">
                  <a:pos x="168" y="23"/>
                </a:cxn>
                <a:cxn ang="0">
                  <a:pos x="109" y="22"/>
                </a:cxn>
                <a:cxn ang="0">
                  <a:pos x="103" y="26"/>
                </a:cxn>
                <a:cxn ang="0">
                  <a:pos x="99" y="32"/>
                </a:cxn>
                <a:cxn ang="0">
                  <a:pos x="99" y="38"/>
                </a:cxn>
                <a:cxn ang="0">
                  <a:pos x="97" y="40"/>
                </a:cxn>
                <a:cxn ang="0">
                  <a:pos x="91" y="41"/>
                </a:cxn>
                <a:cxn ang="0">
                  <a:pos x="32" y="41"/>
                </a:cxn>
                <a:cxn ang="0">
                  <a:pos x="25" y="44"/>
                </a:cxn>
                <a:cxn ang="0">
                  <a:pos x="22" y="51"/>
                </a:cxn>
                <a:cxn ang="0">
                  <a:pos x="22" y="169"/>
                </a:cxn>
                <a:cxn ang="0">
                  <a:pos x="27" y="175"/>
                </a:cxn>
                <a:cxn ang="0">
                  <a:pos x="34" y="178"/>
                </a:cxn>
                <a:cxn ang="0">
                  <a:pos x="16" y="199"/>
                </a:cxn>
                <a:cxn ang="0">
                  <a:pos x="7" y="196"/>
                </a:cxn>
                <a:cxn ang="0">
                  <a:pos x="1" y="188"/>
                </a:cxn>
                <a:cxn ang="0">
                  <a:pos x="0" y="19"/>
                </a:cxn>
                <a:cxn ang="0">
                  <a:pos x="2" y="9"/>
                </a:cxn>
                <a:cxn ang="0">
                  <a:pos x="9" y="3"/>
                </a:cxn>
                <a:cxn ang="0">
                  <a:pos x="19" y="0"/>
                </a:cxn>
              </a:cxnLst>
              <a:rect l="0" t="0" r="r" b="b"/>
              <a:pathLst>
                <a:path w="198" h="200">
                  <a:moveTo>
                    <a:pt x="69" y="13"/>
                  </a:moveTo>
                  <a:lnTo>
                    <a:pt x="68" y="13"/>
                  </a:lnTo>
                  <a:lnTo>
                    <a:pt x="66" y="14"/>
                  </a:lnTo>
                  <a:lnTo>
                    <a:pt x="65" y="15"/>
                  </a:lnTo>
                  <a:lnTo>
                    <a:pt x="64" y="15"/>
                  </a:lnTo>
                  <a:lnTo>
                    <a:pt x="63" y="17"/>
                  </a:lnTo>
                  <a:lnTo>
                    <a:pt x="62" y="18"/>
                  </a:lnTo>
                  <a:lnTo>
                    <a:pt x="62" y="19"/>
                  </a:lnTo>
                  <a:lnTo>
                    <a:pt x="62" y="21"/>
                  </a:lnTo>
                  <a:lnTo>
                    <a:pt x="62" y="22"/>
                  </a:lnTo>
                  <a:lnTo>
                    <a:pt x="62" y="24"/>
                  </a:lnTo>
                  <a:lnTo>
                    <a:pt x="63" y="25"/>
                  </a:lnTo>
                  <a:lnTo>
                    <a:pt x="64" y="26"/>
                  </a:lnTo>
                  <a:lnTo>
                    <a:pt x="65" y="27"/>
                  </a:lnTo>
                  <a:lnTo>
                    <a:pt x="66" y="28"/>
                  </a:lnTo>
                  <a:lnTo>
                    <a:pt x="68" y="28"/>
                  </a:lnTo>
                  <a:lnTo>
                    <a:pt x="69" y="28"/>
                  </a:lnTo>
                  <a:lnTo>
                    <a:pt x="71" y="28"/>
                  </a:lnTo>
                  <a:lnTo>
                    <a:pt x="72" y="28"/>
                  </a:lnTo>
                  <a:lnTo>
                    <a:pt x="73" y="27"/>
                  </a:lnTo>
                  <a:lnTo>
                    <a:pt x="74" y="26"/>
                  </a:lnTo>
                  <a:lnTo>
                    <a:pt x="75" y="25"/>
                  </a:lnTo>
                  <a:lnTo>
                    <a:pt x="76" y="24"/>
                  </a:lnTo>
                  <a:lnTo>
                    <a:pt x="76" y="22"/>
                  </a:lnTo>
                  <a:lnTo>
                    <a:pt x="77" y="21"/>
                  </a:lnTo>
                  <a:lnTo>
                    <a:pt x="76" y="19"/>
                  </a:lnTo>
                  <a:lnTo>
                    <a:pt x="76" y="18"/>
                  </a:lnTo>
                  <a:lnTo>
                    <a:pt x="75" y="17"/>
                  </a:lnTo>
                  <a:lnTo>
                    <a:pt x="74" y="15"/>
                  </a:lnTo>
                  <a:lnTo>
                    <a:pt x="73" y="15"/>
                  </a:lnTo>
                  <a:lnTo>
                    <a:pt x="72" y="14"/>
                  </a:lnTo>
                  <a:lnTo>
                    <a:pt x="71" y="13"/>
                  </a:lnTo>
                  <a:lnTo>
                    <a:pt x="69" y="13"/>
                  </a:lnTo>
                  <a:close/>
                  <a:moveTo>
                    <a:pt x="48" y="13"/>
                  </a:moveTo>
                  <a:lnTo>
                    <a:pt x="47" y="13"/>
                  </a:lnTo>
                  <a:lnTo>
                    <a:pt x="45" y="14"/>
                  </a:lnTo>
                  <a:lnTo>
                    <a:pt x="44" y="15"/>
                  </a:lnTo>
                  <a:lnTo>
                    <a:pt x="43" y="15"/>
                  </a:lnTo>
                  <a:lnTo>
                    <a:pt x="42" y="17"/>
                  </a:lnTo>
                  <a:lnTo>
                    <a:pt x="41" y="18"/>
                  </a:lnTo>
                  <a:lnTo>
                    <a:pt x="41" y="19"/>
                  </a:lnTo>
                  <a:lnTo>
                    <a:pt x="41" y="21"/>
                  </a:lnTo>
                  <a:lnTo>
                    <a:pt x="41" y="22"/>
                  </a:lnTo>
                  <a:lnTo>
                    <a:pt x="41" y="24"/>
                  </a:lnTo>
                  <a:lnTo>
                    <a:pt x="42" y="25"/>
                  </a:lnTo>
                  <a:lnTo>
                    <a:pt x="43" y="26"/>
                  </a:lnTo>
                  <a:lnTo>
                    <a:pt x="44" y="27"/>
                  </a:lnTo>
                  <a:lnTo>
                    <a:pt x="45" y="28"/>
                  </a:lnTo>
                  <a:lnTo>
                    <a:pt x="47" y="28"/>
                  </a:lnTo>
                  <a:lnTo>
                    <a:pt x="48" y="28"/>
                  </a:lnTo>
                  <a:lnTo>
                    <a:pt x="50" y="28"/>
                  </a:lnTo>
                  <a:lnTo>
                    <a:pt x="51" y="28"/>
                  </a:lnTo>
                  <a:lnTo>
                    <a:pt x="52" y="27"/>
                  </a:lnTo>
                  <a:lnTo>
                    <a:pt x="54" y="26"/>
                  </a:lnTo>
                  <a:lnTo>
                    <a:pt x="54" y="25"/>
                  </a:lnTo>
                  <a:lnTo>
                    <a:pt x="55" y="24"/>
                  </a:lnTo>
                  <a:lnTo>
                    <a:pt x="55" y="22"/>
                  </a:lnTo>
                  <a:lnTo>
                    <a:pt x="56" y="21"/>
                  </a:lnTo>
                  <a:lnTo>
                    <a:pt x="55" y="19"/>
                  </a:lnTo>
                  <a:lnTo>
                    <a:pt x="55" y="18"/>
                  </a:lnTo>
                  <a:lnTo>
                    <a:pt x="54" y="17"/>
                  </a:lnTo>
                  <a:lnTo>
                    <a:pt x="54" y="15"/>
                  </a:lnTo>
                  <a:lnTo>
                    <a:pt x="52" y="15"/>
                  </a:lnTo>
                  <a:lnTo>
                    <a:pt x="51" y="14"/>
                  </a:lnTo>
                  <a:lnTo>
                    <a:pt x="50" y="13"/>
                  </a:lnTo>
                  <a:lnTo>
                    <a:pt x="48" y="13"/>
                  </a:lnTo>
                  <a:close/>
                  <a:moveTo>
                    <a:pt x="28" y="13"/>
                  </a:moveTo>
                  <a:lnTo>
                    <a:pt x="26" y="13"/>
                  </a:lnTo>
                  <a:lnTo>
                    <a:pt x="25" y="14"/>
                  </a:lnTo>
                  <a:lnTo>
                    <a:pt x="24" y="15"/>
                  </a:lnTo>
                  <a:lnTo>
                    <a:pt x="22" y="15"/>
                  </a:lnTo>
                  <a:lnTo>
                    <a:pt x="22" y="17"/>
                  </a:lnTo>
                  <a:lnTo>
                    <a:pt x="21" y="18"/>
                  </a:lnTo>
                  <a:lnTo>
                    <a:pt x="21" y="19"/>
                  </a:lnTo>
                  <a:lnTo>
                    <a:pt x="20" y="21"/>
                  </a:lnTo>
                  <a:lnTo>
                    <a:pt x="21" y="22"/>
                  </a:lnTo>
                  <a:lnTo>
                    <a:pt x="21" y="24"/>
                  </a:lnTo>
                  <a:lnTo>
                    <a:pt x="22" y="25"/>
                  </a:lnTo>
                  <a:lnTo>
                    <a:pt x="23" y="26"/>
                  </a:lnTo>
                  <a:lnTo>
                    <a:pt x="24" y="27"/>
                  </a:lnTo>
                  <a:lnTo>
                    <a:pt x="25" y="28"/>
                  </a:lnTo>
                  <a:lnTo>
                    <a:pt x="26" y="28"/>
                  </a:lnTo>
                  <a:lnTo>
                    <a:pt x="28" y="28"/>
                  </a:lnTo>
                  <a:lnTo>
                    <a:pt x="29" y="28"/>
                  </a:lnTo>
                  <a:lnTo>
                    <a:pt x="31" y="28"/>
                  </a:lnTo>
                  <a:lnTo>
                    <a:pt x="32" y="27"/>
                  </a:lnTo>
                  <a:lnTo>
                    <a:pt x="33" y="26"/>
                  </a:lnTo>
                  <a:lnTo>
                    <a:pt x="34" y="25"/>
                  </a:lnTo>
                  <a:lnTo>
                    <a:pt x="35" y="24"/>
                  </a:lnTo>
                  <a:lnTo>
                    <a:pt x="35" y="22"/>
                  </a:lnTo>
                  <a:lnTo>
                    <a:pt x="35" y="21"/>
                  </a:lnTo>
                  <a:lnTo>
                    <a:pt x="35" y="19"/>
                  </a:lnTo>
                  <a:lnTo>
                    <a:pt x="35" y="18"/>
                  </a:lnTo>
                  <a:lnTo>
                    <a:pt x="34" y="17"/>
                  </a:lnTo>
                  <a:lnTo>
                    <a:pt x="33" y="15"/>
                  </a:lnTo>
                  <a:lnTo>
                    <a:pt x="32" y="15"/>
                  </a:lnTo>
                  <a:lnTo>
                    <a:pt x="31" y="14"/>
                  </a:lnTo>
                  <a:lnTo>
                    <a:pt x="29" y="13"/>
                  </a:lnTo>
                  <a:lnTo>
                    <a:pt x="28" y="13"/>
                  </a:lnTo>
                  <a:close/>
                  <a:moveTo>
                    <a:pt x="19" y="0"/>
                  </a:moveTo>
                  <a:lnTo>
                    <a:pt x="179" y="0"/>
                  </a:lnTo>
                  <a:lnTo>
                    <a:pt x="182" y="0"/>
                  </a:lnTo>
                  <a:lnTo>
                    <a:pt x="184" y="1"/>
                  </a:lnTo>
                  <a:lnTo>
                    <a:pt x="187" y="2"/>
                  </a:lnTo>
                  <a:lnTo>
                    <a:pt x="189" y="3"/>
                  </a:lnTo>
                  <a:lnTo>
                    <a:pt x="191" y="4"/>
                  </a:lnTo>
                  <a:lnTo>
                    <a:pt x="192" y="6"/>
                  </a:lnTo>
                  <a:lnTo>
                    <a:pt x="194" y="7"/>
                  </a:lnTo>
                  <a:lnTo>
                    <a:pt x="195" y="9"/>
                  </a:lnTo>
                  <a:lnTo>
                    <a:pt x="196" y="12"/>
                  </a:lnTo>
                  <a:lnTo>
                    <a:pt x="197" y="14"/>
                  </a:lnTo>
                  <a:lnTo>
                    <a:pt x="198" y="16"/>
                  </a:lnTo>
                  <a:lnTo>
                    <a:pt x="198" y="19"/>
                  </a:lnTo>
                  <a:lnTo>
                    <a:pt x="198" y="101"/>
                  </a:lnTo>
                  <a:lnTo>
                    <a:pt x="176" y="101"/>
                  </a:lnTo>
                  <a:lnTo>
                    <a:pt x="176" y="35"/>
                  </a:lnTo>
                  <a:lnTo>
                    <a:pt x="176" y="33"/>
                  </a:lnTo>
                  <a:lnTo>
                    <a:pt x="175" y="31"/>
                  </a:lnTo>
                  <a:lnTo>
                    <a:pt x="175" y="29"/>
                  </a:lnTo>
                  <a:lnTo>
                    <a:pt x="174" y="27"/>
                  </a:lnTo>
                  <a:lnTo>
                    <a:pt x="173" y="26"/>
                  </a:lnTo>
                  <a:lnTo>
                    <a:pt x="171" y="24"/>
                  </a:lnTo>
                  <a:lnTo>
                    <a:pt x="169" y="23"/>
                  </a:lnTo>
                  <a:lnTo>
                    <a:pt x="168" y="23"/>
                  </a:lnTo>
                  <a:lnTo>
                    <a:pt x="166" y="22"/>
                  </a:lnTo>
                  <a:lnTo>
                    <a:pt x="164" y="22"/>
                  </a:lnTo>
                  <a:lnTo>
                    <a:pt x="111" y="22"/>
                  </a:lnTo>
                  <a:lnTo>
                    <a:pt x="109" y="22"/>
                  </a:lnTo>
                  <a:lnTo>
                    <a:pt x="107" y="23"/>
                  </a:lnTo>
                  <a:lnTo>
                    <a:pt x="106" y="23"/>
                  </a:lnTo>
                  <a:lnTo>
                    <a:pt x="104" y="24"/>
                  </a:lnTo>
                  <a:lnTo>
                    <a:pt x="103" y="26"/>
                  </a:lnTo>
                  <a:lnTo>
                    <a:pt x="101" y="27"/>
                  </a:lnTo>
                  <a:lnTo>
                    <a:pt x="100" y="29"/>
                  </a:lnTo>
                  <a:lnTo>
                    <a:pt x="100" y="30"/>
                  </a:lnTo>
                  <a:lnTo>
                    <a:pt x="99" y="32"/>
                  </a:lnTo>
                  <a:lnTo>
                    <a:pt x="99" y="35"/>
                  </a:lnTo>
                  <a:lnTo>
                    <a:pt x="99" y="36"/>
                  </a:lnTo>
                  <a:lnTo>
                    <a:pt x="99" y="37"/>
                  </a:lnTo>
                  <a:lnTo>
                    <a:pt x="99" y="38"/>
                  </a:lnTo>
                  <a:lnTo>
                    <a:pt x="99" y="39"/>
                  </a:lnTo>
                  <a:lnTo>
                    <a:pt x="98" y="39"/>
                  </a:lnTo>
                  <a:lnTo>
                    <a:pt x="98" y="40"/>
                  </a:lnTo>
                  <a:lnTo>
                    <a:pt x="97" y="40"/>
                  </a:lnTo>
                  <a:lnTo>
                    <a:pt x="96" y="40"/>
                  </a:lnTo>
                  <a:lnTo>
                    <a:pt x="95" y="41"/>
                  </a:lnTo>
                  <a:lnTo>
                    <a:pt x="93" y="41"/>
                  </a:lnTo>
                  <a:lnTo>
                    <a:pt x="91" y="41"/>
                  </a:lnTo>
                  <a:lnTo>
                    <a:pt x="89" y="41"/>
                  </a:lnTo>
                  <a:lnTo>
                    <a:pt x="86" y="41"/>
                  </a:lnTo>
                  <a:lnTo>
                    <a:pt x="34" y="41"/>
                  </a:lnTo>
                  <a:lnTo>
                    <a:pt x="32" y="41"/>
                  </a:lnTo>
                  <a:lnTo>
                    <a:pt x="30" y="41"/>
                  </a:lnTo>
                  <a:lnTo>
                    <a:pt x="28" y="42"/>
                  </a:lnTo>
                  <a:lnTo>
                    <a:pt x="27" y="43"/>
                  </a:lnTo>
                  <a:lnTo>
                    <a:pt x="25" y="44"/>
                  </a:lnTo>
                  <a:lnTo>
                    <a:pt x="24" y="46"/>
                  </a:lnTo>
                  <a:lnTo>
                    <a:pt x="23" y="48"/>
                  </a:lnTo>
                  <a:lnTo>
                    <a:pt x="22" y="49"/>
                  </a:lnTo>
                  <a:lnTo>
                    <a:pt x="22" y="51"/>
                  </a:lnTo>
                  <a:lnTo>
                    <a:pt x="22" y="53"/>
                  </a:lnTo>
                  <a:lnTo>
                    <a:pt x="22" y="165"/>
                  </a:lnTo>
                  <a:lnTo>
                    <a:pt x="22" y="167"/>
                  </a:lnTo>
                  <a:lnTo>
                    <a:pt x="22" y="169"/>
                  </a:lnTo>
                  <a:lnTo>
                    <a:pt x="23" y="171"/>
                  </a:lnTo>
                  <a:lnTo>
                    <a:pt x="24" y="173"/>
                  </a:lnTo>
                  <a:lnTo>
                    <a:pt x="25" y="174"/>
                  </a:lnTo>
                  <a:lnTo>
                    <a:pt x="27" y="175"/>
                  </a:lnTo>
                  <a:lnTo>
                    <a:pt x="28" y="176"/>
                  </a:lnTo>
                  <a:lnTo>
                    <a:pt x="30" y="177"/>
                  </a:lnTo>
                  <a:lnTo>
                    <a:pt x="32" y="178"/>
                  </a:lnTo>
                  <a:lnTo>
                    <a:pt x="34" y="178"/>
                  </a:lnTo>
                  <a:lnTo>
                    <a:pt x="98" y="178"/>
                  </a:lnTo>
                  <a:lnTo>
                    <a:pt x="114" y="200"/>
                  </a:lnTo>
                  <a:lnTo>
                    <a:pt x="19" y="200"/>
                  </a:lnTo>
                  <a:lnTo>
                    <a:pt x="16" y="199"/>
                  </a:lnTo>
                  <a:lnTo>
                    <a:pt x="13" y="199"/>
                  </a:lnTo>
                  <a:lnTo>
                    <a:pt x="11" y="198"/>
                  </a:lnTo>
                  <a:lnTo>
                    <a:pt x="9" y="197"/>
                  </a:lnTo>
                  <a:lnTo>
                    <a:pt x="7" y="196"/>
                  </a:lnTo>
                  <a:lnTo>
                    <a:pt x="5" y="194"/>
                  </a:lnTo>
                  <a:lnTo>
                    <a:pt x="4" y="192"/>
                  </a:lnTo>
                  <a:lnTo>
                    <a:pt x="2" y="190"/>
                  </a:lnTo>
                  <a:lnTo>
                    <a:pt x="1" y="188"/>
                  </a:lnTo>
                  <a:lnTo>
                    <a:pt x="1" y="186"/>
                  </a:lnTo>
                  <a:lnTo>
                    <a:pt x="0" y="184"/>
                  </a:lnTo>
                  <a:lnTo>
                    <a:pt x="0" y="181"/>
                  </a:lnTo>
                  <a:lnTo>
                    <a:pt x="0" y="19"/>
                  </a:lnTo>
                  <a:lnTo>
                    <a:pt x="0" y="16"/>
                  </a:lnTo>
                  <a:lnTo>
                    <a:pt x="1" y="14"/>
                  </a:lnTo>
                  <a:lnTo>
                    <a:pt x="1" y="12"/>
                  </a:lnTo>
                  <a:lnTo>
                    <a:pt x="2" y="9"/>
                  </a:lnTo>
                  <a:lnTo>
                    <a:pt x="4" y="7"/>
                  </a:lnTo>
                  <a:lnTo>
                    <a:pt x="5" y="6"/>
                  </a:lnTo>
                  <a:lnTo>
                    <a:pt x="7" y="4"/>
                  </a:lnTo>
                  <a:lnTo>
                    <a:pt x="9" y="3"/>
                  </a:lnTo>
                  <a:lnTo>
                    <a:pt x="11" y="2"/>
                  </a:lnTo>
                  <a:lnTo>
                    <a:pt x="13" y="1"/>
                  </a:lnTo>
                  <a:lnTo>
                    <a:pt x="16"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4" name="Freeform 123"/>
            <p:cNvSpPr>
              <a:spLocks/>
            </p:cNvSpPr>
            <p:nvPr/>
          </p:nvSpPr>
          <p:spPr bwMode="auto">
            <a:xfrm>
              <a:off x="7773988" y="2892425"/>
              <a:ext cx="184150" cy="142875"/>
            </a:xfrm>
            <a:custGeom>
              <a:avLst/>
              <a:gdLst/>
              <a:ahLst/>
              <a:cxnLst>
                <a:cxn ang="0">
                  <a:pos x="92" y="0"/>
                </a:cxn>
                <a:cxn ang="0">
                  <a:pos x="116" y="0"/>
                </a:cxn>
                <a:cxn ang="0">
                  <a:pos x="43" y="90"/>
                </a:cxn>
                <a:cxn ang="0">
                  <a:pos x="0" y="31"/>
                </a:cxn>
                <a:cxn ang="0">
                  <a:pos x="24" y="31"/>
                </a:cxn>
                <a:cxn ang="0">
                  <a:pos x="43" y="56"/>
                </a:cxn>
                <a:cxn ang="0">
                  <a:pos x="92" y="0"/>
                </a:cxn>
              </a:cxnLst>
              <a:rect l="0" t="0" r="r" b="b"/>
              <a:pathLst>
                <a:path w="116" h="90">
                  <a:moveTo>
                    <a:pt x="92" y="0"/>
                  </a:moveTo>
                  <a:lnTo>
                    <a:pt x="116" y="0"/>
                  </a:lnTo>
                  <a:lnTo>
                    <a:pt x="43" y="90"/>
                  </a:lnTo>
                  <a:lnTo>
                    <a:pt x="0" y="31"/>
                  </a:lnTo>
                  <a:lnTo>
                    <a:pt x="24" y="31"/>
                  </a:lnTo>
                  <a:lnTo>
                    <a:pt x="43" y="56"/>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5" name="Group 94"/>
          <p:cNvGrpSpPr/>
          <p:nvPr/>
        </p:nvGrpSpPr>
        <p:grpSpPr>
          <a:xfrm>
            <a:off x="2959796" y="3153207"/>
            <a:ext cx="354012" cy="436033"/>
            <a:chOff x="8789988" y="3787776"/>
            <a:chExt cx="354012" cy="327025"/>
          </a:xfrm>
          <a:solidFill>
            <a:schemeClr val="bg1">
              <a:lumMod val="85000"/>
            </a:schemeClr>
          </a:solidFill>
        </p:grpSpPr>
        <p:sp>
          <p:nvSpPr>
            <p:cNvPr id="96" name="Freeform 754"/>
            <p:cNvSpPr>
              <a:spLocks/>
            </p:cNvSpPr>
            <p:nvPr/>
          </p:nvSpPr>
          <p:spPr bwMode="auto">
            <a:xfrm>
              <a:off x="8789988" y="3887788"/>
              <a:ext cx="96837" cy="168275"/>
            </a:xfrm>
            <a:custGeom>
              <a:avLst/>
              <a:gdLst/>
              <a:ahLst/>
              <a:cxnLst>
                <a:cxn ang="0">
                  <a:pos x="10" y="0"/>
                </a:cxn>
                <a:cxn ang="0">
                  <a:pos x="48" y="0"/>
                </a:cxn>
                <a:cxn ang="0">
                  <a:pos x="46" y="3"/>
                </a:cxn>
                <a:cxn ang="0">
                  <a:pos x="45" y="6"/>
                </a:cxn>
                <a:cxn ang="0">
                  <a:pos x="45" y="9"/>
                </a:cxn>
                <a:cxn ang="0">
                  <a:pos x="45" y="12"/>
                </a:cxn>
                <a:cxn ang="0">
                  <a:pos x="45" y="15"/>
                </a:cxn>
                <a:cxn ang="0">
                  <a:pos x="46" y="18"/>
                </a:cxn>
                <a:cxn ang="0">
                  <a:pos x="47" y="21"/>
                </a:cxn>
                <a:cxn ang="0">
                  <a:pos x="48" y="23"/>
                </a:cxn>
                <a:cxn ang="0">
                  <a:pos x="49" y="26"/>
                </a:cxn>
                <a:cxn ang="0">
                  <a:pos x="51" y="28"/>
                </a:cxn>
                <a:cxn ang="0">
                  <a:pos x="53" y="30"/>
                </a:cxn>
                <a:cxn ang="0">
                  <a:pos x="55" y="32"/>
                </a:cxn>
                <a:cxn ang="0">
                  <a:pos x="61" y="36"/>
                </a:cxn>
                <a:cxn ang="0">
                  <a:pos x="38" y="36"/>
                </a:cxn>
                <a:cxn ang="0">
                  <a:pos x="35" y="36"/>
                </a:cxn>
                <a:cxn ang="0">
                  <a:pos x="32" y="37"/>
                </a:cxn>
                <a:cxn ang="0">
                  <a:pos x="30" y="38"/>
                </a:cxn>
                <a:cxn ang="0">
                  <a:pos x="27" y="39"/>
                </a:cxn>
                <a:cxn ang="0">
                  <a:pos x="25" y="40"/>
                </a:cxn>
                <a:cxn ang="0">
                  <a:pos x="23" y="42"/>
                </a:cxn>
                <a:cxn ang="0">
                  <a:pos x="21" y="44"/>
                </a:cxn>
                <a:cxn ang="0">
                  <a:pos x="20" y="46"/>
                </a:cxn>
                <a:cxn ang="0">
                  <a:pos x="18" y="49"/>
                </a:cxn>
                <a:cxn ang="0">
                  <a:pos x="17" y="51"/>
                </a:cxn>
                <a:cxn ang="0">
                  <a:pos x="0" y="106"/>
                </a:cxn>
                <a:cxn ang="0">
                  <a:pos x="0" y="10"/>
                </a:cxn>
                <a:cxn ang="0">
                  <a:pos x="0" y="8"/>
                </a:cxn>
                <a:cxn ang="0">
                  <a:pos x="1" y="6"/>
                </a:cxn>
                <a:cxn ang="0">
                  <a:pos x="2" y="4"/>
                </a:cxn>
                <a:cxn ang="0">
                  <a:pos x="3" y="3"/>
                </a:cxn>
                <a:cxn ang="0">
                  <a:pos x="5" y="1"/>
                </a:cxn>
                <a:cxn ang="0">
                  <a:pos x="6" y="0"/>
                </a:cxn>
                <a:cxn ang="0">
                  <a:pos x="8" y="0"/>
                </a:cxn>
                <a:cxn ang="0">
                  <a:pos x="10" y="0"/>
                </a:cxn>
              </a:cxnLst>
              <a:rect l="0" t="0" r="r" b="b"/>
              <a:pathLst>
                <a:path w="61" h="106">
                  <a:moveTo>
                    <a:pt x="10" y="0"/>
                  </a:moveTo>
                  <a:lnTo>
                    <a:pt x="48" y="0"/>
                  </a:lnTo>
                  <a:lnTo>
                    <a:pt x="46" y="3"/>
                  </a:lnTo>
                  <a:lnTo>
                    <a:pt x="45" y="6"/>
                  </a:lnTo>
                  <a:lnTo>
                    <a:pt x="45" y="9"/>
                  </a:lnTo>
                  <a:lnTo>
                    <a:pt x="45" y="12"/>
                  </a:lnTo>
                  <a:lnTo>
                    <a:pt x="45" y="15"/>
                  </a:lnTo>
                  <a:lnTo>
                    <a:pt x="46" y="18"/>
                  </a:lnTo>
                  <a:lnTo>
                    <a:pt x="47" y="21"/>
                  </a:lnTo>
                  <a:lnTo>
                    <a:pt x="48" y="23"/>
                  </a:lnTo>
                  <a:lnTo>
                    <a:pt x="49" y="26"/>
                  </a:lnTo>
                  <a:lnTo>
                    <a:pt x="51" y="28"/>
                  </a:lnTo>
                  <a:lnTo>
                    <a:pt x="53" y="30"/>
                  </a:lnTo>
                  <a:lnTo>
                    <a:pt x="55" y="32"/>
                  </a:lnTo>
                  <a:lnTo>
                    <a:pt x="61" y="36"/>
                  </a:lnTo>
                  <a:lnTo>
                    <a:pt x="38" y="36"/>
                  </a:lnTo>
                  <a:lnTo>
                    <a:pt x="35" y="36"/>
                  </a:lnTo>
                  <a:lnTo>
                    <a:pt x="32" y="37"/>
                  </a:lnTo>
                  <a:lnTo>
                    <a:pt x="30" y="38"/>
                  </a:lnTo>
                  <a:lnTo>
                    <a:pt x="27" y="39"/>
                  </a:lnTo>
                  <a:lnTo>
                    <a:pt x="25" y="40"/>
                  </a:lnTo>
                  <a:lnTo>
                    <a:pt x="23" y="42"/>
                  </a:lnTo>
                  <a:lnTo>
                    <a:pt x="21" y="44"/>
                  </a:lnTo>
                  <a:lnTo>
                    <a:pt x="20" y="46"/>
                  </a:lnTo>
                  <a:lnTo>
                    <a:pt x="18" y="49"/>
                  </a:lnTo>
                  <a:lnTo>
                    <a:pt x="17" y="51"/>
                  </a:lnTo>
                  <a:lnTo>
                    <a:pt x="0" y="106"/>
                  </a:lnTo>
                  <a:lnTo>
                    <a:pt x="0" y="10"/>
                  </a:lnTo>
                  <a:lnTo>
                    <a:pt x="0" y="8"/>
                  </a:lnTo>
                  <a:lnTo>
                    <a:pt x="1" y="6"/>
                  </a:lnTo>
                  <a:lnTo>
                    <a:pt x="2" y="4"/>
                  </a:lnTo>
                  <a:lnTo>
                    <a:pt x="3" y="3"/>
                  </a:lnTo>
                  <a:lnTo>
                    <a:pt x="5" y="1"/>
                  </a:lnTo>
                  <a:lnTo>
                    <a:pt x="6" y="0"/>
                  </a:lnTo>
                  <a:lnTo>
                    <a:pt x="8"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7" name="Freeform 755"/>
            <p:cNvSpPr>
              <a:spLocks/>
            </p:cNvSpPr>
            <p:nvPr/>
          </p:nvSpPr>
          <p:spPr bwMode="auto">
            <a:xfrm>
              <a:off x="8882063" y="3787776"/>
              <a:ext cx="244475" cy="157163"/>
            </a:xfrm>
            <a:custGeom>
              <a:avLst/>
              <a:gdLst/>
              <a:ahLst/>
              <a:cxnLst>
                <a:cxn ang="0">
                  <a:pos x="59" y="0"/>
                </a:cxn>
                <a:cxn ang="0">
                  <a:pos x="61" y="0"/>
                </a:cxn>
                <a:cxn ang="0">
                  <a:pos x="64" y="0"/>
                </a:cxn>
                <a:cxn ang="0">
                  <a:pos x="66" y="1"/>
                </a:cxn>
                <a:cxn ang="0">
                  <a:pos x="68" y="2"/>
                </a:cxn>
                <a:cxn ang="0">
                  <a:pos x="70" y="3"/>
                </a:cxn>
                <a:cxn ang="0">
                  <a:pos x="147" y="60"/>
                </a:cxn>
                <a:cxn ang="0">
                  <a:pos x="149" y="61"/>
                </a:cxn>
                <a:cxn ang="0">
                  <a:pos x="151" y="63"/>
                </a:cxn>
                <a:cxn ang="0">
                  <a:pos x="152" y="65"/>
                </a:cxn>
                <a:cxn ang="0">
                  <a:pos x="153" y="67"/>
                </a:cxn>
                <a:cxn ang="0">
                  <a:pos x="154" y="69"/>
                </a:cxn>
                <a:cxn ang="0">
                  <a:pos x="154" y="71"/>
                </a:cxn>
                <a:cxn ang="0">
                  <a:pos x="154" y="73"/>
                </a:cxn>
                <a:cxn ang="0">
                  <a:pos x="154" y="76"/>
                </a:cxn>
                <a:cxn ang="0">
                  <a:pos x="154" y="78"/>
                </a:cxn>
                <a:cxn ang="0">
                  <a:pos x="153" y="80"/>
                </a:cxn>
                <a:cxn ang="0">
                  <a:pos x="152" y="82"/>
                </a:cxn>
                <a:cxn ang="0">
                  <a:pos x="151" y="84"/>
                </a:cxn>
                <a:cxn ang="0">
                  <a:pos x="140" y="99"/>
                </a:cxn>
                <a:cxn ang="0">
                  <a:pos x="121" y="99"/>
                </a:cxn>
                <a:cxn ang="0">
                  <a:pos x="139" y="75"/>
                </a:cxn>
                <a:cxn ang="0">
                  <a:pos x="139" y="74"/>
                </a:cxn>
                <a:cxn ang="0">
                  <a:pos x="139" y="73"/>
                </a:cxn>
                <a:cxn ang="0">
                  <a:pos x="139" y="73"/>
                </a:cxn>
                <a:cxn ang="0">
                  <a:pos x="138" y="72"/>
                </a:cxn>
                <a:cxn ang="0">
                  <a:pos x="61" y="15"/>
                </a:cxn>
                <a:cxn ang="0">
                  <a:pos x="60" y="15"/>
                </a:cxn>
                <a:cxn ang="0">
                  <a:pos x="59" y="15"/>
                </a:cxn>
                <a:cxn ang="0">
                  <a:pos x="59" y="15"/>
                </a:cxn>
                <a:cxn ang="0">
                  <a:pos x="58" y="15"/>
                </a:cxn>
                <a:cxn ang="0">
                  <a:pos x="58" y="16"/>
                </a:cxn>
                <a:cxn ang="0">
                  <a:pos x="16" y="73"/>
                </a:cxn>
                <a:cxn ang="0">
                  <a:pos x="15" y="74"/>
                </a:cxn>
                <a:cxn ang="0">
                  <a:pos x="15" y="75"/>
                </a:cxn>
                <a:cxn ang="0">
                  <a:pos x="15" y="75"/>
                </a:cxn>
                <a:cxn ang="0">
                  <a:pos x="16" y="76"/>
                </a:cxn>
                <a:cxn ang="0">
                  <a:pos x="48" y="99"/>
                </a:cxn>
                <a:cxn ang="0">
                  <a:pos x="22" y="99"/>
                </a:cxn>
                <a:cxn ang="0">
                  <a:pos x="7" y="88"/>
                </a:cxn>
                <a:cxn ang="0">
                  <a:pos x="5" y="87"/>
                </a:cxn>
                <a:cxn ang="0">
                  <a:pos x="4" y="85"/>
                </a:cxn>
                <a:cxn ang="0">
                  <a:pos x="2" y="83"/>
                </a:cxn>
                <a:cxn ang="0">
                  <a:pos x="1" y="81"/>
                </a:cxn>
                <a:cxn ang="0">
                  <a:pos x="1" y="79"/>
                </a:cxn>
                <a:cxn ang="0">
                  <a:pos x="0" y="77"/>
                </a:cxn>
                <a:cxn ang="0">
                  <a:pos x="0" y="75"/>
                </a:cxn>
                <a:cxn ang="0">
                  <a:pos x="0" y="73"/>
                </a:cxn>
                <a:cxn ang="0">
                  <a:pos x="0" y="70"/>
                </a:cxn>
                <a:cxn ang="0">
                  <a:pos x="1" y="68"/>
                </a:cxn>
                <a:cxn ang="0">
                  <a:pos x="2" y="66"/>
                </a:cxn>
                <a:cxn ang="0">
                  <a:pos x="3" y="64"/>
                </a:cxn>
                <a:cxn ang="0">
                  <a:pos x="46" y="7"/>
                </a:cxn>
                <a:cxn ang="0">
                  <a:pos x="47" y="5"/>
                </a:cxn>
                <a:cxn ang="0">
                  <a:pos x="49" y="3"/>
                </a:cxn>
                <a:cxn ang="0">
                  <a:pos x="51" y="2"/>
                </a:cxn>
                <a:cxn ang="0">
                  <a:pos x="52" y="1"/>
                </a:cxn>
                <a:cxn ang="0">
                  <a:pos x="55" y="0"/>
                </a:cxn>
                <a:cxn ang="0">
                  <a:pos x="57" y="0"/>
                </a:cxn>
                <a:cxn ang="0">
                  <a:pos x="59" y="0"/>
                </a:cxn>
              </a:cxnLst>
              <a:rect l="0" t="0" r="r" b="b"/>
              <a:pathLst>
                <a:path w="154" h="99">
                  <a:moveTo>
                    <a:pt x="59" y="0"/>
                  </a:moveTo>
                  <a:lnTo>
                    <a:pt x="61" y="0"/>
                  </a:lnTo>
                  <a:lnTo>
                    <a:pt x="64" y="0"/>
                  </a:lnTo>
                  <a:lnTo>
                    <a:pt x="66" y="1"/>
                  </a:lnTo>
                  <a:lnTo>
                    <a:pt x="68" y="2"/>
                  </a:lnTo>
                  <a:lnTo>
                    <a:pt x="70" y="3"/>
                  </a:lnTo>
                  <a:lnTo>
                    <a:pt x="147" y="60"/>
                  </a:lnTo>
                  <a:lnTo>
                    <a:pt x="149" y="61"/>
                  </a:lnTo>
                  <a:lnTo>
                    <a:pt x="151" y="63"/>
                  </a:lnTo>
                  <a:lnTo>
                    <a:pt x="152" y="65"/>
                  </a:lnTo>
                  <a:lnTo>
                    <a:pt x="153" y="67"/>
                  </a:lnTo>
                  <a:lnTo>
                    <a:pt x="154" y="69"/>
                  </a:lnTo>
                  <a:lnTo>
                    <a:pt x="154" y="71"/>
                  </a:lnTo>
                  <a:lnTo>
                    <a:pt x="154" y="73"/>
                  </a:lnTo>
                  <a:lnTo>
                    <a:pt x="154" y="76"/>
                  </a:lnTo>
                  <a:lnTo>
                    <a:pt x="154" y="78"/>
                  </a:lnTo>
                  <a:lnTo>
                    <a:pt x="153" y="80"/>
                  </a:lnTo>
                  <a:lnTo>
                    <a:pt x="152" y="82"/>
                  </a:lnTo>
                  <a:lnTo>
                    <a:pt x="151" y="84"/>
                  </a:lnTo>
                  <a:lnTo>
                    <a:pt x="140" y="99"/>
                  </a:lnTo>
                  <a:lnTo>
                    <a:pt x="121" y="99"/>
                  </a:lnTo>
                  <a:lnTo>
                    <a:pt x="139" y="75"/>
                  </a:lnTo>
                  <a:lnTo>
                    <a:pt x="139" y="74"/>
                  </a:lnTo>
                  <a:lnTo>
                    <a:pt x="139" y="73"/>
                  </a:lnTo>
                  <a:lnTo>
                    <a:pt x="139" y="73"/>
                  </a:lnTo>
                  <a:lnTo>
                    <a:pt x="138" y="72"/>
                  </a:lnTo>
                  <a:lnTo>
                    <a:pt x="61" y="15"/>
                  </a:lnTo>
                  <a:lnTo>
                    <a:pt x="60" y="15"/>
                  </a:lnTo>
                  <a:lnTo>
                    <a:pt x="59" y="15"/>
                  </a:lnTo>
                  <a:lnTo>
                    <a:pt x="59" y="15"/>
                  </a:lnTo>
                  <a:lnTo>
                    <a:pt x="58" y="15"/>
                  </a:lnTo>
                  <a:lnTo>
                    <a:pt x="58" y="16"/>
                  </a:lnTo>
                  <a:lnTo>
                    <a:pt x="16" y="73"/>
                  </a:lnTo>
                  <a:lnTo>
                    <a:pt x="15" y="74"/>
                  </a:lnTo>
                  <a:lnTo>
                    <a:pt x="15" y="75"/>
                  </a:lnTo>
                  <a:lnTo>
                    <a:pt x="15" y="75"/>
                  </a:lnTo>
                  <a:lnTo>
                    <a:pt x="16" y="76"/>
                  </a:lnTo>
                  <a:lnTo>
                    <a:pt x="48" y="99"/>
                  </a:lnTo>
                  <a:lnTo>
                    <a:pt x="22" y="99"/>
                  </a:lnTo>
                  <a:lnTo>
                    <a:pt x="7" y="88"/>
                  </a:lnTo>
                  <a:lnTo>
                    <a:pt x="5" y="87"/>
                  </a:lnTo>
                  <a:lnTo>
                    <a:pt x="4" y="85"/>
                  </a:lnTo>
                  <a:lnTo>
                    <a:pt x="2" y="83"/>
                  </a:lnTo>
                  <a:lnTo>
                    <a:pt x="1" y="81"/>
                  </a:lnTo>
                  <a:lnTo>
                    <a:pt x="1" y="79"/>
                  </a:lnTo>
                  <a:lnTo>
                    <a:pt x="0" y="77"/>
                  </a:lnTo>
                  <a:lnTo>
                    <a:pt x="0" y="75"/>
                  </a:lnTo>
                  <a:lnTo>
                    <a:pt x="0" y="73"/>
                  </a:lnTo>
                  <a:lnTo>
                    <a:pt x="0" y="70"/>
                  </a:lnTo>
                  <a:lnTo>
                    <a:pt x="1" y="68"/>
                  </a:lnTo>
                  <a:lnTo>
                    <a:pt x="2" y="66"/>
                  </a:lnTo>
                  <a:lnTo>
                    <a:pt x="3" y="64"/>
                  </a:lnTo>
                  <a:lnTo>
                    <a:pt x="46" y="7"/>
                  </a:lnTo>
                  <a:lnTo>
                    <a:pt x="47" y="5"/>
                  </a:lnTo>
                  <a:lnTo>
                    <a:pt x="49" y="3"/>
                  </a:lnTo>
                  <a:lnTo>
                    <a:pt x="51" y="2"/>
                  </a:lnTo>
                  <a:lnTo>
                    <a:pt x="52" y="1"/>
                  </a:lnTo>
                  <a:lnTo>
                    <a:pt x="55" y="0"/>
                  </a:lnTo>
                  <a:lnTo>
                    <a:pt x="57" y="0"/>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8" name="Freeform 756"/>
            <p:cNvSpPr>
              <a:spLocks/>
            </p:cNvSpPr>
            <p:nvPr/>
          </p:nvSpPr>
          <p:spPr bwMode="auto">
            <a:xfrm>
              <a:off x="8796338" y="3963988"/>
              <a:ext cx="347662" cy="150813"/>
            </a:xfrm>
            <a:custGeom>
              <a:avLst/>
              <a:gdLst/>
              <a:ahLst/>
              <a:cxnLst>
                <a:cxn ang="0">
                  <a:pos x="34" y="0"/>
                </a:cxn>
                <a:cxn ang="0">
                  <a:pos x="208" y="0"/>
                </a:cxn>
                <a:cxn ang="0">
                  <a:pos x="210" y="0"/>
                </a:cxn>
                <a:cxn ang="0">
                  <a:pos x="212" y="0"/>
                </a:cxn>
                <a:cxn ang="0">
                  <a:pos x="213" y="1"/>
                </a:cxn>
                <a:cxn ang="0">
                  <a:pos x="215" y="2"/>
                </a:cxn>
                <a:cxn ang="0">
                  <a:pos x="216" y="3"/>
                </a:cxn>
                <a:cxn ang="0">
                  <a:pos x="217" y="4"/>
                </a:cxn>
                <a:cxn ang="0">
                  <a:pos x="218" y="6"/>
                </a:cxn>
                <a:cxn ang="0">
                  <a:pos x="218" y="7"/>
                </a:cxn>
                <a:cxn ang="0">
                  <a:pos x="219" y="9"/>
                </a:cxn>
                <a:cxn ang="0">
                  <a:pos x="219" y="10"/>
                </a:cxn>
                <a:cxn ang="0">
                  <a:pos x="219" y="12"/>
                </a:cxn>
                <a:cxn ang="0">
                  <a:pos x="218" y="14"/>
                </a:cxn>
                <a:cxn ang="0">
                  <a:pos x="190" y="89"/>
                </a:cxn>
                <a:cxn ang="0">
                  <a:pos x="189" y="90"/>
                </a:cxn>
                <a:cxn ang="0">
                  <a:pos x="188" y="92"/>
                </a:cxn>
                <a:cxn ang="0">
                  <a:pos x="187" y="93"/>
                </a:cxn>
                <a:cxn ang="0">
                  <a:pos x="185" y="94"/>
                </a:cxn>
                <a:cxn ang="0">
                  <a:pos x="184" y="95"/>
                </a:cxn>
                <a:cxn ang="0">
                  <a:pos x="182" y="95"/>
                </a:cxn>
                <a:cxn ang="0">
                  <a:pos x="180" y="95"/>
                </a:cxn>
                <a:cxn ang="0">
                  <a:pos x="10" y="95"/>
                </a:cxn>
                <a:cxn ang="0">
                  <a:pos x="8" y="95"/>
                </a:cxn>
                <a:cxn ang="0">
                  <a:pos x="6" y="95"/>
                </a:cxn>
                <a:cxn ang="0">
                  <a:pos x="5" y="94"/>
                </a:cxn>
                <a:cxn ang="0">
                  <a:pos x="3" y="93"/>
                </a:cxn>
                <a:cxn ang="0">
                  <a:pos x="2" y="91"/>
                </a:cxn>
                <a:cxn ang="0">
                  <a:pos x="1" y="90"/>
                </a:cxn>
                <a:cxn ang="0">
                  <a:pos x="0" y="88"/>
                </a:cxn>
                <a:cxn ang="0">
                  <a:pos x="0" y="86"/>
                </a:cxn>
                <a:cxn ang="0">
                  <a:pos x="0" y="84"/>
                </a:cxn>
                <a:cxn ang="0">
                  <a:pos x="0" y="82"/>
                </a:cxn>
                <a:cxn ang="0">
                  <a:pos x="24" y="7"/>
                </a:cxn>
                <a:cxn ang="0">
                  <a:pos x="25" y="5"/>
                </a:cxn>
                <a:cxn ang="0">
                  <a:pos x="26" y="4"/>
                </a:cxn>
                <a:cxn ang="0">
                  <a:pos x="27" y="2"/>
                </a:cxn>
                <a:cxn ang="0">
                  <a:pos x="29" y="1"/>
                </a:cxn>
                <a:cxn ang="0">
                  <a:pos x="30" y="0"/>
                </a:cxn>
                <a:cxn ang="0">
                  <a:pos x="32" y="0"/>
                </a:cxn>
                <a:cxn ang="0">
                  <a:pos x="34" y="0"/>
                </a:cxn>
              </a:cxnLst>
              <a:rect l="0" t="0" r="r" b="b"/>
              <a:pathLst>
                <a:path w="219" h="95">
                  <a:moveTo>
                    <a:pt x="34" y="0"/>
                  </a:moveTo>
                  <a:lnTo>
                    <a:pt x="208" y="0"/>
                  </a:lnTo>
                  <a:lnTo>
                    <a:pt x="210" y="0"/>
                  </a:lnTo>
                  <a:lnTo>
                    <a:pt x="212" y="0"/>
                  </a:lnTo>
                  <a:lnTo>
                    <a:pt x="213" y="1"/>
                  </a:lnTo>
                  <a:lnTo>
                    <a:pt x="215" y="2"/>
                  </a:lnTo>
                  <a:lnTo>
                    <a:pt x="216" y="3"/>
                  </a:lnTo>
                  <a:lnTo>
                    <a:pt x="217" y="4"/>
                  </a:lnTo>
                  <a:lnTo>
                    <a:pt x="218" y="6"/>
                  </a:lnTo>
                  <a:lnTo>
                    <a:pt x="218" y="7"/>
                  </a:lnTo>
                  <a:lnTo>
                    <a:pt x="219" y="9"/>
                  </a:lnTo>
                  <a:lnTo>
                    <a:pt x="219" y="10"/>
                  </a:lnTo>
                  <a:lnTo>
                    <a:pt x="219" y="12"/>
                  </a:lnTo>
                  <a:lnTo>
                    <a:pt x="218" y="14"/>
                  </a:lnTo>
                  <a:lnTo>
                    <a:pt x="190" y="89"/>
                  </a:lnTo>
                  <a:lnTo>
                    <a:pt x="189" y="90"/>
                  </a:lnTo>
                  <a:lnTo>
                    <a:pt x="188" y="92"/>
                  </a:lnTo>
                  <a:lnTo>
                    <a:pt x="187" y="93"/>
                  </a:lnTo>
                  <a:lnTo>
                    <a:pt x="185" y="94"/>
                  </a:lnTo>
                  <a:lnTo>
                    <a:pt x="184" y="95"/>
                  </a:lnTo>
                  <a:lnTo>
                    <a:pt x="182" y="95"/>
                  </a:lnTo>
                  <a:lnTo>
                    <a:pt x="180" y="95"/>
                  </a:lnTo>
                  <a:lnTo>
                    <a:pt x="10" y="95"/>
                  </a:lnTo>
                  <a:lnTo>
                    <a:pt x="8" y="95"/>
                  </a:lnTo>
                  <a:lnTo>
                    <a:pt x="6" y="95"/>
                  </a:lnTo>
                  <a:lnTo>
                    <a:pt x="5" y="94"/>
                  </a:lnTo>
                  <a:lnTo>
                    <a:pt x="3" y="93"/>
                  </a:lnTo>
                  <a:lnTo>
                    <a:pt x="2" y="91"/>
                  </a:lnTo>
                  <a:lnTo>
                    <a:pt x="1" y="90"/>
                  </a:lnTo>
                  <a:lnTo>
                    <a:pt x="0" y="88"/>
                  </a:lnTo>
                  <a:lnTo>
                    <a:pt x="0" y="86"/>
                  </a:lnTo>
                  <a:lnTo>
                    <a:pt x="0" y="84"/>
                  </a:lnTo>
                  <a:lnTo>
                    <a:pt x="0" y="82"/>
                  </a:lnTo>
                  <a:lnTo>
                    <a:pt x="24" y="7"/>
                  </a:lnTo>
                  <a:lnTo>
                    <a:pt x="25" y="5"/>
                  </a:lnTo>
                  <a:lnTo>
                    <a:pt x="26" y="4"/>
                  </a:lnTo>
                  <a:lnTo>
                    <a:pt x="27" y="2"/>
                  </a:lnTo>
                  <a:lnTo>
                    <a:pt x="29" y="1"/>
                  </a:lnTo>
                  <a:lnTo>
                    <a:pt x="30" y="0"/>
                  </a:lnTo>
                  <a:lnTo>
                    <a:pt x="32"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319646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p:tgtEl>
                                          <p:spTgt spid="34"/>
                                        </p:tgtEl>
                                        <p:attrNameLst>
                                          <p:attrName>ppt_x</p:attrName>
                                        </p:attrNameLst>
                                      </p:cBhvr>
                                      <p:tavLst>
                                        <p:tav tm="0">
                                          <p:val>
                                            <p:strVal val="#ppt_x-#ppt_w*1.125000"/>
                                          </p:val>
                                        </p:tav>
                                        <p:tav tm="100000">
                                          <p:val>
                                            <p:strVal val="#ppt_x"/>
                                          </p:val>
                                        </p:tav>
                                      </p:tavLst>
                                    </p:anim>
                                    <p:animEffect transition="in" filter="wipe(right)">
                                      <p:cBhvr>
                                        <p:cTn id="28" dur="500"/>
                                        <p:tgtEl>
                                          <p:spTgt spid="34"/>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right)">
                                      <p:cBhvr>
                                        <p:cTn id="32" dur="500"/>
                                        <p:tgtEl>
                                          <p:spTgt spid="7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right)">
                                      <p:cBhvr>
                                        <p:cTn id="36" dur="500"/>
                                        <p:tgtEl>
                                          <p:spTgt spid="71"/>
                                        </p:tgtEl>
                                      </p:cBhvr>
                                    </p:animEffect>
                                  </p:child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right)">
                                      <p:cBhvr>
                                        <p:cTn id="40" dur="500"/>
                                        <p:tgtEl>
                                          <p:spTgt spid="72"/>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right)">
                                      <p:cBhvr>
                                        <p:cTn id="44" dur="500"/>
                                        <p:tgtEl>
                                          <p:spTgt spid="73"/>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right)">
                                      <p:cBhvr>
                                        <p:cTn id="48" dur="500"/>
                                        <p:tgtEl>
                                          <p:spTgt spid="44"/>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fade">
                                      <p:cBhvr>
                                        <p:cTn id="56" dur="500"/>
                                        <p:tgtEl>
                                          <p:spTgt spid="95"/>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88"/>
                                        </p:tgtEl>
                                        <p:attrNameLst>
                                          <p:attrName>style.visibility</p:attrName>
                                        </p:attrNameLst>
                                      </p:cBhvr>
                                      <p:to>
                                        <p:strVal val="visible"/>
                                      </p:to>
                                    </p:set>
                                    <p:animEffect transition="in" filter="fade">
                                      <p:cBhvr>
                                        <p:cTn id="68" dur="500"/>
                                        <p:tgtEl>
                                          <p:spTgt spid="88"/>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par>
                          <p:cTn id="73" fill="hold">
                            <p:stCondLst>
                              <p:cond delay="8000"/>
                            </p:stCondLst>
                            <p:childTnLst>
                              <p:par>
                                <p:cTn id="74" presetID="22" presetClass="entr" presetSubtype="8"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left)">
                                      <p:cBhvr>
                                        <p:cTn id="76" dur="500"/>
                                        <p:tgtEl>
                                          <p:spTgt spid="52"/>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left)">
                                      <p:cBhvr>
                                        <p:cTn id="80" dur="500"/>
                                        <p:tgtEl>
                                          <p:spTgt spid="53"/>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left)">
                                      <p:cBhvr>
                                        <p:cTn id="84" dur="500"/>
                                        <p:tgtEl>
                                          <p:spTgt spid="54"/>
                                        </p:tgtEl>
                                      </p:cBhvr>
                                    </p:animEffect>
                                  </p:child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left)">
                                      <p:cBhvr>
                                        <p:cTn id="8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P spid="37" grpId="0"/>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12192000" cy="854075"/>
          </a:xfrm>
        </p:spPr>
        <p:txBody>
          <a:bodyPr>
            <a:normAutofit/>
          </a:bodyPr>
          <a:lstStyle/>
          <a:p>
            <a:pPr algn="ctr"/>
            <a:r>
              <a:rPr lang="es-PE" sz="3600" dirty="0"/>
              <a:t>Fuentes de datos e información de seguridad operacional</a:t>
            </a:r>
          </a:p>
        </p:txBody>
      </p:sp>
      <p:pic>
        <p:nvPicPr>
          <p:cNvPr id="7" name="Picture 6"/>
          <p:cNvPicPr>
            <a:picLocks noChangeAspect="1"/>
          </p:cNvPicPr>
          <p:nvPr/>
        </p:nvPicPr>
        <p:blipFill>
          <a:blip r:embed="rId3"/>
          <a:stretch>
            <a:fillRect/>
          </a:stretch>
        </p:blipFill>
        <p:spPr>
          <a:xfrm>
            <a:off x="1399285" y="1045199"/>
            <a:ext cx="9649715" cy="5668908"/>
          </a:xfrm>
          <a:prstGeom prst="rect">
            <a:avLst/>
          </a:prstGeom>
        </p:spPr>
      </p:pic>
    </p:spTree>
    <p:extLst>
      <p:ext uri="{BB962C8B-B14F-4D97-AF65-F5344CB8AC3E}">
        <p14:creationId xmlns:p14="http://schemas.microsoft.com/office/powerpoint/2010/main" val="25429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48586" y="1243802"/>
            <a:ext cx="6076804" cy="4924425"/>
          </a:xfrm>
          <a:prstGeom prst="rect">
            <a:avLst/>
          </a:prstGeom>
          <a:noFill/>
        </p:spPr>
        <p:txBody>
          <a:bodyPr wrap="square" rtlCol="0">
            <a:spAutoFit/>
          </a:bodyPr>
          <a:lstStyle/>
          <a:p>
            <a:pPr marL="285750" indent="-285750" algn="just">
              <a:spcBef>
                <a:spcPts val="600"/>
              </a:spcBef>
              <a:spcAft>
                <a:spcPts val="600"/>
              </a:spcAft>
              <a:buFont typeface="Arial" panose="020B0604020202020204" pitchFamily="34" charset="0"/>
              <a:buChar char="•"/>
            </a:pPr>
            <a:r>
              <a:rPr lang="es-PE" sz="2400" dirty="0">
                <a:latin typeface="+mj-lt"/>
              </a:rPr>
              <a:t>Mejorar el rol del Estado a un nivel superior (coordinación entre todos los dominios y todos los interesados);</a:t>
            </a:r>
          </a:p>
          <a:p>
            <a:pPr marL="285750" indent="-285750" algn="just">
              <a:spcBef>
                <a:spcPts val="600"/>
              </a:spcBef>
              <a:spcAft>
                <a:spcPts val="600"/>
              </a:spcAft>
              <a:buFont typeface="Arial" panose="020B0604020202020204" pitchFamily="34" charset="0"/>
              <a:buChar char="•"/>
            </a:pPr>
            <a:r>
              <a:rPr lang="es-PE" sz="2400" dirty="0">
                <a:latin typeface="+mj-lt"/>
              </a:rPr>
              <a:t>Tener una </a:t>
            </a:r>
            <a:r>
              <a:rPr lang="es-PE" sz="2400" b="1" dirty="0">
                <a:solidFill>
                  <a:srgbClr val="C00000"/>
                </a:solidFill>
                <a:latin typeface="+mj-lt"/>
              </a:rPr>
              <a:t>base "legal"</a:t>
            </a:r>
            <a:r>
              <a:rPr lang="es-PE" sz="2400" dirty="0">
                <a:latin typeface="+mj-lt"/>
              </a:rPr>
              <a:t>;</a:t>
            </a:r>
          </a:p>
          <a:p>
            <a:pPr marL="285750" indent="-285750" algn="just">
              <a:spcBef>
                <a:spcPts val="600"/>
              </a:spcBef>
              <a:spcAft>
                <a:spcPts val="600"/>
              </a:spcAft>
              <a:buFont typeface="Arial" panose="020B0604020202020204" pitchFamily="34" charset="0"/>
              <a:buChar char="•"/>
            </a:pPr>
            <a:r>
              <a:rPr lang="es-PE" sz="2400" dirty="0">
                <a:latin typeface="+mj-lt"/>
              </a:rPr>
              <a:t>Desarrollar </a:t>
            </a:r>
            <a:r>
              <a:rPr lang="es-PE" sz="2400" b="1" dirty="0">
                <a:solidFill>
                  <a:srgbClr val="C00000"/>
                </a:solidFill>
                <a:latin typeface="+mj-lt"/>
              </a:rPr>
              <a:t>estándares armonizados</a:t>
            </a:r>
            <a:r>
              <a:rPr lang="es-PE" sz="2400" dirty="0">
                <a:latin typeface="+mj-lt"/>
              </a:rPr>
              <a:t>;</a:t>
            </a:r>
          </a:p>
          <a:p>
            <a:pPr marL="285750" indent="-285750" algn="just">
              <a:spcBef>
                <a:spcPts val="600"/>
              </a:spcBef>
              <a:spcAft>
                <a:spcPts val="600"/>
              </a:spcAft>
              <a:buFont typeface="Arial" panose="020B0604020202020204" pitchFamily="34" charset="0"/>
              <a:buChar char="•"/>
            </a:pPr>
            <a:r>
              <a:rPr lang="es-PE" sz="2400" dirty="0">
                <a:latin typeface="+mj-lt"/>
              </a:rPr>
              <a:t>Mejorar la </a:t>
            </a:r>
            <a:r>
              <a:rPr lang="es-PE" sz="2400" b="1" dirty="0">
                <a:solidFill>
                  <a:srgbClr val="C00000"/>
                </a:solidFill>
                <a:latin typeface="+mj-lt"/>
              </a:rPr>
              <a:t>Identificación y desarrollo </a:t>
            </a:r>
            <a:r>
              <a:rPr lang="es-PE" sz="2400" dirty="0">
                <a:latin typeface="+mj-lt"/>
              </a:rPr>
              <a:t>de las necesidades futuras;</a:t>
            </a:r>
          </a:p>
          <a:p>
            <a:pPr marL="285750" indent="-285750" algn="just">
              <a:spcBef>
                <a:spcPts val="600"/>
              </a:spcBef>
              <a:spcAft>
                <a:spcPts val="600"/>
              </a:spcAft>
              <a:buFont typeface="Arial" panose="020B0604020202020204" pitchFamily="34" charset="0"/>
              <a:buChar char="•"/>
            </a:pPr>
            <a:r>
              <a:rPr lang="es-PE" sz="2400" dirty="0">
                <a:latin typeface="+mj-lt"/>
              </a:rPr>
              <a:t>Tener un panel de la OACI </a:t>
            </a:r>
            <a:r>
              <a:rPr lang="es-PE" sz="2400" b="1" dirty="0">
                <a:solidFill>
                  <a:srgbClr val="C00000"/>
                </a:solidFill>
                <a:latin typeface="+mj-lt"/>
              </a:rPr>
              <a:t>dedicado y trabajando</a:t>
            </a:r>
            <a:r>
              <a:rPr lang="es-PE" sz="2400" dirty="0">
                <a:latin typeface="+mj-lt"/>
              </a:rPr>
              <a:t> en las próximas iteraciones;</a:t>
            </a:r>
          </a:p>
          <a:p>
            <a:pPr marL="285750" indent="-285750" algn="just">
              <a:spcBef>
                <a:spcPts val="600"/>
              </a:spcBef>
              <a:spcAft>
                <a:spcPts val="600"/>
              </a:spcAft>
              <a:buFont typeface="Arial" panose="020B0604020202020204" pitchFamily="34" charset="0"/>
              <a:buChar char="•"/>
            </a:pPr>
            <a:r>
              <a:rPr lang="es-PE" sz="2400" dirty="0">
                <a:latin typeface="+mj-lt"/>
              </a:rPr>
              <a:t>Tener una </a:t>
            </a:r>
            <a:r>
              <a:rPr lang="es-PE" sz="2400" b="1" dirty="0">
                <a:solidFill>
                  <a:srgbClr val="C00000"/>
                </a:solidFill>
                <a:latin typeface="+mj-lt"/>
              </a:rPr>
              <a:t>visión global </a:t>
            </a:r>
            <a:r>
              <a:rPr lang="es-PE" sz="2400" dirty="0">
                <a:latin typeface="+mj-lt"/>
              </a:rPr>
              <a:t>a través de la implementación.</a:t>
            </a:r>
          </a:p>
        </p:txBody>
      </p:sp>
      <p:sp>
        <p:nvSpPr>
          <p:cNvPr id="14" name="Title 13"/>
          <p:cNvSpPr>
            <a:spLocks noGrp="1"/>
          </p:cNvSpPr>
          <p:nvPr>
            <p:ph type="title"/>
          </p:nvPr>
        </p:nvSpPr>
        <p:spPr>
          <a:xfrm>
            <a:off x="660400" y="365127"/>
            <a:ext cx="6398126" cy="895349"/>
          </a:xfrm>
        </p:spPr>
        <p:txBody>
          <a:bodyPr>
            <a:normAutofit/>
          </a:bodyPr>
          <a:lstStyle/>
          <a:p>
            <a:r>
              <a:rPr lang="es-PE" sz="3200" b="1" dirty="0"/>
              <a:t>Beneficios del Anexo </a:t>
            </a:r>
            <a:r>
              <a:rPr lang="es-PE" sz="3200" b="1" dirty="0" smtClean="0"/>
              <a:t>19</a:t>
            </a:r>
            <a:endParaRPr lang="es-PE" sz="3200" b="1" dirty="0"/>
          </a:p>
        </p:txBody>
      </p:sp>
      <p:pic>
        <p:nvPicPr>
          <p:cNvPr id="16" name="Picture Placeholder 15"/>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11447" r="11447" b="5630"/>
          <a:stretch/>
        </p:blipFill>
        <p:spPr>
          <a:xfrm>
            <a:off x="7235491" y="843130"/>
            <a:ext cx="4619625" cy="5653923"/>
          </a:xfrm>
        </p:spPr>
      </p:pic>
    </p:spTree>
    <p:extLst>
      <p:ext uri="{BB962C8B-B14F-4D97-AF65-F5344CB8AC3E}">
        <p14:creationId xmlns:p14="http://schemas.microsoft.com/office/powerpoint/2010/main" val="1163757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12192000" cy="854075"/>
          </a:xfrm>
        </p:spPr>
        <p:txBody>
          <a:bodyPr>
            <a:normAutofit/>
          </a:bodyPr>
          <a:lstStyle/>
          <a:p>
            <a:pPr algn="ctr"/>
            <a:r>
              <a:rPr lang="es-PE" sz="3600" dirty="0"/>
              <a:t>Fuentes de datos e información de seguridad operacional</a:t>
            </a:r>
          </a:p>
        </p:txBody>
      </p:sp>
      <p:pic>
        <p:nvPicPr>
          <p:cNvPr id="3" name="Picture 2"/>
          <p:cNvPicPr>
            <a:picLocks noChangeAspect="1"/>
          </p:cNvPicPr>
          <p:nvPr/>
        </p:nvPicPr>
        <p:blipFill>
          <a:blip r:embed="rId3"/>
          <a:stretch>
            <a:fillRect/>
          </a:stretch>
        </p:blipFill>
        <p:spPr>
          <a:xfrm>
            <a:off x="704850" y="899699"/>
            <a:ext cx="10782300" cy="5729701"/>
          </a:xfrm>
          <a:prstGeom prst="rect">
            <a:avLst/>
          </a:prstGeom>
        </p:spPr>
      </p:pic>
    </p:spTree>
    <p:extLst>
      <p:ext uri="{BB962C8B-B14F-4D97-AF65-F5344CB8AC3E}">
        <p14:creationId xmlns:p14="http://schemas.microsoft.com/office/powerpoint/2010/main" val="7824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65125"/>
            <a:ext cx="11506200" cy="1325563"/>
          </a:xfrm>
        </p:spPr>
        <p:txBody>
          <a:bodyPr>
            <a:normAutofit/>
          </a:bodyPr>
          <a:lstStyle/>
          <a:p>
            <a:r>
              <a:rPr lang="es-PE" dirty="0"/>
              <a:t>Capítulo 6: Análisis de seguridad operacional</a:t>
            </a:r>
          </a:p>
        </p:txBody>
      </p:sp>
      <p:grpSp>
        <p:nvGrpSpPr>
          <p:cNvPr id="4" name="Group 3"/>
          <p:cNvGrpSpPr/>
          <p:nvPr/>
        </p:nvGrpSpPr>
        <p:grpSpPr>
          <a:xfrm>
            <a:off x="1210565" y="218160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923866" y="299315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637882" y="3800219"/>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3365592" y="4610452"/>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117510" y="2216068"/>
            <a:ext cx="6790270" cy="461665"/>
          </a:xfrm>
          <a:prstGeom prst="rect">
            <a:avLst/>
          </a:prstGeom>
        </p:spPr>
        <p:txBody>
          <a:bodyPr wrap="square">
            <a:spAutoFit/>
          </a:bodyPr>
          <a:lstStyle/>
          <a:p>
            <a:pPr algn="just"/>
            <a:r>
              <a:rPr lang="es-PE" sz="2400" dirty="0" smtClean="0"/>
              <a:t>Introducción</a:t>
            </a:r>
            <a:endParaRPr lang="es-PE" sz="2400" dirty="0"/>
          </a:p>
        </p:txBody>
      </p:sp>
      <p:sp>
        <p:nvSpPr>
          <p:cNvPr id="52" name="Rectangle 51"/>
          <p:cNvSpPr/>
          <p:nvPr/>
        </p:nvSpPr>
        <p:spPr>
          <a:xfrm>
            <a:off x="2824462" y="3042448"/>
            <a:ext cx="6790270" cy="461665"/>
          </a:xfrm>
          <a:prstGeom prst="rect">
            <a:avLst/>
          </a:prstGeom>
        </p:spPr>
        <p:txBody>
          <a:bodyPr wrap="square">
            <a:spAutoFit/>
          </a:bodyPr>
          <a:lstStyle/>
          <a:p>
            <a:pPr algn="just"/>
            <a:r>
              <a:rPr lang="es-PE" sz="2400" dirty="0" smtClean="0"/>
              <a:t>Tipos de análisis</a:t>
            </a:r>
            <a:endParaRPr lang="es-PE" sz="2400" dirty="0"/>
          </a:p>
        </p:txBody>
      </p:sp>
      <p:sp>
        <p:nvSpPr>
          <p:cNvPr id="53" name="Rectangle 52"/>
          <p:cNvSpPr/>
          <p:nvPr/>
        </p:nvSpPr>
        <p:spPr>
          <a:xfrm>
            <a:off x="3543973" y="3868399"/>
            <a:ext cx="6790270" cy="461665"/>
          </a:xfrm>
          <a:prstGeom prst="rect">
            <a:avLst/>
          </a:prstGeom>
        </p:spPr>
        <p:txBody>
          <a:bodyPr wrap="square">
            <a:spAutoFit/>
          </a:bodyPr>
          <a:lstStyle/>
          <a:p>
            <a:pPr algn="just"/>
            <a:r>
              <a:rPr lang="es-PE" sz="2400" dirty="0" smtClean="0"/>
              <a:t>Reporte de resultado de análisis</a:t>
            </a:r>
            <a:endParaRPr lang="es-PE" sz="2400" dirty="0"/>
          </a:p>
        </p:txBody>
      </p:sp>
      <p:sp>
        <p:nvSpPr>
          <p:cNvPr id="54" name="Rectangle 53"/>
          <p:cNvSpPr/>
          <p:nvPr/>
        </p:nvSpPr>
        <p:spPr>
          <a:xfrm>
            <a:off x="4222627" y="4480017"/>
            <a:ext cx="6790270" cy="830997"/>
          </a:xfrm>
          <a:prstGeom prst="rect">
            <a:avLst/>
          </a:prstGeom>
        </p:spPr>
        <p:txBody>
          <a:bodyPr wrap="square">
            <a:spAutoFit/>
          </a:bodyPr>
          <a:lstStyle/>
          <a:p>
            <a:pPr algn="just"/>
            <a:r>
              <a:rPr lang="es-PE" sz="2400" dirty="0"/>
              <a:t>Compartición e intercambio de información de seguridad operacional</a:t>
            </a:r>
          </a:p>
        </p:txBody>
      </p:sp>
      <p:grpSp>
        <p:nvGrpSpPr>
          <p:cNvPr id="59" name="Group 58"/>
          <p:cNvGrpSpPr/>
          <p:nvPr/>
        </p:nvGrpSpPr>
        <p:grpSpPr>
          <a:xfrm>
            <a:off x="1550081" y="2386560"/>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430276" y="2265493"/>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127659" y="307705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886150" y="3884112"/>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583532" y="4694345"/>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4" name="Group 33"/>
          <p:cNvGrpSpPr/>
          <p:nvPr/>
        </p:nvGrpSpPr>
        <p:grpSpPr>
          <a:xfrm>
            <a:off x="4127592" y="5524852"/>
            <a:ext cx="884057" cy="715395"/>
            <a:chOff x="8438368" y="202797"/>
            <a:chExt cx="402431" cy="325654"/>
          </a:xfrm>
          <a:solidFill>
            <a:srgbClr val="C00000"/>
          </a:solidFill>
        </p:grpSpPr>
        <p:sp>
          <p:nvSpPr>
            <p:cNvPr id="35" name="Chevron 34"/>
            <p:cNvSpPr/>
            <p:nvPr userDrawn="1"/>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6" name="Freeform 3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37" name="Rectangle 36"/>
          <p:cNvSpPr/>
          <p:nvPr/>
        </p:nvSpPr>
        <p:spPr>
          <a:xfrm>
            <a:off x="5045996" y="5625476"/>
            <a:ext cx="6790270" cy="461665"/>
          </a:xfrm>
          <a:prstGeom prst="rect">
            <a:avLst/>
          </a:prstGeom>
        </p:spPr>
        <p:txBody>
          <a:bodyPr wrap="square">
            <a:spAutoFit/>
          </a:bodyPr>
          <a:lstStyle/>
          <a:p>
            <a:pPr algn="just"/>
            <a:r>
              <a:rPr lang="es-PE" sz="2400" dirty="0"/>
              <a:t>Toma de decisiones basada en datos</a:t>
            </a:r>
          </a:p>
        </p:txBody>
      </p:sp>
      <p:sp>
        <p:nvSpPr>
          <p:cNvPr id="44" name="TextBox 43"/>
          <p:cNvSpPr txBox="1"/>
          <p:nvPr/>
        </p:nvSpPr>
        <p:spPr>
          <a:xfrm>
            <a:off x="3345532" y="5608745"/>
            <a:ext cx="857035" cy="523220"/>
          </a:xfrm>
          <a:prstGeom prst="rect">
            <a:avLst/>
          </a:prstGeom>
          <a:noFill/>
        </p:spPr>
        <p:txBody>
          <a:bodyPr wrap="square" rtlCol="0">
            <a:spAutoFit/>
          </a:bodyPr>
          <a:lstStyle/>
          <a:p>
            <a:pPr algn="r"/>
            <a:r>
              <a:rPr lang="en-US" sz="2800" dirty="0" smtClean="0">
                <a:solidFill>
                  <a:srgbClr val="C00000"/>
                </a:solidFill>
                <a:latin typeface="Bebas" pitchFamily="2" charset="0"/>
              </a:rPr>
              <a:t>05</a:t>
            </a:r>
            <a:endParaRPr lang="id-ID" sz="2800" dirty="0">
              <a:solidFill>
                <a:srgbClr val="C00000"/>
              </a:solidFill>
              <a:latin typeface="Bebas" pitchFamily="2" charset="0"/>
            </a:endParaRPr>
          </a:p>
        </p:txBody>
      </p:sp>
      <p:grpSp>
        <p:nvGrpSpPr>
          <p:cNvPr id="45" name="Group 44"/>
          <p:cNvGrpSpPr/>
          <p:nvPr/>
        </p:nvGrpSpPr>
        <p:grpSpPr>
          <a:xfrm>
            <a:off x="2226956" y="3162300"/>
            <a:ext cx="347969" cy="397141"/>
            <a:chOff x="6429375" y="1938338"/>
            <a:chExt cx="395288" cy="379412"/>
          </a:xfrm>
          <a:solidFill>
            <a:schemeClr val="bg1">
              <a:lumMod val="85000"/>
            </a:schemeClr>
          </a:solidFill>
        </p:grpSpPr>
        <p:sp>
          <p:nvSpPr>
            <p:cNvPr id="46" name="Freeform 314"/>
            <p:cNvSpPr>
              <a:spLocks noEditPoints="1"/>
            </p:cNvSpPr>
            <p:nvPr/>
          </p:nvSpPr>
          <p:spPr bwMode="auto">
            <a:xfrm>
              <a:off x="6429375" y="1938338"/>
              <a:ext cx="223838" cy="373062"/>
            </a:xfrm>
            <a:custGeom>
              <a:avLst/>
              <a:gdLst/>
              <a:ahLst/>
              <a:cxnLst>
                <a:cxn ang="0">
                  <a:pos x="57" y="135"/>
                </a:cxn>
                <a:cxn ang="0">
                  <a:pos x="79" y="95"/>
                </a:cxn>
                <a:cxn ang="0">
                  <a:pos x="26" y="62"/>
                </a:cxn>
                <a:cxn ang="0">
                  <a:pos x="48" y="135"/>
                </a:cxn>
                <a:cxn ang="0">
                  <a:pos x="26" y="62"/>
                </a:cxn>
                <a:cxn ang="0">
                  <a:pos x="88" y="135"/>
                </a:cxn>
                <a:cxn ang="0">
                  <a:pos x="110" y="26"/>
                </a:cxn>
                <a:cxn ang="0">
                  <a:pos x="56" y="0"/>
                </a:cxn>
                <a:cxn ang="0">
                  <a:pos x="80" y="8"/>
                </a:cxn>
                <a:cxn ang="0">
                  <a:pos x="141" y="69"/>
                </a:cxn>
                <a:cxn ang="0">
                  <a:pos x="137" y="68"/>
                </a:cxn>
                <a:cxn ang="0">
                  <a:pos x="132" y="67"/>
                </a:cxn>
                <a:cxn ang="0">
                  <a:pos x="127" y="68"/>
                </a:cxn>
                <a:cxn ang="0">
                  <a:pos x="123" y="70"/>
                </a:cxn>
                <a:cxn ang="0">
                  <a:pos x="119" y="73"/>
                </a:cxn>
                <a:cxn ang="0">
                  <a:pos x="116" y="77"/>
                </a:cxn>
                <a:cxn ang="0">
                  <a:pos x="115" y="82"/>
                </a:cxn>
                <a:cxn ang="0">
                  <a:pos x="115" y="87"/>
                </a:cxn>
                <a:cxn ang="0">
                  <a:pos x="116" y="92"/>
                </a:cxn>
                <a:cxn ang="0">
                  <a:pos x="119" y="96"/>
                </a:cxn>
                <a:cxn ang="0">
                  <a:pos x="141" y="117"/>
                </a:cxn>
                <a:cxn ang="0">
                  <a:pos x="104" y="170"/>
                </a:cxn>
                <a:cxn ang="0">
                  <a:pos x="129" y="224"/>
                </a:cxn>
                <a:cxn ang="0">
                  <a:pos x="130" y="227"/>
                </a:cxn>
                <a:cxn ang="0">
                  <a:pos x="130" y="230"/>
                </a:cxn>
                <a:cxn ang="0">
                  <a:pos x="128" y="233"/>
                </a:cxn>
                <a:cxn ang="0">
                  <a:pos x="125" y="235"/>
                </a:cxn>
                <a:cxn ang="0">
                  <a:pos x="122" y="235"/>
                </a:cxn>
                <a:cxn ang="0">
                  <a:pos x="119" y="235"/>
                </a:cxn>
                <a:cxn ang="0">
                  <a:pos x="117" y="233"/>
                </a:cxn>
                <a:cxn ang="0">
                  <a:pos x="115" y="231"/>
                </a:cxn>
                <a:cxn ang="0">
                  <a:pos x="86" y="170"/>
                </a:cxn>
                <a:cxn ang="0">
                  <a:pos x="61" y="170"/>
                </a:cxn>
                <a:cxn ang="0">
                  <a:pos x="32" y="232"/>
                </a:cxn>
                <a:cxn ang="0">
                  <a:pos x="30" y="234"/>
                </a:cxn>
                <a:cxn ang="0">
                  <a:pos x="27" y="235"/>
                </a:cxn>
                <a:cxn ang="0">
                  <a:pos x="24" y="235"/>
                </a:cxn>
                <a:cxn ang="0">
                  <a:pos x="21" y="234"/>
                </a:cxn>
                <a:cxn ang="0">
                  <a:pos x="19" y="231"/>
                </a:cxn>
                <a:cxn ang="0">
                  <a:pos x="18" y="228"/>
                </a:cxn>
                <a:cxn ang="0">
                  <a:pos x="18" y="225"/>
                </a:cxn>
                <a:cxn ang="0">
                  <a:pos x="44" y="170"/>
                </a:cxn>
                <a:cxn ang="0">
                  <a:pos x="0" y="8"/>
                </a:cxn>
                <a:cxn ang="0">
                  <a:pos x="56" y="0"/>
                </a:cxn>
              </a:cxnLst>
              <a:rect l="0" t="0" r="r" b="b"/>
              <a:pathLst>
                <a:path w="141" h="235">
                  <a:moveTo>
                    <a:pt x="57" y="95"/>
                  </a:moveTo>
                  <a:lnTo>
                    <a:pt x="57" y="135"/>
                  </a:lnTo>
                  <a:lnTo>
                    <a:pt x="79" y="135"/>
                  </a:lnTo>
                  <a:lnTo>
                    <a:pt x="79" y="95"/>
                  </a:lnTo>
                  <a:lnTo>
                    <a:pt x="57" y="95"/>
                  </a:lnTo>
                  <a:close/>
                  <a:moveTo>
                    <a:pt x="26" y="62"/>
                  </a:moveTo>
                  <a:lnTo>
                    <a:pt x="26" y="135"/>
                  </a:lnTo>
                  <a:lnTo>
                    <a:pt x="48" y="135"/>
                  </a:lnTo>
                  <a:lnTo>
                    <a:pt x="48" y="62"/>
                  </a:lnTo>
                  <a:lnTo>
                    <a:pt x="26" y="62"/>
                  </a:lnTo>
                  <a:close/>
                  <a:moveTo>
                    <a:pt x="88" y="26"/>
                  </a:moveTo>
                  <a:lnTo>
                    <a:pt x="88" y="135"/>
                  </a:lnTo>
                  <a:lnTo>
                    <a:pt x="110" y="135"/>
                  </a:lnTo>
                  <a:lnTo>
                    <a:pt x="110" y="26"/>
                  </a:lnTo>
                  <a:lnTo>
                    <a:pt x="88" y="26"/>
                  </a:lnTo>
                  <a:close/>
                  <a:moveTo>
                    <a:pt x="56" y="0"/>
                  </a:moveTo>
                  <a:lnTo>
                    <a:pt x="80" y="0"/>
                  </a:lnTo>
                  <a:lnTo>
                    <a:pt x="80" y="8"/>
                  </a:lnTo>
                  <a:lnTo>
                    <a:pt x="141" y="8"/>
                  </a:lnTo>
                  <a:lnTo>
                    <a:pt x="141" y="69"/>
                  </a:lnTo>
                  <a:lnTo>
                    <a:pt x="139" y="68"/>
                  </a:lnTo>
                  <a:lnTo>
                    <a:pt x="137" y="68"/>
                  </a:lnTo>
                  <a:lnTo>
                    <a:pt x="134" y="67"/>
                  </a:lnTo>
                  <a:lnTo>
                    <a:pt x="132" y="67"/>
                  </a:lnTo>
                  <a:lnTo>
                    <a:pt x="129" y="67"/>
                  </a:lnTo>
                  <a:lnTo>
                    <a:pt x="127" y="68"/>
                  </a:lnTo>
                  <a:lnTo>
                    <a:pt x="125" y="69"/>
                  </a:lnTo>
                  <a:lnTo>
                    <a:pt x="123" y="70"/>
                  </a:lnTo>
                  <a:lnTo>
                    <a:pt x="121" y="71"/>
                  </a:lnTo>
                  <a:lnTo>
                    <a:pt x="119" y="73"/>
                  </a:lnTo>
                  <a:lnTo>
                    <a:pt x="117" y="75"/>
                  </a:lnTo>
                  <a:lnTo>
                    <a:pt x="116" y="77"/>
                  </a:lnTo>
                  <a:lnTo>
                    <a:pt x="115" y="80"/>
                  </a:lnTo>
                  <a:lnTo>
                    <a:pt x="115" y="82"/>
                  </a:lnTo>
                  <a:lnTo>
                    <a:pt x="114" y="85"/>
                  </a:lnTo>
                  <a:lnTo>
                    <a:pt x="115" y="87"/>
                  </a:lnTo>
                  <a:lnTo>
                    <a:pt x="115" y="90"/>
                  </a:lnTo>
                  <a:lnTo>
                    <a:pt x="116" y="92"/>
                  </a:lnTo>
                  <a:lnTo>
                    <a:pt x="117" y="94"/>
                  </a:lnTo>
                  <a:lnTo>
                    <a:pt x="119" y="96"/>
                  </a:lnTo>
                  <a:lnTo>
                    <a:pt x="120" y="98"/>
                  </a:lnTo>
                  <a:lnTo>
                    <a:pt x="141" y="117"/>
                  </a:lnTo>
                  <a:lnTo>
                    <a:pt x="141" y="170"/>
                  </a:lnTo>
                  <a:lnTo>
                    <a:pt x="104" y="170"/>
                  </a:lnTo>
                  <a:lnTo>
                    <a:pt x="104" y="170"/>
                  </a:lnTo>
                  <a:lnTo>
                    <a:pt x="129" y="224"/>
                  </a:lnTo>
                  <a:lnTo>
                    <a:pt x="130" y="225"/>
                  </a:lnTo>
                  <a:lnTo>
                    <a:pt x="130" y="227"/>
                  </a:lnTo>
                  <a:lnTo>
                    <a:pt x="130" y="228"/>
                  </a:lnTo>
                  <a:lnTo>
                    <a:pt x="130" y="230"/>
                  </a:lnTo>
                  <a:lnTo>
                    <a:pt x="129" y="231"/>
                  </a:lnTo>
                  <a:lnTo>
                    <a:pt x="128" y="233"/>
                  </a:lnTo>
                  <a:lnTo>
                    <a:pt x="127" y="234"/>
                  </a:lnTo>
                  <a:lnTo>
                    <a:pt x="125" y="235"/>
                  </a:lnTo>
                  <a:lnTo>
                    <a:pt x="124" y="235"/>
                  </a:lnTo>
                  <a:lnTo>
                    <a:pt x="122" y="235"/>
                  </a:lnTo>
                  <a:lnTo>
                    <a:pt x="120" y="235"/>
                  </a:lnTo>
                  <a:lnTo>
                    <a:pt x="119" y="235"/>
                  </a:lnTo>
                  <a:lnTo>
                    <a:pt x="118" y="234"/>
                  </a:lnTo>
                  <a:lnTo>
                    <a:pt x="117" y="233"/>
                  </a:lnTo>
                  <a:lnTo>
                    <a:pt x="115" y="232"/>
                  </a:lnTo>
                  <a:lnTo>
                    <a:pt x="115" y="231"/>
                  </a:lnTo>
                  <a:lnTo>
                    <a:pt x="86" y="170"/>
                  </a:lnTo>
                  <a:lnTo>
                    <a:pt x="86" y="170"/>
                  </a:lnTo>
                  <a:lnTo>
                    <a:pt x="61" y="170"/>
                  </a:lnTo>
                  <a:lnTo>
                    <a:pt x="61" y="170"/>
                  </a:lnTo>
                  <a:lnTo>
                    <a:pt x="33" y="231"/>
                  </a:lnTo>
                  <a:lnTo>
                    <a:pt x="32" y="232"/>
                  </a:lnTo>
                  <a:lnTo>
                    <a:pt x="31" y="233"/>
                  </a:lnTo>
                  <a:lnTo>
                    <a:pt x="30" y="234"/>
                  </a:lnTo>
                  <a:lnTo>
                    <a:pt x="28" y="235"/>
                  </a:lnTo>
                  <a:lnTo>
                    <a:pt x="27" y="235"/>
                  </a:lnTo>
                  <a:lnTo>
                    <a:pt x="25" y="235"/>
                  </a:lnTo>
                  <a:lnTo>
                    <a:pt x="24" y="235"/>
                  </a:lnTo>
                  <a:lnTo>
                    <a:pt x="22" y="235"/>
                  </a:lnTo>
                  <a:lnTo>
                    <a:pt x="21" y="234"/>
                  </a:lnTo>
                  <a:lnTo>
                    <a:pt x="20" y="233"/>
                  </a:lnTo>
                  <a:lnTo>
                    <a:pt x="19" y="231"/>
                  </a:lnTo>
                  <a:lnTo>
                    <a:pt x="18" y="230"/>
                  </a:lnTo>
                  <a:lnTo>
                    <a:pt x="18" y="228"/>
                  </a:lnTo>
                  <a:lnTo>
                    <a:pt x="18" y="227"/>
                  </a:lnTo>
                  <a:lnTo>
                    <a:pt x="18" y="225"/>
                  </a:lnTo>
                  <a:lnTo>
                    <a:pt x="18" y="224"/>
                  </a:lnTo>
                  <a:lnTo>
                    <a:pt x="44" y="170"/>
                  </a:lnTo>
                  <a:lnTo>
                    <a:pt x="0" y="170"/>
                  </a:lnTo>
                  <a:lnTo>
                    <a:pt x="0" y="8"/>
                  </a:lnTo>
                  <a:lnTo>
                    <a:pt x="56" y="8"/>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315"/>
            <p:cNvSpPr>
              <a:spLocks/>
            </p:cNvSpPr>
            <p:nvPr/>
          </p:nvSpPr>
          <p:spPr bwMode="auto">
            <a:xfrm>
              <a:off x="6711950" y="1947863"/>
              <a:ext cx="76200" cy="76200"/>
            </a:xfrm>
            <a:custGeom>
              <a:avLst/>
              <a:gdLst/>
              <a:ahLst/>
              <a:cxnLst>
                <a:cxn ang="0">
                  <a:pos x="24" y="0"/>
                </a:cxn>
                <a:cxn ang="0">
                  <a:pos x="27" y="0"/>
                </a:cxn>
                <a:cxn ang="0">
                  <a:pos x="30" y="1"/>
                </a:cxn>
                <a:cxn ang="0">
                  <a:pos x="33" y="2"/>
                </a:cxn>
                <a:cxn ang="0">
                  <a:pos x="36" y="3"/>
                </a:cxn>
                <a:cxn ang="0">
                  <a:pos x="38" y="5"/>
                </a:cxn>
                <a:cxn ang="0">
                  <a:pos x="41" y="7"/>
                </a:cxn>
                <a:cxn ang="0">
                  <a:pos x="43" y="9"/>
                </a:cxn>
                <a:cxn ang="0">
                  <a:pos x="44" y="12"/>
                </a:cxn>
                <a:cxn ang="0">
                  <a:pos x="46" y="14"/>
                </a:cxn>
                <a:cxn ang="0">
                  <a:pos x="47" y="17"/>
                </a:cxn>
                <a:cxn ang="0">
                  <a:pos x="48" y="21"/>
                </a:cxn>
                <a:cxn ang="0">
                  <a:pos x="48" y="24"/>
                </a:cxn>
                <a:cxn ang="0">
                  <a:pos x="48" y="27"/>
                </a:cxn>
                <a:cxn ang="0">
                  <a:pos x="47" y="30"/>
                </a:cxn>
                <a:cxn ang="0">
                  <a:pos x="46" y="33"/>
                </a:cxn>
                <a:cxn ang="0">
                  <a:pos x="44" y="36"/>
                </a:cxn>
                <a:cxn ang="0">
                  <a:pos x="43" y="39"/>
                </a:cxn>
                <a:cxn ang="0">
                  <a:pos x="41" y="41"/>
                </a:cxn>
                <a:cxn ang="0">
                  <a:pos x="38" y="43"/>
                </a:cxn>
                <a:cxn ang="0">
                  <a:pos x="36" y="45"/>
                </a:cxn>
                <a:cxn ang="0">
                  <a:pos x="33" y="46"/>
                </a:cxn>
                <a:cxn ang="0">
                  <a:pos x="30" y="47"/>
                </a:cxn>
                <a:cxn ang="0">
                  <a:pos x="27" y="48"/>
                </a:cxn>
                <a:cxn ang="0">
                  <a:pos x="24" y="48"/>
                </a:cxn>
                <a:cxn ang="0">
                  <a:pos x="20" y="48"/>
                </a:cxn>
                <a:cxn ang="0">
                  <a:pos x="17" y="47"/>
                </a:cxn>
                <a:cxn ang="0">
                  <a:pos x="14" y="46"/>
                </a:cxn>
                <a:cxn ang="0">
                  <a:pos x="12" y="45"/>
                </a:cxn>
                <a:cxn ang="0">
                  <a:pos x="9" y="43"/>
                </a:cxn>
                <a:cxn ang="0">
                  <a:pos x="7" y="41"/>
                </a:cxn>
                <a:cxn ang="0">
                  <a:pos x="5" y="39"/>
                </a:cxn>
                <a:cxn ang="0">
                  <a:pos x="3" y="36"/>
                </a:cxn>
                <a:cxn ang="0">
                  <a:pos x="1" y="33"/>
                </a:cxn>
                <a:cxn ang="0">
                  <a:pos x="0" y="30"/>
                </a:cxn>
                <a:cxn ang="0">
                  <a:pos x="0" y="27"/>
                </a:cxn>
                <a:cxn ang="0">
                  <a:pos x="0" y="24"/>
                </a:cxn>
                <a:cxn ang="0">
                  <a:pos x="0" y="21"/>
                </a:cxn>
                <a:cxn ang="0">
                  <a:pos x="0" y="17"/>
                </a:cxn>
                <a:cxn ang="0">
                  <a:pos x="1" y="14"/>
                </a:cxn>
                <a:cxn ang="0">
                  <a:pos x="3" y="12"/>
                </a:cxn>
                <a:cxn ang="0">
                  <a:pos x="5" y="9"/>
                </a:cxn>
                <a:cxn ang="0">
                  <a:pos x="7" y="7"/>
                </a:cxn>
                <a:cxn ang="0">
                  <a:pos x="9" y="5"/>
                </a:cxn>
                <a:cxn ang="0">
                  <a:pos x="12" y="3"/>
                </a:cxn>
                <a:cxn ang="0">
                  <a:pos x="14" y="2"/>
                </a:cxn>
                <a:cxn ang="0">
                  <a:pos x="17" y="1"/>
                </a:cxn>
                <a:cxn ang="0">
                  <a:pos x="20" y="0"/>
                </a:cxn>
                <a:cxn ang="0">
                  <a:pos x="24" y="0"/>
                </a:cxn>
              </a:cxnLst>
              <a:rect l="0" t="0" r="r" b="b"/>
              <a:pathLst>
                <a:path w="48" h="48">
                  <a:moveTo>
                    <a:pt x="24" y="0"/>
                  </a:moveTo>
                  <a:lnTo>
                    <a:pt x="27" y="0"/>
                  </a:lnTo>
                  <a:lnTo>
                    <a:pt x="30" y="1"/>
                  </a:lnTo>
                  <a:lnTo>
                    <a:pt x="33" y="2"/>
                  </a:lnTo>
                  <a:lnTo>
                    <a:pt x="36" y="3"/>
                  </a:lnTo>
                  <a:lnTo>
                    <a:pt x="38" y="5"/>
                  </a:lnTo>
                  <a:lnTo>
                    <a:pt x="41" y="7"/>
                  </a:lnTo>
                  <a:lnTo>
                    <a:pt x="43" y="9"/>
                  </a:lnTo>
                  <a:lnTo>
                    <a:pt x="44" y="12"/>
                  </a:lnTo>
                  <a:lnTo>
                    <a:pt x="46" y="14"/>
                  </a:lnTo>
                  <a:lnTo>
                    <a:pt x="47" y="17"/>
                  </a:lnTo>
                  <a:lnTo>
                    <a:pt x="48" y="21"/>
                  </a:lnTo>
                  <a:lnTo>
                    <a:pt x="48" y="24"/>
                  </a:lnTo>
                  <a:lnTo>
                    <a:pt x="48" y="27"/>
                  </a:lnTo>
                  <a:lnTo>
                    <a:pt x="47" y="30"/>
                  </a:lnTo>
                  <a:lnTo>
                    <a:pt x="46" y="33"/>
                  </a:lnTo>
                  <a:lnTo>
                    <a:pt x="44" y="36"/>
                  </a:lnTo>
                  <a:lnTo>
                    <a:pt x="43" y="39"/>
                  </a:lnTo>
                  <a:lnTo>
                    <a:pt x="41" y="41"/>
                  </a:lnTo>
                  <a:lnTo>
                    <a:pt x="38" y="43"/>
                  </a:lnTo>
                  <a:lnTo>
                    <a:pt x="36" y="45"/>
                  </a:lnTo>
                  <a:lnTo>
                    <a:pt x="33" y="46"/>
                  </a:lnTo>
                  <a:lnTo>
                    <a:pt x="30" y="47"/>
                  </a:lnTo>
                  <a:lnTo>
                    <a:pt x="27" y="48"/>
                  </a:lnTo>
                  <a:lnTo>
                    <a:pt x="24" y="48"/>
                  </a:lnTo>
                  <a:lnTo>
                    <a:pt x="20" y="48"/>
                  </a:lnTo>
                  <a:lnTo>
                    <a:pt x="17" y="47"/>
                  </a:lnTo>
                  <a:lnTo>
                    <a:pt x="14" y="46"/>
                  </a:lnTo>
                  <a:lnTo>
                    <a:pt x="12" y="45"/>
                  </a:lnTo>
                  <a:lnTo>
                    <a:pt x="9" y="43"/>
                  </a:lnTo>
                  <a:lnTo>
                    <a:pt x="7" y="41"/>
                  </a:lnTo>
                  <a:lnTo>
                    <a:pt x="5" y="39"/>
                  </a:lnTo>
                  <a:lnTo>
                    <a:pt x="3" y="36"/>
                  </a:lnTo>
                  <a:lnTo>
                    <a:pt x="1" y="33"/>
                  </a:lnTo>
                  <a:lnTo>
                    <a:pt x="0" y="30"/>
                  </a:lnTo>
                  <a:lnTo>
                    <a:pt x="0" y="27"/>
                  </a:lnTo>
                  <a:lnTo>
                    <a:pt x="0" y="24"/>
                  </a:lnTo>
                  <a:lnTo>
                    <a:pt x="0" y="21"/>
                  </a:lnTo>
                  <a:lnTo>
                    <a:pt x="0" y="17"/>
                  </a:lnTo>
                  <a:lnTo>
                    <a:pt x="1" y="14"/>
                  </a:lnTo>
                  <a:lnTo>
                    <a:pt x="3" y="12"/>
                  </a:lnTo>
                  <a:lnTo>
                    <a:pt x="5" y="9"/>
                  </a:lnTo>
                  <a:lnTo>
                    <a:pt x="7" y="7"/>
                  </a:lnTo>
                  <a:lnTo>
                    <a:pt x="9" y="5"/>
                  </a:lnTo>
                  <a:lnTo>
                    <a:pt x="12" y="3"/>
                  </a:lnTo>
                  <a:lnTo>
                    <a:pt x="14" y="2"/>
                  </a:lnTo>
                  <a:lnTo>
                    <a:pt x="17"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5" name="Freeform 316"/>
            <p:cNvSpPr>
              <a:spLocks/>
            </p:cNvSpPr>
            <p:nvPr/>
          </p:nvSpPr>
          <p:spPr bwMode="auto">
            <a:xfrm>
              <a:off x="6624638" y="2038350"/>
              <a:ext cx="200025" cy="279400"/>
            </a:xfrm>
            <a:custGeom>
              <a:avLst/>
              <a:gdLst/>
              <a:ahLst/>
              <a:cxnLst>
                <a:cxn ang="0">
                  <a:pos x="102" y="3"/>
                </a:cxn>
                <a:cxn ang="0">
                  <a:pos x="107" y="8"/>
                </a:cxn>
                <a:cxn ang="0">
                  <a:pos x="112" y="14"/>
                </a:cxn>
                <a:cxn ang="0">
                  <a:pos x="117" y="23"/>
                </a:cxn>
                <a:cxn ang="0">
                  <a:pos x="121" y="35"/>
                </a:cxn>
                <a:cxn ang="0">
                  <a:pos x="124" y="49"/>
                </a:cxn>
                <a:cxn ang="0">
                  <a:pos x="126" y="65"/>
                </a:cxn>
                <a:cxn ang="0">
                  <a:pos x="126" y="80"/>
                </a:cxn>
                <a:cxn ang="0">
                  <a:pos x="123" y="85"/>
                </a:cxn>
                <a:cxn ang="0">
                  <a:pos x="118" y="88"/>
                </a:cxn>
                <a:cxn ang="0">
                  <a:pos x="114" y="88"/>
                </a:cxn>
                <a:cxn ang="0">
                  <a:pos x="109" y="85"/>
                </a:cxn>
                <a:cxn ang="0">
                  <a:pos x="106" y="80"/>
                </a:cxn>
                <a:cxn ang="0">
                  <a:pos x="106" y="69"/>
                </a:cxn>
                <a:cxn ang="0">
                  <a:pos x="105" y="57"/>
                </a:cxn>
                <a:cxn ang="0">
                  <a:pos x="103" y="46"/>
                </a:cxn>
                <a:cxn ang="0">
                  <a:pos x="102" y="77"/>
                </a:cxn>
                <a:cxn ang="0">
                  <a:pos x="101" y="84"/>
                </a:cxn>
                <a:cxn ang="0">
                  <a:pos x="100" y="167"/>
                </a:cxn>
                <a:cxn ang="0">
                  <a:pos x="98" y="172"/>
                </a:cxn>
                <a:cxn ang="0">
                  <a:pos x="93" y="176"/>
                </a:cxn>
                <a:cxn ang="0">
                  <a:pos x="88" y="176"/>
                </a:cxn>
                <a:cxn ang="0">
                  <a:pos x="83" y="174"/>
                </a:cxn>
                <a:cxn ang="0">
                  <a:pos x="80" y="170"/>
                </a:cxn>
                <a:cxn ang="0">
                  <a:pos x="77" y="166"/>
                </a:cxn>
                <a:cxn ang="0">
                  <a:pos x="76" y="172"/>
                </a:cxn>
                <a:cxn ang="0">
                  <a:pos x="72" y="175"/>
                </a:cxn>
                <a:cxn ang="0">
                  <a:pos x="67" y="176"/>
                </a:cxn>
                <a:cxn ang="0">
                  <a:pos x="61" y="175"/>
                </a:cxn>
                <a:cxn ang="0">
                  <a:pos x="57" y="171"/>
                </a:cxn>
                <a:cxn ang="0">
                  <a:pos x="56" y="87"/>
                </a:cxn>
                <a:cxn ang="0">
                  <a:pos x="54" y="82"/>
                </a:cxn>
                <a:cxn ang="0">
                  <a:pos x="54" y="75"/>
                </a:cxn>
                <a:cxn ang="0">
                  <a:pos x="42" y="53"/>
                </a:cxn>
                <a:cxn ang="0">
                  <a:pos x="37" y="55"/>
                </a:cxn>
                <a:cxn ang="0">
                  <a:pos x="34" y="55"/>
                </a:cxn>
                <a:cxn ang="0">
                  <a:pos x="29" y="53"/>
                </a:cxn>
                <a:cxn ang="0">
                  <a:pos x="0" y="26"/>
                </a:cxn>
                <a:cxn ang="0">
                  <a:pos x="0" y="21"/>
                </a:cxn>
                <a:cxn ang="0">
                  <a:pos x="2" y="15"/>
                </a:cxn>
                <a:cxn ang="0">
                  <a:pos x="7" y="12"/>
                </a:cxn>
                <a:cxn ang="0">
                  <a:pos x="12" y="13"/>
                </a:cxn>
                <a:cxn ang="0">
                  <a:pos x="35" y="32"/>
                </a:cxn>
                <a:cxn ang="0">
                  <a:pos x="99" y="0"/>
                </a:cxn>
              </a:cxnLst>
              <a:rect l="0" t="0" r="r" b="b"/>
              <a:pathLst>
                <a:path w="126" h="176">
                  <a:moveTo>
                    <a:pt x="99" y="0"/>
                  </a:moveTo>
                  <a:lnTo>
                    <a:pt x="100" y="1"/>
                  </a:lnTo>
                  <a:lnTo>
                    <a:pt x="102" y="3"/>
                  </a:lnTo>
                  <a:lnTo>
                    <a:pt x="104" y="4"/>
                  </a:lnTo>
                  <a:lnTo>
                    <a:pt x="105" y="6"/>
                  </a:lnTo>
                  <a:lnTo>
                    <a:pt x="107" y="8"/>
                  </a:lnTo>
                  <a:lnTo>
                    <a:pt x="109" y="10"/>
                  </a:lnTo>
                  <a:lnTo>
                    <a:pt x="110" y="12"/>
                  </a:lnTo>
                  <a:lnTo>
                    <a:pt x="112" y="14"/>
                  </a:lnTo>
                  <a:lnTo>
                    <a:pt x="114" y="17"/>
                  </a:lnTo>
                  <a:lnTo>
                    <a:pt x="115" y="20"/>
                  </a:lnTo>
                  <a:lnTo>
                    <a:pt x="117" y="23"/>
                  </a:lnTo>
                  <a:lnTo>
                    <a:pt x="118" y="27"/>
                  </a:lnTo>
                  <a:lnTo>
                    <a:pt x="120" y="31"/>
                  </a:lnTo>
                  <a:lnTo>
                    <a:pt x="121" y="35"/>
                  </a:lnTo>
                  <a:lnTo>
                    <a:pt x="122" y="39"/>
                  </a:lnTo>
                  <a:lnTo>
                    <a:pt x="123" y="44"/>
                  </a:lnTo>
                  <a:lnTo>
                    <a:pt x="124" y="49"/>
                  </a:lnTo>
                  <a:lnTo>
                    <a:pt x="125" y="54"/>
                  </a:lnTo>
                  <a:lnTo>
                    <a:pt x="125" y="59"/>
                  </a:lnTo>
                  <a:lnTo>
                    <a:pt x="126" y="65"/>
                  </a:lnTo>
                  <a:lnTo>
                    <a:pt x="126" y="72"/>
                  </a:lnTo>
                  <a:lnTo>
                    <a:pt x="126" y="78"/>
                  </a:lnTo>
                  <a:lnTo>
                    <a:pt x="126" y="80"/>
                  </a:lnTo>
                  <a:lnTo>
                    <a:pt x="125" y="82"/>
                  </a:lnTo>
                  <a:lnTo>
                    <a:pt x="124" y="84"/>
                  </a:lnTo>
                  <a:lnTo>
                    <a:pt x="123" y="85"/>
                  </a:lnTo>
                  <a:lnTo>
                    <a:pt x="122" y="87"/>
                  </a:lnTo>
                  <a:lnTo>
                    <a:pt x="120" y="88"/>
                  </a:lnTo>
                  <a:lnTo>
                    <a:pt x="118" y="88"/>
                  </a:lnTo>
                  <a:lnTo>
                    <a:pt x="116" y="89"/>
                  </a:lnTo>
                  <a:lnTo>
                    <a:pt x="116" y="89"/>
                  </a:lnTo>
                  <a:lnTo>
                    <a:pt x="114" y="88"/>
                  </a:lnTo>
                  <a:lnTo>
                    <a:pt x="113" y="88"/>
                  </a:lnTo>
                  <a:lnTo>
                    <a:pt x="111" y="87"/>
                  </a:lnTo>
                  <a:lnTo>
                    <a:pt x="109" y="85"/>
                  </a:lnTo>
                  <a:lnTo>
                    <a:pt x="108" y="84"/>
                  </a:lnTo>
                  <a:lnTo>
                    <a:pt x="107" y="82"/>
                  </a:lnTo>
                  <a:lnTo>
                    <a:pt x="106" y="80"/>
                  </a:lnTo>
                  <a:lnTo>
                    <a:pt x="106" y="78"/>
                  </a:lnTo>
                  <a:lnTo>
                    <a:pt x="106" y="74"/>
                  </a:lnTo>
                  <a:lnTo>
                    <a:pt x="106" y="69"/>
                  </a:lnTo>
                  <a:lnTo>
                    <a:pt x="106" y="65"/>
                  </a:lnTo>
                  <a:lnTo>
                    <a:pt x="106" y="61"/>
                  </a:lnTo>
                  <a:lnTo>
                    <a:pt x="105" y="57"/>
                  </a:lnTo>
                  <a:lnTo>
                    <a:pt x="105" y="53"/>
                  </a:lnTo>
                  <a:lnTo>
                    <a:pt x="104" y="50"/>
                  </a:lnTo>
                  <a:lnTo>
                    <a:pt x="103" y="46"/>
                  </a:lnTo>
                  <a:lnTo>
                    <a:pt x="102" y="43"/>
                  </a:lnTo>
                  <a:lnTo>
                    <a:pt x="102" y="75"/>
                  </a:lnTo>
                  <a:lnTo>
                    <a:pt x="102" y="77"/>
                  </a:lnTo>
                  <a:lnTo>
                    <a:pt x="102" y="79"/>
                  </a:lnTo>
                  <a:lnTo>
                    <a:pt x="101" y="82"/>
                  </a:lnTo>
                  <a:lnTo>
                    <a:pt x="101" y="84"/>
                  </a:lnTo>
                  <a:lnTo>
                    <a:pt x="100" y="86"/>
                  </a:lnTo>
                  <a:lnTo>
                    <a:pt x="100" y="87"/>
                  </a:lnTo>
                  <a:lnTo>
                    <a:pt x="100" y="167"/>
                  </a:lnTo>
                  <a:lnTo>
                    <a:pt x="99" y="169"/>
                  </a:lnTo>
                  <a:lnTo>
                    <a:pt x="99" y="171"/>
                  </a:lnTo>
                  <a:lnTo>
                    <a:pt x="98" y="172"/>
                  </a:lnTo>
                  <a:lnTo>
                    <a:pt x="97" y="174"/>
                  </a:lnTo>
                  <a:lnTo>
                    <a:pt x="95" y="175"/>
                  </a:lnTo>
                  <a:lnTo>
                    <a:pt x="93" y="176"/>
                  </a:lnTo>
                  <a:lnTo>
                    <a:pt x="92" y="176"/>
                  </a:lnTo>
                  <a:lnTo>
                    <a:pt x="90" y="176"/>
                  </a:lnTo>
                  <a:lnTo>
                    <a:pt x="88" y="176"/>
                  </a:lnTo>
                  <a:lnTo>
                    <a:pt x="86" y="176"/>
                  </a:lnTo>
                  <a:lnTo>
                    <a:pt x="85" y="175"/>
                  </a:lnTo>
                  <a:lnTo>
                    <a:pt x="83" y="174"/>
                  </a:lnTo>
                  <a:lnTo>
                    <a:pt x="82" y="173"/>
                  </a:lnTo>
                  <a:lnTo>
                    <a:pt x="81" y="172"/>
                  </a:lnTo>
                  <a:lnTo>
                    <a:pt x="80" y="170"/>
                  </a:lnTo>
                  <a:lnTo>
                    <a:pt x="80" y="168"/>
                  </a:lnTo>
                  <a:lnTo>
                    <a:pt x="80" y="166"/>
                  </a:lnTo>
                  <a:lnTo>
                    <a:pt x="77" y="166"/>
                  </a:lnTo>
                  <a:lnTo>
                    <a:pt x="77" y="168"/>
                  </a:lnTo>
                  <a:lnTo>
                    <a:pt x="76" y="170"/>
                  </a:lnTo>
                  <a:lnTo>
                    <a:pt x="76" y="172"/>
                  </a:lnTo>
                  <a:lnTo>
                    <a:pt x="75" y="173"/>
                  </a:lnTo>
                  <a:lnTo>
                    <a:pt x="73" y="174"/>
                  </a:lnTo>
                  <a:lnTo>
                    <a:pt x="72" y="175"/>
                  </a:lnTo>
                  <a:lnTo>
                    <a:pt x="70" y="176"/>
                  </a:lnTo>
                  <a:lnTo>
                    <a:pt x="68" y="176"/>
                  </a:lnTo>
                  <a:lnTo>
                    <a:pt x="67" y="176"/>
                  </a:lnTo>
                  <a:lnTo>
                    <a:pt x="65" y="176"/>
                  </a:lnTo>
                  <a:lnTo>
                    <a:pt x="63" y="176"/>
                  </a:lnTo>
                  <a:lnTo>
                    <a:pt x="61" y="175"/>
                  </a:lnTo>
                  <a:lnTo>
                    <a:pt x="59" y="174"/>
                  </a:lnTo>
                  <a:lnTo>
                    <a:pt x="58" y="172"/>
                  </a:lnTo>
                  <a:lnTo>
                    <a:pt x="57" y="171"/>
                  </a:lnTo>
                  <a:lnTo>
                    <a:pt x="56" y="169"/>
                  </a:lnTo>
                  <a:lnTo>
                    <a:pt x="56" y="167"/>
                  </a:lnTo>
                  <a:lnTo>
                    <a:pt x="56" y="87"/>
                  </a:lnTo>
                  <a:lnTo>
                    <a:pt x="55" y="86"/>
                  </a:lnTo>
                  <a:lnTo>
                    <a:pt x="55" y="84"/>
                  </a:lnTo>
                  <a:lnTo>
                    <a:pt x="54" y="82"/>
                  </a:lnTo>
                  <a:lnTo>
                    <a:pt x="54" y="79"/>
                  </a:lnTo>
                  <a:lnTo>
                    <a:pt x="54" y="77"/>
                  </a:lnTo>
                  <a:lnTo>
                    <a:pt x="54" y="75"/>
                  </a:lnTo>
                  <a:lnTo>
                    <a:pt x="54" y="39"/>
                  </a:lnTo>
                  <a:lnTo>
                    <a:pt x="44" y="52"/>
                  </a:lnTo>
                  <a:lnTo>
                    <a:pt x="42" y="53"/>
                  </a:lnTo>
                  <a:lnTo>
                    <a:pt x="40" y="54"/>
                  </a:lnTo>
                  <a:lnTo>
                    <a:pt x="39" y="55"/>
                  </a:lnTo>
                  <a:lnTo>
                    <a:pt x="37" y="55"/>
                  </a:lnTo>
                  <a:lnTo>
                    <a:pt x="36" y="55"/>
                  </a:lnTo>
                  <a:lnTo>
                    <a:pt x="36" y="55"/>
                  </a:lnTo>
                  <a:lnTo>
                    <a:pt x="34" y="55"/>
                  </a:lnTo>
                  <a:lnTo>
                    <a:pt x="32" y="55"/>
                  </a:lnTo>
                  <a:lnTo>
                    <a:pt x="31" y="54"/>
                  </a:lnTo>
                  <a:lnTo>
                    <a:pt x="29" y="53"/>
                  </a:lnTo>
                  <a:lnTo>
                    <a:pt x="3" y="29"/>
                  </a:lnTo>
                  <a:lnTo>
                    <a:pt x="1" y="28"/>
                  </a:lnTo>
                  <a:lnTo>
                    <a:pt x="0" y="26"/>
                  </a:lnTo>
                  <a:lnTo>
                    <a:pt x="0" y="24"/>
                  </a:lnTo>
                  <a:lnTo>
                    <a:pt x="0" y="22"/>
                  </a:lnTo>
                  <a:lnTo>
                    <a:pt x="0" y="21"/>
                  </a:lnTo>
                  <a:lnTo>
                    <a:pt x="0" y="19"/>
                  </a:lnTo>
                  <a:lnTo>
                    <a:pt x="1" y="17"/>
                  </a:lnTo>
                  <a:lnTo>
                    <a:pt x="2" y="15"/>
                  </a:lnTo>
                  <a:lnTo>
                    <a:pt x="3" y="14"/>
                  </a:lnTo>
                  <a:lnTo>
                    <a:pt x="5" y="13"/>
                  </a:lnTo>
                  <a:lnTo>
                    <a:pt x="7" y="12"/>
                  </a:lnTo>
                  <a:lnTo>
                    <a:pt x="9" y="12"/>
                  </a:lnTo>
                  <a:lnTo>
                    <a:pt x="11" y="12"/>
                  </a:lnTo>
                  <a:lnTo>
                    <a:pt x="12" y="13"/>
                  </a:lnTo>
                  <a:lnTo>
                    <a:pt x="14" y="13"/>
                  </a:lnTo>
                  <a:lnTo>
                    <a:pt x="16" y="14"/>
                  </a:lnTo>
                  <a:lnTo>
                    <a:pt x="35" y="32"/>
                  </a:lnTo>
                  <a:lnTo>
                    <a:pt x="59" y="2"/>
                  </a:lnTo>
                  <a:lnTo>
                    <a:pt x="79" y="28"/>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6" name="Freeform 317"/>
            <p:cNvSpPr>
              <a:spLocks/>
            </p:cNvSpPr>
            <p:nvPr/>
          </p:nvSpPr>
          <p:spPr bwMode="auto">
            <a:xfrm>
              <a:off x="6724650" y="2027238"/>
              <a:ext cx="47625" cy="20637"/>
            </a:xfrm>
            <a:custGeom>
              <a:avLst/>
              <a:gdLst/>
              <a:ahLst/>
              <a:cxnLst>
                <a:cxn ang="0">
                  <a:pos x="15" y="0"/>
                </a:cxn>
                <a:cxn ang="0">
                  <a:pos x="17" y="0"/>
                </a:cxn>
                <a:cxn ang="0">
                  <a:pos x="18" y="0"/>
                </a:cxn>
                <a:cxn ang="0">
                  <a:pos x="19" y="1"/>
                </a:cxn>
                <a:cxn ang="0">
                  <a:pos x="20" y="2"/>
                </a:cxn>
                <a:cxn ang="0">
                  <a:pos x="21" y="3"/>
                </a:cxn>
                <a:cxn ang="0">
                  <a:pos x="27" y="0"/>
                </a:cxn>
                <a:cxn ang="0">
                  <a:pos x="28" y="0"/>
                </a:cxn>
                <a:cxn ang="0">
                  <a:pos x="28" y="0"/>
                </a:cxn>
                <a:cxn ang="0">
                  <a:pos x="29" y="1"/>
                </a:cxn>
                <a:cxn ang="0">
                  <a:pos x="30" y="1"/>
                </a:cxn>
                <a:cxn ang="0">
                  <a:pos x="30" y="2"/>
                </a:cxn>
                <a:cxn ang="0">
                  <a:pos x="30" y="3"/>
                </a:cxn>
                <a:cxn ang="0">
                  <a:pos x="30" y="10"/>
                </a:cxn>
                <a:cxn ang="0">
                  <a:pos x="30" y="11"/>
                </a:cxn>
                <a:cxn ang="0">
                  <a:pos x="30" y="12"/>
                </a:cxn>
                <a:cxn ang="0">
                  <a:pos x="29" y="12"/>
                </a:cxn>
                <a:cxn ang="0">
                  <a:pos x="29" y="13"/>
                </a:cxn>
                <a:cxn ang="0">
                  <a:pos x="28" y="13"/>
                </a:cxn>
                <a:cxn ang="0">
                  <a:pos x="27" y="13"/>
                </a:cxn>
                <a:cxn ang="0">
                  <a:pos x="25" y="12"/>
                </a:cxn>
                <a:cxn ang="0">
                  <a:pos x="24" y="12"/>
                </a:cxn>
                <a:cxn ang="0">
                  <a:pos x="22" y="11"/>
                </a:cxn>
                <a:cxn ang="0">
                  <a:pos x="21" y="11"/>
                </a:cxn>
                <a:cxn ang="0">
                  <a:pos x="19" y="12"/>
                </a:cxn>
                <a:cxn ang="0">
                  <a:pos x="18" y="12"/>
                </a:cxn>
                <a:cxn ang="0">
                  <a:pos x="17" y="13"/>
                </a:cxn>
                <a:cxn ang="0">
                  <a:pos x="15" y="13"/>
                </a:cxn>
                <a:cxn ang="0">
                  <a:pos x="14" y="13"/>
                </a:cxn>
                <a:cxn ang="0">
                  <a:pos x="13" y="12"/>
                </a:cxn>
                <a:cxn ang="0">
                  <a:pos x="11" y="12"/>
                </a:cxn>
                <a:cxn ang="0">
                  <a:pos x="10" y="11"/>
                </a:cxn>
                <a:cxn ang="0">
                  <a:pos x="9" y="11"/>
                </a:cxn>
                <a:cxn ang="0">
                  <a:pos x="8" y="12"/>
                </a:cxn>
                <a:cxn ang="0">
                  <a:pos x="6" y="12"/>
                </a:cxn>
                <a:cxn ang="0">
                  <a:pos x="5" y="12"/>
                </a:cxn>
                <a:cxn ang="0">
                  <a:pos x="4" y="13"/>
                </a:cxn>
                <a:cxn ang="0">
                  <a:pos x="3" y="13"/>
                </a:cxn>
                <a:cxn ang="0">
                  <a:pos x="2" y="13"/>
                </a:cxn>
                <a:cxn ang="0">
                  <a:pos x="1" y="12"/>
                </a:cxn>
                <a:cxn ang="0">
                  <a:pos x="0" y="12"/>
                </a:cxn>
                <a:cxn ang="0">
                  <a:pos x="0" y="11"/>
                </a:cxn>
                <a:cxn ang="0">
                  <a:pos x="0" y="10"/>
                </a:cxn>
                <a:cxn ang="0">
                  <a:pos x="0" y="3"/>
                </a:cxn>
                <a:cxn ang="0">
                  <a:pos x="0" y="2"/>
                </a:cxn>
                <a:cxn ang="0">
                  <a:pos x="0" y="1"/>
                </a:cxn>
                <a:cxn ang="0">
                  <a:pos x="1" y="1"/>
                </a:cxn>
                <a:cxn ang="0">
                  <a:pos x="2" y="0"/>
                </a:cxn>
                <a:cxn ang="0">
                  <a:pos x="3" y="0"/>
                </a:cxn>
                <a:cxn ang="0">
                  <a:pos x="4" y="1"/>
                </a:cxn>
                <a:cxn ang="0">
                  <a:pos x="10" y="3"/>
                </a:cxn>
                <a:cxn ang="0">
                  <a:pos x="10" y="2"/>
                </a:cxn>
                <a:cxn ang="0">
                  <a:pos x="11" y="1"/>
                </a:cxn>
                <a:cxn ang="0">
                  <a:pos x="13" y="0"/>
                </a:cxn>
                <a:cxn ang="0">
                  <a:pos x="14" y="0"/>
                </a:cxn>
                <a:cxn ang="0">
                  <a:pos x="15" y="0"/>
                </a:cxn>
              </a:cxnLst>
              <a:rect l="0" t="0" r="r" b="b"/>
              <a:pathLst>
                <a:path w="30" h="13">
                  <a:moveTo>
                    <a:pt x="15" y="0"/>
                  </a:moveTo>
                  <a:lnTo>
                    <a:pt x="17" y="0"/>
                  </a:lnTo>
                  <a:lnTo>
                    <a:pt x="18" y="0"/>
                  </a:lnTo>
                  <a:lnTo>
                    <a:pt x="19" y="1"/>
                  </a:lnTo>
                  <a:lnTo>
                    <a:pt x="20" y="2"/>
                  </a:lnTo>
                  <a:lnTo>
                    <a:pt x="21" y="3"/>
                  </a:lnTo>
                  <a:lnTo>
                    <a:pt x="27" y="0"/>
                  </a:lnTo>
                  <a:lnTo>
                    <a:pt x="28" y="0"/>
                  </a:lnTo>
                  <a:lnTo>
                    <a:pt x="28" y="0"/>
                  </a:lnTo>
                  <a:lnTo>
                    <a:pt x="29" y="1"/>
                  </a:lnTo>
                  <a:lnTo>
                    <a:pt x="30" y="1"/>
                  </a:lnTo>
                  <a:lnTo>
                    <a:pt x="30" y="2"/>
                  </a:lnTo>
                  <a:lnTo>
                    <a:pt x="30" y="3"/>
                  </a:lnTo>
                  <a:lnTo>
                    <a:pt x="30" y="10"/>
                  </a:lnTo>
                  <a:lnTo>
                    <a:pt x="30" y="11"/>
                  </a:lnTo>
                  <a:lnTo>
                    <a:pt x="30" y="12"/>
                  </a:lnTo>
                  <a:lnTo>
                    <a:pt x="29" y="12"/>
                  </a:lnTo>
                  <a:lnTo>
                    <a:pt x="29" y="13"/>
                  </a:lnTo>
                  <a:lnTo>
                    <a:pt x="28" y="13"/>
                  </a:lnTo>
                  <a:lnTo>
                    <a:pt x="27" y="13"/>
                  </a:lnTo>
                  <a:lnTo>
                    <a:pt x="25" y="12"/>
                  </a:lnTo>
                  <a:lnTo>
                    <a:pt x="24" y="12"/>
                  </a:lnTo>
                  <a:lnTo>
                    <a:pt x="22" y="11"/>
                  </a:lnTo>
                  <a:lnTo>
                    <a:pt x="21" y="11"/>
                  </a:lnTo>
                  <a:lnTo>
                    <a:pt x="19" y="12"/>
                  </a:lnTo>
                  <a:lnTo>
                    <a:pt x="18" y="12"/>
                  </a:lnTo>
                  <a:lnTo>
                    <a:pt x="17" y="13"/>
                  </a:lnTo>
                  <a:lnTo>
                    <a:pt x="15" y="13"/>
                  </a:lnTo>
                  <a:lnTo>
                    <a:pt x="14" y="13"/>
                  </a:lnTo>
                  <a:lnTo>
                    <a:pt x="13" y="12"/>
                  </a:lnTo>
                  <a:lnTo>
                    <a:pt x="11" y="12"/>
                  </a:lnTo>
                  <a:lnTo>
                    <a:pt x="10" y="11"/>
                  </a:lnTo>
                  <a:lnTo>
                    <a:pt x="9" y="11"/>
                  </a:lnTo>
                  <a:lnTo>
                    <a:pt x="8" y="12"/>
                  </a:lnTo>
                  <a:lnTo>
                    <a:pt x="6" y="12"/>
                  </a:lnTo>
                  <a:lnTo>
                    <a:pt x="5" y="12"/>
                  </a:lnTo>
                  <a:lnTo>
                    <a:pt x="4" y="13"/>
                  </a:lnTo>
                  <a:lnTo>
                    <a:pt x="3" y="13"/>
                  </a:lnTo>
                  <a:lnTo>
                    <a:pt x="2" y="13"/>
                  </a:lnTo>
                  <a:lnTo>
                    <a:pt x="1" y="12"/>
                  </a:lnTo>
                  <a:lnTo>
                    <a:pt x="0" y="12"/>
                  </a:lnTo>
                  <a:lnTo>
                    <a:pt x="0" y="11"/>
                  </a:lnTo>
                  <a:lnTo>
                    <a:pt x="0" y="10"/>
                  </a:lnTo>
                  <a:lnTo>
                    <a:pt x="0" y="3"/>
                  </a:lnTo>
                  <a:lnTo>
                    <a:pt x="0" y="2"/>
                  </a:lnTo>
                  <a:lnTo>
                    <a:pt x="0" y="1"/>
                  </a:lnTo>
                  <a:lnTo>
                    <a:pt x="1" y="1"/>
                  </a:lnTo>
                  <a:lnTo>
                    <a:pt x="2" y="0"/>
                  </a:lnTo>
                  <a:lnTo>
                    <a:pt x="3" y="0"/>
                  </a:lnTo>
                  <a:lnTo>
                    <a:pt x="4" y="1"/>
                  </a:lnTo>
                  <a:lnTo>
                    <a:pt x="10" y="3"/>
                  </a:lnTo>
                  <a:lnTo>
                    <a:pt x="10" y="2"/>
                  </a:lnTo>
                  <a:lnTo>
                    <a:pt x="11" y="1"/>
                  </a:lnTo>
                  <a:lnTo>
                    <a:pt x="13" y="0"/>
                  </a:lnTo>
                  <a:lnTo>
                    <a:pt x="14"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57" name="Group 56"/>
          <p:cNvGrpSpPr/>
          <p:nvPr/>
        </p:nvGrpSpPr>
        <p:grpSpPr>
          <a:xfrm>
            <a:off x="2943128" y="3971925"/>
            <a:ext cx="346172" cy="436797"/>
            <a:chOff x="6357938" y="1071563"/>
            <a:chExt cx="395288" cy="388937"/>
          </a:xfrm>
          <a:solidFill>
            <a:schemeClr val="bg1">
              <a:lumMod val="85000"/>
            </a:schemeClr>
          </a:solidFill>
        </p:grpSpPr>
        <p:sp>
          <p:nvSpPr>
            <p:cNvPr id="58" name="Freeform 301"/>
            <p:cNvSpPr>
              <a:spLocks/>
            </p:cNvSpPr>
            <p:nvPr/>
          </p:nvSpPr>
          <p:spPr bwMode="auto">
            <a:xfrm>
              <a:off x="6397626" y="1071563"/>
              <a:ext cx="79375" cy="80962"/>
            </a:xfrm>
            <a:custGeom>
              <a:avLst/>
              <a:gdLst/>
              <a:ahLst/>
              <a:cxnLst>
                <a:cxn ang="0">
                  <a:pos x="25" y="0"/>
                </a:cxn>
                <a:cxn ang="0">
                  <a:pos x="28" y="0"/>
                </a:cxn>
                <a:cxn ang="0">
                  <a:pos x="32" y="1"/>
                </a:cxn>
                <a:cxn ang="0">
                  <a:pos x="35" y="2"/>
                </a:cxn>
                <a:cxn ang="0">
                  <a:pos x="38" y="4"/>
                </a:cxn>
                <a:cxn ang="0">
                  <a:pos x="40" y="6"/>
                </a:cxn>
                <a:cxn ang="0">
                  <a:pos x="43" y="8"/>
                </a:cxn>
                <a:cxn ang="0">
                  <a:pos x="45" y="10"/>
                </a:cxn>
                <a:cxn ang="0">
                  <a:pos x="47" y="13"/>
                </a:cxn>
                <a:cxn ang="0">
                  <a:pos x="48" y="16"/>
                </a:cxn>
                <a:cxn ang="0">
                  <a:pos x="49" y="19"/>
                </a:cxn>
                <a:cxn ang="0">
                  <a:pos x="50" y="22"/>
                </a:cxn>
                <a:cxn ang="0">
                  <a:pos x="50" y="26"/>
                </a:cxn>
                <a:cxn ang="0">
                  <a:pos x="50" y="29"/>
                </a:cxn>
                <a:cxn ang="0">
                  <a:pos x="49" y="32"/>
                </a:cxn>
                <a:cxn ang="0">
                  <a:pos x="48" y="35"/>
                </a:cxn>
                <a:cxn ang="0">
                  <a:pos x="47" y="38"/>
                </a:cxn>
                <a:cxn ang="0">
                  <a:pos x="45" y="41"/>
                </a:cxn>
                <a:cxn ang="0">
                  <a:pos x="43" y="44"/>
                </a:cxn>
                <a:cxn ang="0">
                  <a:pos x="40" y="46"/>
                </a:cxn>
                <a:cxn ang="0">
                  <a:pos x="38" y="47"/>
                </a:cxn>
                <a:cxn ang="0">
                  <a:pos x="35" y="49"/>
                </a:cxn>
                <a:cxn ang="0">
                  <a:pos x="32" y="50"/>
                </a:cxn>
                <a:cxn ang="0">
                  <a:pos x="28" y="51"/>
                </a:cxn>
                <a:cxn ang="0">
                  <a:pos x="25" y="51"/>
                </a:cxn>
                <a:cxn ang="0">
                  <a:pos x="21" y="51"/>
                </a:cxn>
                <a:cxn ang="0">
                  <a:pos x="18" y="50"/>
                </a:cxn>
                <a:cxn ang="0">
                  <a:pos x="15" y="49"/>
                </a:cxn>
                <a:cxn ang="0">
                  <a:pos x="12" y="47"/>
                </a:cxn>
                <a:cxn ang="0">
                  <a:pos x="9" y="46"/>
                </a:cxn>
                <a:cxn ang="0">
                  <a:pos x="7" y="44"/>
                </a:cxn>
                <a:cxn ang="0">
                  <a:pos x="5" y="41"/>
                </a:cxn>
                <a:cxn ang="0">
                  <a:pos x="3" y="38"/>
                </a:cxn>
                <a:cxn ang="0">
                  <a:pos x="2" y="35"/>
                </a:cxn>
                <a:cxn ang="0">
                  <a:pos x="0" y="32"/>
                </a:cxn>
                <a:cxn ang="0">
                  <a:pos x="0" y="29"/>
                </a:cxn>
                <a:cxn ang="0">
                  <a:pos x="0" y="26"/>
                </a:cxn>
                <a:cxn ang="0">
                  <a:pos x="0" y="22"/>
                </a:cxn>
                <a:cxn ang="0">
                  <a:pos x="0" y="19"/>
                </a:cxn>
                <a:cxn ang="0">
                  <a:pos x="2" y="16"/>
                </a:cxn>
                <a:cxn ang="0">
                  <a:pos x="3" y="13"/>
                </a:cxn>
                <a:cxn ang="0">
                  <a:pos x="5" y="10"/>
                </a:cxn>
                <a:cxn ang="0">
                  <a:pos x="7" y="8"/>
                </a:cxn>
                <a:cxn ang="0">
                  <a:pos x="9" y="6"/>
                </a:cxn>
                <a:cxn ang="0">
                  <a:pos x="12" y="4"/>
                </a:cxn>
                <a:cxn ang="0">
                  <a:pos x="15" y="2"/>
                </a:cxn>
                <a:cxn ang="0">
                  <a:pos x="18" y="1"/>
                </a:cxn>
                <a:cxn ang="0">
                  <a:pos x="21" y="0"/>
                </a:cxn>
                <a:cxn ang="0">
                  <a:pos x="25" y="0"/>
                </a:cxn>
              </a:cxnLst>
              <a:rect l="0" t="0" r="r" b="b"/>
              <a:pathLst>
                <a:path w="50" h="51">
                  <a:moveTo>
                    <a:pt x="25" y="0"/>
                  </a:moveTo>
                  <a:lnTo>
                    <a:pt x="28" y="0"/>
                  </a:lnTo>
                  <a:lnTo>
                    <a:pt x="32" y="1"/>
                  </a:lnTo>
                  <a:lnTo>
                    <a:pt x="35" y="2"/>
                  </a:lnTo>
                  <a:lnTo>
                    <a:pt x="38" y="4"/>
                  </a:lnTo>
                  <a:lnTo>
                    <a:pt x="40" y="6"/>
                  </a:lnTo>
                  <a:lnTo>
                    <a:pt x="43" y="8"/>
                  </a:lnTo>
                  <a:lnTo>
                    <a:pt x="45" y="10"/>
                  </a:lnTo>
                  <a:lnTo>
                    <a:pt x="47" y="13"/>
                  </a:lnTo>
                  <a:lnTo>
                    <a:pt x="48" y="16"/>
                  </a:lnTo>
                  <a:lnTo>
                    <a:pt x="49" y="19"/>
                  </a:lnTo>
                  <a:lnTo>
                    <a:pt x="50" y="22"/>
                  </a:lnTo>
                  <a:lnTo>
                    <a:pt x="50" y="26"/>
                  </a:lnTo>
                  <a:lnTo>
                    <a:pt x="50" y="29"/>
                  </a:lnTo>
                  <a:lnTo>
                    <a:pt x="49" y="32"/>
                  </a:lnTo>
                  <a:lnTo>
                    <a:pt x="48" y="35"/>
                  </a:lnTo>
                  <a:lnTo>
                    <a:pt x="47" y="38"/>
                  </a:lnTo>
                  <a:lnTo>
                    <a:pt x="45" y="41"/>
                  </a:lnTo>
                  <a:lnTo>
                    <a:pt x="43" y="44"/>
                  </a:lnTo>
                  <a:lnTo>
                    <a:pt x="40" y="46"/>
                  </a:lnTo>
                  <a:lnTo>
                    <a:pt x="38" y="47"/>
                  </a:lnTo>
                  <a:lnTo>
                    <a:pt x="35" y="49"/>
                  </a:lnTo>
                  <a:lnTo>
                    <a:pt x="32" y="50"/>
                  </a:lnTo>
                  <a:lnTo>
                    <a:pt x="28" y="51"/>
                  </a:lnTo>
                  <a:lnTo>
                    <a:pt x="25" y="51"/>
                  </a:lnTo>
                  <a:lnTo>
                    <a:pt x="21" y="51"/>
                  </a:lnTo>
                  <a:lnTo>
                    <a:pt x="18" y="50"/>
                  </a:lnTo>
                  <a:lnTo>
                    <a:pt x="15" y="49"/>
                  </a:lnTo>
                  <a:lnTo>
                    <a:pt x="12" y="47"/>
                  </a:lnTo>
                  <a:lnTo>
                    <a:pt x="9" y="46"/>
                  </a:lnTo>
                  <a:lnTo>
                    <a:pt x="7" y="44"/>
                  </a:lnTo>
                  <a:lnTo>
                    <a:pt x="5" y="41"/>
                  </a:lnTo>
                  <a:lnTo>
                    <a:pt x="3" y="38"/>
                  </a:lnTo>
                  <a:lnTo>
                    <a:pt x="2" y="35"/>
                  </a:lnTo>
                  <a:lnTo>
                    <a:pt x="0" y="32"/>
                  </a:lnTo>
                  <a:lnTo>
                    <a:pt x="0" y="29"/>
                  </a:lnTo>
                  <a:lnTo>
                    <a:pt x="0" y="26"/>
                  </a:lnTo>
                  <a:lnTo>
                    <a:pt x="0" y="22"/>
                  </a:lnTo>
                  <a:lnTo>
                    <a:pt x="0" y="19"/>
                  </a:lnTo>
                  <a:lnTo>
                    <a:pt x="2" y="16"/>
                  </a:lnTo>
                  <a:lnTo>
                    <a:pt x="3" y="13"/>
                  </a:lnTo>
                  <a:lnTo>
                    <a:pt x="5" y="10"/>
                  </a:lnTo>
                  <a:lnTo>
                    <a:pt x="7" y="8"/>
                  </a:lnTo>
                  <a:lnTo>
                    <a:pt x="9" y="6"/>
                  </a:lnTo>
                  <a:lnTo>
                    <a:pt x="12" y="4"/>
                  </a:lnTo>
                  <a:lnTo>
                    <a:pt x="15" y="2"/>
                  </a:lnTo>
                  <a:lnTo>
                    <a:pt x="18" y="1"/>
                  </a:lnTo>
                  <a:lnTo>
                    <a:pt x="21" y="0"/>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302"/>
            <p:cNvSpPr>
              <a:spLocks/>
            </p:cNvSpPr>
            <p:nvPr/>
          </p:nvSpPr>
          <p:spPr bwMode="auto">
            <a:xfrm>
              <a:off x="6357938" y="1168400"/>
              <a:ext cx="211138" cy="292100"/>
            </a:xfrm>
            <a:custGeom>
              <a:avLst/>
              <a:gdLst/>
              <a:ahLst/>
              <a:cxnLst>
                <a:cxn ang="0">
                  <a:pos x="71" y="2"/>
                </a:cxn>
                <a:cxn ang="0">
                  <a:pos x="117" y="13"/>
                </a:cxn>
                <a:cxn ang="0">
                  <a:pos x="123" y="12"/>
                </a:cxn>
                <a:cxn ang="0">
                  <a:pos x="129" y="14"/>
                </a:cxn>
                <a:cxn ang="0">
                  <a:pos x="132" y="19"/>
                </a:cxn>
                <a:cxn ang="0">
                  <a:pos x="133" y="24"/>
                </a:cxn>
                <a:cxn ang="0">
                  <a:pos x="131" y="29"/>
                </a:cxn>
                <a:cxn ang="0">
                  <a:pos x="100" y="56"/>
                </a:cxn>
                <a:cxn ang="0">
                  <a:pos x="95" y="58"/>
                </a:cxn>
                <a:cxn ang="0">
                  <a:pos x="92" y="57"/>
                </a:cxn>
                <a:cxn ang="0">
                  <a:pos x="87" y="54"/>
                </a:cxn>
                <a:cxn ang="0">
                  <a:pos x="76" y="80"/>
                </a:cxn>
                <a:cxn ang="0">
                  <a:pos x="75" y="87"/>
                </a:cxn>
                <a:cxn ang="0">
                  <a:pos x="73" y="174"/>
                </a:cxn>
                <a:cxn ang="0">
                  <a:pos x="71" y="180"/>
                </a:cxn>
                <a:cxn ang="0">
                  <a:pos x="66" y="184"/>
                </a:cxn>
                <a:cxn ang="0">
                  <a:pos x="60" y="184"/>
                </a:cxn>
                <a:cxn ang="0">
                  <a:pos x="56" y="182"/>
                </a:cxn>
                <a:cxn ang="0">
                  <a:pos x="52" y="178"/>
                </a:cxn>
                <a:cxn ang="0">
                  <a:pos x="49" y="174"/>
                </a:cxn>
                <a:cxn ang="0">
                  <a:pos x="47" y="180"/>
                </a:cxn>
                <a:cxn ang="0">
                  <a:pos x="43" y="183"/>
                </a:cxn>
                <a:cxn ang="0">
                  <a:pos x="38" y="184"/>
                </a:cxn>
                <a:cxn ang="0">
                  <a:pos x="33" y="183"/>
                </a:cxn>
                <a:cxn ang="0">
                  <a:pos x="29" y="178"/>
                </a:cxn>
                <a:cxn ang="0">
                  <a:pos x="28" y="91"/>
                </a:cxn>
                <a:cxn ang="0">
                  <a:pos x="26" y="85"/>
                </a:cxn>
                <a:cxn ang="0">
                  <a:pos x="25" y="78"/>
                </a:cxn>
                <a:cxn ang="0">
                  <a:pos x="23" y="51"/>
                </a:cxn>
                <a:cxn ang="0">
                  <a:pos x="21" y="63"/>
                </a:cxn>
                <a:cxn ang="0">
                  <a:pos x="21" y="76"/>
                </a:cxn>
                <a:cxn ang="0">
                  <a:pos x="20" y="86"/>
                </a:cxn>
                <a:cxn ang="0">
                  <a:pos x="16" y="90"/>
                </a:cxn>
                <a:cxn ang="0">
                  <a:pos x="10" y="92"/>
                </a:cxn>
                <a:cxn ang="0">
                  <a:pos x="5" y="90"/>
                </a:cxn>
                <a:cxn ang="0">
                  <a:pos x="1" y="86"/>
                </a:cxn>
                <a:cxn ang="0">
                  <a:pos x="0" y="75"/>
                </a:cxn>
                <a:cxn ang="0">
                  <a:pos x="1" y="56"/>
                </a:cxn>
                <a:cxn ang="0">
                  <a:pos x="4" y="40"/>
                </a:cxn>
                <a:cxn ang="0">
                  <a:pos x="8" y="28"/>
                </a:cxn>
                <a:cxn ang="0">
                  <a:pos x="13" y="17"/>
                </a:cxn>
                <a:cxn ang="0">
                  <a:pos x="18" y="10"/>
                </a:cxn>
                <a:cxn ang="0">
                  <a:pos x="24" y="4"/>
                </a:cxn>
                <a:cxn ang="0">
                  <a:pos x="29" y="0"/>
                </a:cxn>
              </a:cxnLst>
              <a:rect l="0" t="0" r="r" b="b"/>
              <a:pathLst>
                <a:path w="133" h="184">
                  <a:moveTo>
                    <a:pt x="29" y="0"/>
                  </a:moveTo>
                  <a:lnTo>
                    <a:pt x="50" y="29"/>
                  </a:lnTo>
                  <a:lnTo>
                    <a:pt x="71" y="2"/>
                  </a:lnTo>
                  <a:lnTo>
                    <a:pt x="96" y="33"/>
                  </a:lnTo>
                  <a:lnTo>
                    <a:pt x="116" y="15"/>
                  </a:lnTo>
                  <a:lnTo>
                    <a:pt x="117" y="13"/>
                  </a:lnTo>
                  <a:lnTo>
                    <a:pt x="119" y="13"/>
                  </a:lnTo>
                  <a:lnTo>
                    <a:pt x="121" y="12"/>
                  </a:lnTo>
                  <a:lnTo>
                    <a:pt x="123" y="12"/>
                  </a:lnTo>
                  <a:lnTo>
                    <a:pt x="125" y="12"/>
                  </a:lnTo>
                  <a:lnTo>
                    <a:pt x="127" y="13"/>
                  </a:lnTo>
                  <a:lnTo>
                    <a:pt x="129" y="14"/>
                  </a:lnTo>
                  <a:lnTo>
                    <a:pt x="130" y="15"/>
                  </a:lnTo>
                  <a:lnTo>
                    <a:pt x="131" y="17"/>
                  </a:lnTo>
                  <a:lnTo>
                    <a:pt x="132" y="19"/>
                  </a:lnTo>
                  <a:lnTo>
                    <a:pt x="133" y="20"/>
                  </a:lnTo>
                  <a:lnTo>
                    <a:pt x="133" y="22"/>
                  </a:lnTo>
                  <a:lnTo>
                    <a:pt x="133" y="24"/>
                  </a:lnTo>
                  <a:lnTo>
                    <a:pt x="132" y="25"/>
                  </a:lnTo>
                  <a:lnTo>
                    <a:pt x="132" y="27"/>
                  </a:lnTo>
                  <a:lnTo>
                    <a:pt x="131" y="29"/>
                  </a:lnTo>
                  <a:lnTo>
                    <a:pt x="129" y="30"/>
                  </a:lnTo>
                  <a:lnTo>
                    <a:pt x="101" y="55"/>
                  </a:lnTo>
                  <a:lnTo>
                    <a:pt x="100" y="56"/>
                  </a:lnTo>
                  <a:lnTo>
                    <a:pt x="98" y="57"/>
                  </a:lnTo>
                  <a:lnTo>
                    <a:pt x="96" y="57"/>
                  </a:lnTo>
                  <a:lnTo>
                    <a:pt x="95" y="58"/>
                  </a:lnTo>
                  <a:lnTo>
                    <a:pt x="94" y="58"/>
                  </a:lnTo>
                  <a:lnTo>
                    <a:pt x="94" y="58"/>
                  </a:lnTo>
                  <a:lnTo>
                    <a:pt x="92" y="57"/>
                  </a:lnTo>
                  <a:lnTo>
                    <a:pt x="90" y="56"/>
                  </a:lnTo>
                  <a:lnTo>
                    <a:pt x="88" y="55"/>
                  </a:lnTo>
                  <a:lnTo>
                    <a:pt x="87" y="54"/>
                  </a:lnTo>
                  <a:lnTo>
                    <a:pt x="76" y="40"/>
                  </a:lnTo>
                  <a:lnTo>
                    <a:pt x="76" y="78"/>
                  </a:lnTo>
                  <a:lnTo>
                    <a:pt x="76" y="80"/>
                  </a:lnTo>
                  <a:lnTo>
                    <a:pt x="75" y="83"/>
                  </a:lnTo>
                  <a:lnTo>
                    <a:pt x="75" y="85"/>
                  </a:lnTo>
                  <a:lnTo>
                    <a:pt x="75" y="87"/>
                  </a:lnTo>
                  <a:lnTo>
                    <a:pt x="74" y="89"/>
                  </a:lnTo>
                  <a:lnTo>
                    <a:pt x="73" y="91"/>
                  </a:lnTo>
                  <a:lnTo>
                    <a:pt x="73" y="174"/>
                  </a:lnTo>
                  <a:lnTo>
                    <a:pt x="73" y="176"/>
                  </a:lnTo>
                  <a:lnTo>
                    <a:pt x="72" y="178"/>
                  </a:lnTo>
                  <a:lnTo>
                    <a:pt x="71" y="180"/>
                  </a:lnTo>
                  <a:lnTo>
                    <a:pt x="70" y="181"/>
                  </a:lnTo>
                  <a:lnTo>
                    <a:pt x="68" y="183"/>
                  </a:lnTo>
                  <a:lnTo>
                    <a:pt x="66" y="184"/>
                  </a:lnTo>
                  <a:lnTo>
                    <a:pt x="64" y="184"/>
                  </a:lnTo>
                  <a:lnTo>
                    <a:pt x="62" y="184"/>
                  </a:lnTo>
                  <a:lnTo>
                    <a:pt x="60" y="184"/>
                  </a:lnTo>
                  <a:lnTo>
                    <a:pt x="59" y="184"/>
                  </a:lnTo>
                  <a:lnTo>
                    <a:pt x="57" y="183"/>
                  </a:lnTo>
                  <a:lnTo>
                    <a:pt x="56" y="182"/>
                  </a:lnTo>
                  <a:lnTo>
                    <a:pt x="54" y="181"/>
                  </a:lnTo>
                  <a:lnTo>
                    <a:pt x="53" y="180"/>
                  </a:lnTo>
                  <a:lnTo>
                    <a:pt x="52" y="178"/>
                  </a:lnTo>
                  <a:lnTo>
                    <a:pt x="52" y="176"/>
                  </a:lnTo>
                  <a:lnTo>
                    <a:pt x="51" y="174"/>
                  </a:lnTo>
                  <a:lnTo>
                    <a:pt x="49" y="174"/>
                  </a:lnTo>
                  <a:lnTo>
                    <a:pt x="48" y="176"/>
                  </a:lnTo>
                  <a:lnTo>
                    <a:pt x="48" y="178"/>
                  </a:lnTo>
                  <a:lnTo>
                    <a:pt x="47" y="180"/>
                  </a:lnTo>
                  <a:lnTo>
                    <a:pt x="46" y="181"/>
                  </a:lnTo>
                  <a:lnTo>
                    <a:pt x="45" y="182"/>
                  </a:lnTo>
                  <a:lnTo>
                    <a:pt x="43" y="183"/>
                  </a:lnTo>
                  <a:lnTo>
                    <a:pt x="42" y="184"/>
                  </a:lnTo>
                  <a:lnTo>
                    <a:pt x="40" y="184"/>
                  </a:lnTo>
                  <a:lnTo>
                    <a:pt x="38" y="184"/>
                  </a:lnTo>
                  <a:lnTo>
                    <a:pt x="36" y="184"/>
                  </a:lnTo>
                  <a:lnTo>
                    <a:pt x="34" y="184"/>
                  </a:lnTo>
                  <a:lnTo>
                    <a:pt x="33" y="183"/>
                  </a:lnTo>
                  <a:lnTo>
                    <a:pt x="31" y="181"/>
                  </a:lnTo>
                  <a:lnTo>
                    <a:pt x="30" y="180"/>
                  </a:lnTo>
                  <a:lnTo>
                    <a:pt x="29" y="178"/>
                  </a:lnTo>
                  <a:lnTo>
                    <a:pt x="28" y="176"/>
                  </a:lnTo>
                  <a:lnTo>
                    <a:pt x="28" y="174"/>
                  </a:lnTo>
                  <a:lnTo>
                    <a:pt x="28" y="91"/>
                  </a:lnTo>
                  <a:lnTo>
                    <a:pt x="27" y="89"/>
                  </a:lnTo>
                  <a:lnTo>
                    <a:pt x="26" y="87"/>
                  </a:lnTo>
                  <a:lnTo>
                    <a:pt x="26" y="85"/>
                  </a:lnTo>
                  <a:lnTo>
                    <a:pt x="26" y="83"/>
                  </a:lnTo>
                  <a:lnTo>
                    <a:pt x="25" y="80"/>
                  </a:lnTo>
                  <a:lnTo>
                    <a:pt x="25" y="78"/>
                  </a:lnTo>
                  <a:lnTo>
                    <a:pt x="25" y="45"/>
                  </a:lnTo>
                  <a:lnTo>
                    <a:pt x="24" y="48"/>
                  </a:lnTo>
                  <a:lnTo>
                    <a:pt x="23" y="51"/>
                  </a:lnTo>
                  <a:lnTo>
                    <a:pt x="22" y="55"/>
                  </a:lnTo>
                  <a:lnTo>
                    <a:pt x="22" y="59"/>
                  </a:lnTo>
                  <a:lnTo>
                    <a:pt x="21" y="63"/>
                  </a:lnTo>
                  <a:lnTo>
                    <a:pt x="21" y="67"/>
                  </a:lnTo>
                  <a:lnTo>
                    <a:pt x="21" y="72"/>
                  </a:lnTo>
                  <a:lnTo>
                    <a:pt x="21" y="76"/>
                  </a:lnTo>
                  <a:lnTo>
                    <a:pt x="21" y="81"/>
                  </a:lnTo>
                  <a:lnTo>
                    <a:pt x="21" y="84"/>
                  </a:lnTo>
                  <a:lnTo>
                    <a:pt x="20" y="86"/>
                  </a:lnTo>
                  <a:lnTo>
                    <a:pt x="19" y="87"/>
                  </a:lnTo>
                  <a:lnTo>
                    <a:pt x="18" y="89"/>
                  </a:lnTo>
                  <a:lnTo>
                    <a:pt x="16" y="90"/>
                  </a:lnTo>
                  <a:lnTo>
                    <a:pt x="14" y="91"/>
                  </a:lnTo>
                  <a:lnTo>
                    <a:pt x="12" y="92"/>
                  </a:lnTo>
                  <a:lnTo>
                    <a:pt x="10" y="92"/>
                  </a:lnTo>
                  <a:lnTo>
                    <a:pt x="8" y="92"/>
                  </a:lnTo>
                  <a:lnTo>
                    <a:pt x="6" y="91"/>
                  </a:lnTo>
                  <a:lnTo>
                    <a:pt x="5" y="90"/>
                  </a:lnTo>
                  <a:lnTo>
                    <a:pt x="3" y="89"/>
                  </a:lnTo>
                  <a:lnTo>
                    <a:pt x="2" y="87"/>
                  </a:lnTo>
                  <a:lnTo>
                    <a:pt x="1" y="86"/>
                  </a:lnTo>
                  <a:lnTo>
                    <a:pt x="0" y="84"/>
                  </a:lnTo>
                  <a:lnTo>
                    <a:pt x="0" y="81"/>
                  </a:lnTo>
                  <a:lnTo>
                    <a:pt x="0" y="75"/>
                  </a:lnTo>
                  <a:lnTo>
                    <a:pt x="0" y="68"/>
                  </a:lnTo>
                  <a:lnTo>
                    <a:pt x="1" y="62"/>
                  </a:lnTo>
                  <a:lnTo>
                    <a:pt x="1" y="56"/>
                  </a:lnTo>
                  <a:lnTo>
                    <a:pt x="2" y="50"/>
                  </a:lnTo>
                  <a:lnTo>
                    <a:pt x="3" y="45"/>
                  </a:lnTo>
                  <a:lnTo>
                    <a:pt x="4" y="40"/>
                  </a:lnTo>
                  <a:lnTo>
                    <a:pt x="6" y="36"/>
                  </a:lnTo>
                  <a:lnTo>
                    <a:pt x="7" y="31"/>
                  </a:lnTo>
                  <a:lnTo>
                    <a:pt x="8" y="28"/>
                  </a:lnTo>
                  <a:lnTo>
                    <a:pt x="10" y="24"/>
                  </a:lnTo>
                  <a:lnTo>
                    <a:pt x="11" y="21"/>
                  </a:lnTo>
                  <a:lnTo>
                    <a:pt x="13" y="17"/>
                  </a:lnTo>
                  <a:lnTo>
                    <a:pt x="15" y="15"/>
                  </a:lnTo>
                  <a:lnTo>
                    <a:pt x="17" y="12"/>
                  </a:lnTo>
                  <a:lnTo>
                    <a:pt x="18" y="10"/>
                  </a:lnTo>
                  <a:lnTo>
                    <a:pt x="20" y="7"/>
                  </a:lnTo>
                  <a:lnTo>
                    <a:pt x="22" y="5"/>
                  </a:lnTo>
                  <a:lnTo>
                    <a:pt x="24" y="4"/>
                  </a:lnTo>
                  <a:lnTo>
                    <a:pt x="25" y="2"/>
                  </a:lnTo>
                  <a:lnTo>
                    <a:pt x="27" y="1"/>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303"/>
            <p:cNvSpPr>
              <a:spLocks/>
            </p:cNvSpPr>
            <p:nvPr/>
          </p:nvSpPr>
          <p:spPr bwMode="auto">
            <a:xfrm>
              <a:off x="6413501" y="1155700"/>
              <a:ext cx="50800" cy="22225"/>
            </a:xfrm>
            <a:custGeom>
              <a:avLst/>
              <a:gdLst/>
              <a:ahLst/>
              <a:cxnLst>
                <a:cxn ang="0">
                  <a:pos x="15" y="0"/>
                </a:cxn>
                <a:cxn ang="0">
                  <a:pos x="17" y="0"/>
                </a:cxn>
                <a:cxn ang="0">
                  <a:pos x="18" y="0"/>
                </a:cxn>
                <a:cxn ang="0">
                  <a:pos x="19" y="1"/>
                </a:cxn>
                <a:cxn ang="0">
                  <a:pos x="20" y="2"/>
                </a:cxn>
                <a:cxn ang="0">
                  <a:pos x="21" y="3"/>
                </a:cxn>
                <a:cxn ang="0">
                  <a:pos x="27" y="1"/>
                </a:cxn>
                <a:cxn ang="0">
                  <a:pos x="28" y="0"/>
                </a:cxn>
                <a:cxn ang="0">
                  <a:pos x="29" y="0"/>
                </a:cxn>
                <a:cxn ang="0">
                  <a:pos x="30" y="1"/>
                </a:cxn>
                <a:cxn ang="0">
                  <a:pos x="31" y="2"/>
                </a:cxn>
                <a:cxn ang="0">
                  <a:pos x="31" y="2"/>
                </a:cxn>
                <a:cxn ang="0">
                  <a:pos x="32" y="3"/>
                </a:cxn>
                <a:cxn ang="0">
                  <a:pos x="32" y="11"/>
                </a:cxn>
                <a:cxn ang="0">
                  <a:pos x="31" y="12"/>
                </a:cxn>
                <a:cxn ang="0">
                  <a:pos x="31" y="12"/>
                </a:cxn>
                <a:cxn ang="0">
                  <a:pos x="30" y="13"/>
                </a:cxn>
                <a:cxn ang="0">
                  <a:pos x="29" y="13"/>
                </a:cxn>
                <a:cxn ang="0">
                  <a:pos x="28" y="14"/>
                </a:cxn>
                <a:cxn ang="0">
                  <a:pos x="28" y="14"/>
                </a:cxn>
                <a:cxn ang="0">
                  <a:pos x="26" y="13"/>
                </a:cxn>
                <a:cxn ang="0">
                  <a:pos x="25" y="13"/>
                </a:cxn>
                <a:cxn ang="0">
                  <a:pos x="23" y="12"/>
                </a:cxn>
                <a:cxn ang="0">
                  <a:pos x="22" y="12"/>
                </a:cxn>
                <a:cxn ang="0">
                  <a:pos x="20" y="11"/>
                </a:cxn>
                <a:cxn ang="0">
                  <a:pos x="19" y="12"/>
                </a:cxn>
                <a:cxn ang="0">
                  <a:pos x="18" y="13"/>
                </a:cxn>
                <a:cxn ang="0">
                  <a:pos x="17" y="14"/>
                </a:cxn>
                <a:cxn ang="0">
                  <a:pos x="15" y="14"/>
                </a:cxn>
                <a:cxn ang="0">
                  <a:pos x="13" y="14"/>
                </a:cxn>
                <a:cxn ang="0">
                  <a:pos x="12" y="13"/>
                </a:cxn>
                <a:cxn ang="0">
                  <a:pos x="11" y="12"/>
                </a:cxn>
                <a:cxn ang="0">
                  <a:pos x="10" y="11"/>
                </a:cxn>
                <a:cxn ang="0">
                  <a:pos x="8" y="12"/>
                </a:cxn>
                <a:cxn ang="0">
                  <a:pos x="6" y="12"/>
                </a:cxn>
                <a:cxn ang="0">
                  <a:pos x="5" y="13"/>
                </a:cxn>
                <a:cxn ang="0">
                  <a:pos x="3" y="13"/>
                </a:cxn>
                <a:cxn ang="0">
                  <a:pos x="2" y="13"/>
                </a:cxn>
                <a:cxn ang="0">
                  <a:pos x="1" y="13"/>
                </a:cxn>
                <a:cxn ang="0">
                  <a:pos x="0" y="13"/>
                </a:cxn>
                <a:cxn ang="0">
                  <a:pos x="0" y="12"/>
                </a:cxn>
                <a:cxn ang="0">
                  <a:pos x="0" y="12"/>
                </a:cxn>
                <a:cxn ang="0">
                  <a:pos x="0" y="11"/>
                </a:cxn>
                <a:cxn ang="0">
                  <a:pos x="0" y="3"/>
                </a:cxn>
                <a:cxn ang="0">
                  <a:pos x="0" y="2"/>
                </a:cxn>
                <a:cxn ang="0">
                  <a:pos x="0" y="1"/>
                </a:cxn>
                <a:cxn ang="0">
                  <a:pos x="1" y="1"/>
                </a:cxn>
                <a:cxn ang="0">
                  <a:pos x="1" y="0"/>
                </a:cxn>
                <a:cxn ang="0">
                  <a:pos x="2" y="0"/>
                </a:cxn>
                <a:cxn ang="0">
                  <a:pos x="3" y="1"/>
                </a:cxn>
                <a:cxn ang="0">
                  <a:pos x="9" y="3"/>
                </a:cxn>
                <a:cxn ang="0">
                  <a:pos x="10" y="2"/>
                </a:cxn>
                <a:cxn ang="0">
                  <a:pos x="11" y="1"/>
                </a:cxn>
                <a:cxn ang="0">
                  <a:pos x="12" y="0"/>
                </a:cxn>
                <a:cxn ang="0">
                  <a:pos x="14" y="0"/>
                </a:cxn>
                <a:cxn ang="0">
                  <a:pos x="15" y="0"/>
                </a:cxn>
              </a:cxnLst>
              <a:rect l="0" t="0" r="r" b="b"/>
              <a:pathLst>
                <a:path w="32" h="14">
                  <a:moveTo>
                    <a:pt x="15" y="0"/>
                  </a:moveTo>
                  <a:lnTo>
                    <a:pt x="17" y="0"/>
                  </a:lnTo>
                  <a:lnTo>
                    <a:pt x="18" y="0"/>
                  </a:lnTo>
                  <a:lnTo>
                    <a:pt x="19" y="1"/>
                  </a:lnTo>
                  <a:lnTo>
                    <a:pt x="20" y="2"/>
                  </a:lnTo>
                  <a:lnTo>
                    <a:pt x="21" y="3"/>
                  </a:lnTo>
                  <a:lnTo>
                    <a:pt x="27" y="1"/>
                  </a:lnTo>
                  <a:lnTo>
                    <a:pt x="28" y="0"/>
                  </a:lnTo>
                  <a:lnTo>
                    <a:pt x="29" y="0"/>
                  </a:lnTo>
                  <a:lnTo>
                    <a:pt x="30" y="1"/>
                  </a:lnTo>
                  <a:lnTo>
                    <a:pt x="31" y="2"/>
                  </a:lnTo>
                  <a:lnTo>
                    <a:pt x="31" y="2"/>
                  </a:lnTo>
                  <a:lnTo>
                    <a:pt x="32" y="3"/>
                  </a:lnTo>
                  <a:lnTo>
                    <a:pt x="32" y="11"/>
                  </a:lnTo>
                  <a:lnTo>
                    <a:pt x="31" y="12"/>
                  </a:lnTo>
                  <a:lnTo>
                    <a:pt x="31" y="12"/>
                  </a:lnTo>
                  <a:lnTo>
                    <a:pt x="30" y="13"/>
                  </a:lnTo>
                  <a:lnTo>
                    <a:pt x="29" y="13"/>
                  </a:lnTo>
                  <a:lnTo>
                    <a:pt x="28" y="14"/>
                  </a:lnTo>
                  <a:lnTo>
                    <a:pt x="28" y="14"/>
                  </a:lnTo>
                  <a:lnTo>
                    <a:pt x="26" y="13"/>
                  </a:lnTo>
                  <a:lnTo>
                    <a:pt x="25" y="13"/>
                  </a:lnTo>
                  <a:lnTo>
                    <a:pt x="23" y="12"/>
                  </a:lnTo>
                  <a:lnTo>
                    <a:pt x="22" y="12"/>
                  </a:lnTo>
                  <a:lnTo>
                    <a:pt x="20" y="11"/>
                  </a:lnTo>
                  <a:lnTo>
                    <a:pt x="19" y="12"/>
                  </a:lnTo>
                  <a:lnTo>
                    <a:pt x="18" y="13"/>
                  </a:lnTo>
                  <a:lnTo>
                    <a:pt x="17" y="14"/>
                  </a:lnTo>
                  <a:lnTo>
                    <a:pt x="15" y="14"/>
                  </a:lnTo>
                  <a:lnTo>
                    <a:pt x="13" y="14"/>
                  </a:lnTo>
                  <a:lnTo>
                    <a:pt x="12" y="13"/>
                  </a:lnTo>
                  <a:lnTo>
                    <a:pt x="11" y="12"/>
                  </a:lnTo>
                  <a:lnTo>
                    <a:pt x="10" y="11"/>
                  </a:lnTo>
                  <a:lnTo>
                    <a:pt x="8" y="12"/>
                  </a:lnTo>
                  <a:lnTo>
                    <a:pt x="6" y="12"/>
                  </a:lnTo>
                  <a:lnTo>
                    <a:pt x="5" y="13"/>
                  </a:lnTo>
                  <a:lnTo>
                    <a:pt x="3" y="13"/>
                  </a:lnTo>
                  <a:lnTo>
                    <a:pt x="2" y="13"/>
                  </a:lnTo>
                  <a:lnTo>
                    <a:pt x="1" y="13"/>
                  </a:lnTo>
                  <a:lnTo>
                    <a:pt x="0" y="13"/>
                  </a:lnTo>
                  <a:lnTo>
                    <a:pt x="0" y="12"/>
                  </a:lnTo>
                  <a:lnTo>
                    <a:pt x="0" y="12"/>
                  </a:lnTo>
                  <a:lnTo>
                    <a:pt x="0" y="11"/>
                  </a:lnTo>
                  <a:lnTo>
                    <a:pt x="0" y="3"/>
                  </a:lnTo>
                  <a:lnTo>
                    <a:pt x="0" y="2"/>
                  </a:lnTo>
                  <a:lnTo>
                    <a:pt x="0" y="1"/>
                  </a:lnTo>
                  <a:lnTo>
                    <a:pt x="1" y="1"/>
                  </a:lnTo>
                  <a:lnTo>
                    <a:pt x="1" y="0"/>
                  </a:lnTo>
                  <a:lnTo>
                    <a:pt x="2" y="0"/>
                  </a:lnTo>
                  <a:lnTo>
                    <a:pt x="3" y="1"/>
                  </a:lnTo>
                  <a:lnTo>
                    <a:pt x="9" y="3"/>
                  </a:lnTo>
                  <a:lnTo>
                    <a:pt x="10" y="2"/>
                  </a:lnTo>
                  <a:lnTo>
                    <a:pt x="11" y="1"/>
                  </a:lnTo>
                  <a:lnTo>
                    <a:pt x="12" y="0"/>
                  </a:lnTo>
                  <a:lnTo>
                    <a:pt x="14"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304"/>
            <p:cNvSpPr>
              <a:spLocks/>
            </p:cNvSpPr>
            <p:nvPr/>
          </p:nvSpPr>
          <p:spPr bwMode="auto">
            <a:xfrm>
              <a:off x="6370638" y="1084263"/>
              <a:ext cx="25400" cy="101600"/>
            </a:xfrm>
            <a:custGeom>
              <a:avLst/>
              <a:gdLst/>
              <a:ahLst/>
              <a:cxnLst>
                <a:cxn ang="0">
                  <a:pos x="14" y="0"/>
                </a:cxn>
                <a:cxn ang="0">
                  <a:pos x="12" y="3"/>
                </a:cxn>
                <a:cxn ang="0">
                  <a:pos x="11" y="6"/>
                </a:cxn>
                <a:cxn ang="0">
                  <a:pos x="10" y="10"/>
                </a:cxn>
                <a:cxn ang="0">
                  <a:pos x="9" y="14"/>
                </a:cxn>
                <a:cxn ang="0">
                  <a:pos x="9" y="18"/>
                </a:cxn>
                <a:cxn ang="0">
                  <a:pos x="9" y="21"/>
                </a:cxn>
                <a:cxn ang="0">
                  <a:pos x="10" y="25"/>
                </a:cxn>
                <a:cxn ang="0">
                  <a:pos x="11" y="28"/>
                </a:cxn>
                <a:cxn ang="0">
                  <a:pos x="12" y="31"/>
                </a:cxn>
                <a:cxn ang="0">
                  <a:pos x="14" y="34"/>
                </a:cxn>
                <a:cxn ang="0">
                  <a:pos x="16" y="37"/>
                </a:cxn>
                <a:cxn ang="0">
                  <a:pos x="16" y="47"/>
                </a:cxn>
                <a:cxn ang="0">
                  <a:pos x="13" y="49"/>
                </a:cxn>
                <a:cxn ang="0">
                  <a:pos x="10" y="51"/>
                </a:cxn>
                <a:cxn ang="0">
                  <a:pos x="8" y="54"/>
                </a:cxn>
                <a:cxn ang="0">
                  <a:pos x="5" y="57"/>
                </a:cxn>
                <a:cxn ang="0">
                  <a:pos x="2" y="60"/>
                </a:cxn>
                <a:cxn ang="0">
                  <a:pos x="0" y="64"/>
                </a:cxn>
                <a:cxn ang="0">
                  <a:pos x="0" y="23"/>
                </a:cxn>
                <a:cxn ang="0">
                  <a:pos x="0" y="20"/>
                </a:cxn>
                <a:cxn ang="0">
                  <a:pos x="1" y="17"/>
                </a:cxn>
                <a:cxn ang="0">
                  <a:pos x="2" y="14"/>
                </a:cxn>
                <a:cxn ang="0">
                  <a:pos x="3" y="11"/>
                </a:cxn>
                <a:cxn ang="0">
                  <a:pos x="5" y="8"/>
                </a:cxn>
                <a:cxn ang="0">
                  <a:pos x="7" y="6"/>
                </a:cxn>
                <a:cxn ang="0">
                  <a:pos x="9" y="3"/>
                </a:cxn>
                <a:cxn ang="0">
                  <a:pos x="11" y="2"/>
                </a:cxn>
                <a:cxn ang="0">
                  <a:pos x="14" y="0"/>
                </a:cxn>
              </a:cxnLst>
              <a:rect l="0" t="0" r="r" b="b"/>
              <a:pathLst>
                <a:path w="16" h="64">
                  <a:moveTo>
                    <a:pt x="14" y="0"/>
                  </a:moveTo>
                  <a:lnTo>
                    <a:pt x="12" y="3"/>
                  </a:lnTo>
                  <a:lnTo>
                    <a:pt x="11" y="6"/>
                  </a:lnTo>
                  <a:lnTo>
                    <a:pt x="10" y="10"/>
                  </a:lnTo>
                  <a:lnTo>
                    <a:pt x="9" y="14"/>
                  </a:lnTo>
                  <a:lnTo>
                    <a:pt x="9" y="18"/>
                  </a:lnTo>
                  <a:lnTo>
                    <a:pt x="9" y="21"/>
                  </a:lnTo>
                  <a:lnTo>
                    <a:pt x="10" y="25"/>
                  </a:lnTo>
                  <a:lnTo>
                    <a:pt x="11" y="28"/>
                  </a:lnTo>
                  <a:lnTo>
                    <a:pt x="12" y="31"/>
                  </a:lnTo>
                  <a:lnTo>
                    <a:pt x="14" y="34"/>
                  </a:lnTo>
                  <a:lnTo>
                    <a:pt x="16" y="37"/>
                  </a:lnTo>
                  <a:lnTo>
                    <a:pt x="16" y="47"/>
                  </a:lnTo>
                  <a:lnTo>
                    <a:pt x="13" y="49"/>
                  </a:lnTo>
                  <a:lnTo>
                    <a:pt x="10" y="51"/>
                  </a:lnTo>
                  <a:lnTo>
                    <a:pt x="8" y="54"/>
                  </a:lnTo>
                  <a:lnTo>
                    <a:pt x="5" y="57"/>
                  </a:lnTo>
                  <a:lnTo>
                    <a:pt x="2" y="60"/>
                  </a:lnTo>
                  <a:lnTo>
                    <a:pt x="0" y="64"/>
                  </a:lnTo>
                  <a:lnTo>
                    <a:pt x="0" y="23"/>
                  </a:lnTo>
                  <a:lnTo>
                    <a:pt x="0" y="20"/>
                  </a:lnTo>
                  <a:lnTo>
                    <a:pt x="1" y="17"/>
                  </a:lnTo>
                  <a:lnTo>
                    <a:pt x="2" y="14"/>
                  </a:lnTo>
                  <a:lnTo>
                    <a:pt x="3" y="11"/>
                  </a:lnTo>
                  <a:lnTo>
                    <a:pt x="5" y="8"/>
                  </a:lnTo>
                  <a:lnTo>
                    <a:pt x="7" y="6"/>
                  </a:lnTo>
                  <a:lnTo>
                    <a:pt x="9" y="3"/>
                  </a:lnTo>
                  <a:lnTo>
                    <a:pt x="11" y="2"/>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305"/>
            <p:cNvSpPr>
              <a:spLocks/>
            </p:cNvSpPr>
            <p:nvPr/>
          </p:nvSpPr>
          <p:spPr bwMode="auto">
            <a:xfrm>
              <a:off x="6373813" y="1322388"/>
              <a:ext cx="22225" cy="26987"/>
            </a:xfrm>
            <a:custGeom>
              <a:avLst/>
              <a:gdLst/>
              <a:ahLst/>
              <a:cxnLst>
                <a:cxn ang="0">
                  <a:pos x="14" y="0"/>
                </a:cxn>
                <a:cxn ang="0">
                  <a:pos x="14" y="17"/>
                </a:cxn>
                <a:cxn ang="0">
                  <a:pos x="11" y="15"/>
                </a:cxn>
                <a:cxn ang="0">
                  <a:pos x="8" y="13"/>
                </a:cxn>
                <a:cxn ang="0">
                  <a:pos x="5" y="11"/>
                </a:cxn>
                <a:cxn ang="0">
                  <a:pos x="3" y="9"/>
                </a:cxn>
                <a:cxn ang="0">
                  <a:pos x="1" y="6"/>
                </a:cxn>
                <a:cxn ang="0">
                  <a:pos x="0" y="3"/>
                </a:cxn>
                <a:cxn ang="0">
                  <a:pos x="1" y="3"/>
                </a:cxn>
                <a:cxn ang="0">
                  <a:pos x="2" y="3"/>
                </a:cxn>
                <a:cxn ang="0">
                  <a:pos x="3" y="3"/>
                </a:cxn>
                <a:cxn ang="0">
                  <a:pos x="4" y="3"/>
                </a:cxn>
                <a:cxn ang="0">
                  <a:pos x="4" y="2"/>
                </a:cxn>
                <a:cxn ang="0">
                  <a:pos x="5" y="2"/>
                </a:cxn>
                <a:cxn ang="0">
                  <a:pos x="6" y="2"/>
                </a:cxn>
                <a:cxn ang="0">
                  <a:pos x="7" y="2"/>
                </a:cxn>
                <a:cxn ang="0">
                  <a:pos x="8" y="1"/>
                </a:cxn>
                <a:cxn ang="0">
                  <a:pos x="10" y="1"/>
                </a:cxn>
                <a:cxn ang="0">
                  <a:pos x="11" y="0"/>
                </a:cxn>
                <a:cxn ang="0">
                  <a:pos x="14" y="0"/>
                </a:cxn>
              </a:cxnLst>
              <a:rect l="0" t="0" r="r" b="b"/>
              <a:pathLst>
                <a:path w="14" h="17">
                  <a:moveTo>
                    <a:pt x="14" y="0"/>
                  </a:moveTo>
                  <a:lnTo>
                    <a:pt x="14" y="17"/>
                  </a:lnTo>
                  <a:lnTo>
                    <a:pt x="11" y="15"/>
                  </a:lnTo>
                  <a:lnTo>
                    <a:pt x="8" y="13"/>
                  </a:lnTo>
                  <a:lnTo>
                    <a:pt x="5" y="11"/>
                  </a:lnTo>
                  <a:lnTo>
                    <a:pt x="3" y="9"/>
                  </a:lnTo>
                  <a:lnTo>
                    <a:pt x="1" y="6"/>
                  </a:lnTo>
                  <a:lnTo>
                    <a:pt x="0" y="3"/>
                  </a:lnTo>
                  <a:lnTo>
                    <a:pt x="1" y="3"/>
                  </a:lnTo>
                  <a:lnTo>
                    <a:pt x="2" y="3"/>
                  </a:lnTo>
                  <a:lnTo>
                    <a:pt x="3" y="3"/>
                  </a:lnTo>
                  <a:lnTo>
                    <a:pt x="4" y="3"/>
                  </a:lnTo>
                  <a:lnTo>
                    <a:pt x="4" y="2"/>
                  </a:lnTo>
                  <a:lnTo>
                    <a:pt x="5" y="2"/>
                  </a:lnTo>
                  <a:lnTo>
                    <a:pt x="6" y="2"/>
                  </a:lnTo>
                  <a:lnTo>
                    <a:pt x="7" y="2"/>
                  </a:lnTo>
                  <a:lnTo>
                    <a:pt x="8" y="1"/>
                  </a:lnTo>
                  <a:lnTo>
                    <a:pt x="10" y="1"/>
                  </a:lnTo>
                  <a:lnTo>
                    <a:pt x="11"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8" name="Freeform 306"/>
            <p:cNvSpPr>
              <a:spLocks/>
            </p:cNvSpPr>
            <p:nvPr/>
          </p:nvSpPr>
          <p:spPr bwMode="auto">
            <a:xfrm>
              <a:off x="6477001" y="1079500"/>
              <a:ext cx="276225" cy="273050"/>
            </a:xfrm>
            <a:custGeom>
              <a:avLst/>
              <a:gdLst/>
              <a:ahLst/>
              <a:cxnLst>
                <a:cxn ang="0">
                  <a:pos x="0" y="0"/>
                </a:cxn>
                <a:cxn ang="0">
                  <a:pos x="148" y="0"/>
                </a:cxn>
                <a:cxn ang="0">
                  <a:pos x="152" y="0"/>
                </a:cxn>
                <a:cxn ang="0">
                  <a:pos x="155" y="1"/>
                </a:cxn>
                <a:cxn ang="0">
                  <a:pos x="159" y="2"/>
                </a:cxn>
                <a:cxn ang="0">
                  <a:pos x="162" y="3"/>
                </a:cxn>
                <a:cxn ang="0">
                  <a:pos x="164" y="5"/>
                </a:cxn>
                <a:cxn ang="0">
                  <a:pos x="167" y="8"/>
                </a:cxn>
                <a:cxn ang="0">
                  <a:pos x="169" y="10"/>
                </a:cxn>
                <a:cxn ang="0">
                  <a:pos x="171" y="13"/>
                </a:cxn>
                <a:cxn ang="0">
                  <a:pos x="172" y="16"/>
                </a:cxn>
                <a:cxn ang="0">
                  <a:pos x="173" y="19"/>
                </a:cxn>
                <a:cxn ang="0">
                  <a:pos x="174" y="23"/>
                </a:cxn>
                <a:cxn ang="0">
                  <a:pos x="174" y="26"/>
                </a:cxn>
                <a:cxn ang="0">
                  <a:pos x="174" y="146"/>
                </a:cxn>
                <a:cxn ang="0">
                  <a:pos x="174" y="149"/>
                </a:cxn>
                <a:cxn ang="0">
                  <a:pos x="173" y="153"/>
                </a:cxn>
                <a:cxn ang="0">
                  <a:pos x="172" y="156"/>
                </a:cxn>
                <a:cxn ang="0">
                  <a:pos x="171" y="159"/>
                </a:cxn>
                <a:cxn ang="0">
                  <a:pos x="169" y="162"/>
                </a:cxn>
                <a:cxn ang="0">
                  <a:pos x="167" y="164"/>
                </a:cxn>
                <a:cxn ang="0">
                  <a:pos x="164" y="167"/>
                </a:cxn>
                <a:cxn ang="0">
                  <a:pos x="162" y="168"/>
                </a:cxn>
                <a:cxn ang="0">
                  <a:pos x="159" y="170"/>
                </a:cxn>
                <a:cxn ang="0">
                  <a:pos x="155" y="171"/>
                </a:cxn>
                <a:cxn ang="0">
                  <a:pos x="152" y="172"/>
                </a:cxn>
                <a:cxn ang="0">
                  <a:pos x="148" y="172"/>
                </a:cxn>
                <a:cxn ang="0">
                  <a:pos x="3" y="172"/>
                </a:cxn>
                <a:cxn ang="0">
                  <a:pos x="3" y="157"/>
                </a:cxn>
                <a:cxn ang="0">
                  <a:pos x="148" y="157"/>
                </a:cxn>
                <a:cxn ang="0">
                  <a:pos x="151" y="156"/>
                </a:cxn>
                <a:cxn ang="0">
                  <a:pos x="153" y="156"/>
                </a:cxn>
                <a:cxn ang="0">
                  <a:pos x="154" y="155"/>
                </a:cxn>
                <a:cxn ang="0">
                  <a:pos x="156" y="153"/>
                </a:cxn>
                <a:cxn ang="0">
                  <a:pos x="157" y="152"/>
                </a:cxn>
                <a:cxn ang="0">
                  <a:pos x="158" y="150"/>
                </a:cxn>
                <a:cxn ang="0">
                  <a:pos x="159" y="148"/>
                </a:cxn>
                <a:cxn ang="0">
                  <a:pos x="159" y="146"/>
                </a:cxn>
                <a:cxn ang="0">
                  <a:pos x="159" y="26"/>
                </a:cxn>
                <a:cxn ang="0">
                  <a:pos x="159" y="24"/>
                </a:cxn>
                <a:cxn ang="0">
                  <a:pos x="158" y="22"/>
                </a:cxn>
                <a:cxn ang="0">
                  <a:pos x="157" y="20"/>
                </a:cxn>
                <a:cxn ang="0">
                  <a:pos x="156" y="19"/>
                </a:cxn>
                <a:cxn ang="0">
                  <a:pos x="154" y="17"/>
                </a:cxn>
                <a:cxn ang="0">
                  <a:pos x="153" y="16"/>
                </a:cxn>
                <a:cxn ang="0">
                  <a:pos x="151" y="16"/>
                </a:cxn>
                <a:cxn ang="0">
                  <a:pos x="148" y="16"/>
                </a:cxn>
                <a:cxn ang="0">
                  <a:pos x="7" y="16"/>
                </a:cxn>
                <a:cxn ang="0">
                  <a:pos x="7" y="12"/>
                </a:cxn>
                <a:cxn ang="0">
                  <a:pos x="6" y="9"/>
                </a:cxn>
                <a:cxn ang="0">
                  <a:pos x="4" y="6"/>
                </a:cxn>
                <a:cxn ang="0">
                  <a:pos x="2" y="3"/>
                </a:cxn>
                <a:cxn ang="0">
                  <a:pos x="0" y="0"/>
                </a:cxn>
              </a:cxnLst>
              <a:rect l="0" t="0" r="r" b="b"/>
              <a:pathLst>
                <a:path w="174" h="172">
                  <a:moveTo>
                    <a:pt x="0" y="0"/>
                  </a:moveTo>
                  <a:lnTo>
                    <a:pt x="148" y="0"/>
                  </a:lnTo>
                  <a:lnTo>
                    <a:pt x="152" y="0"/>
                  </a:lnTo>
                  <a:lnTo>
                    <a:pt x="155" y="1"/>
                  </a:lnTo>
                  <a:lnTo>
                    <a:pt x="159" y="2"/>
                  </a:lnTo>
                  <a:lnTo>
                    <a:pt x="162" y="3"/>
                  </a:lnTo>
                  <a:lnTo>
                    <a:pt x="164" y="5"/>
                  </a:lnTo>
                  <a:lnTo>
                    <a:pt x="167" y="8"/>
                  </a:lnTo>
                  <a:lnTo>
                    <a:pt x="169" y="10"/>
                  </a:lnTo>
                  <a:lnTo>
                    <a:pt x="171" y="13"/>
                  </a:lnTo>
                  <a:lnTo>
                    <a:pt x="172" y="16"/>
                  </a:lnTo>
                  <a:lnTo>
                    <a:pt x="173" y="19"/>
                  </a:lnTo>
                  <a:lnTo>
                    <a:pt x="174" y="23"/>
                  </a:lnTo>
                  <a:lnTo>
                    <a:pt x="174" y="26"/>
                  </a:lnTo>
                  <a:lnTo>
                    <a:pt x="174" y="146"/>
                  </a:lnTo>
                  <a:lnTo>
                    <a:pt x="174" y="149"/>
                  </a:lnTo>
                  <a:lnTo>
                    <a:pt x="173" y="153"/>
                  </a:lnTo>
                  <a:lnTo>
                    <a:pt x="172" y="156"/>
                  </a:lnTo>
                  <a:lnTo>
                    <a:pt x="171" y="159"/>
                  </a:lnTo>
                  <a:lnTo>
                    <a:pt x="169" y="162"/>
                  </a:lnTo>
                  <a:lnTo>
                    <a:pt x="167" y="164"/>
                  </a:lnTo>
                  <a:lnTo>
                    <a:pt x="164" y="167"/>
                  </a:lnTo>
                  <a:lnTo>
                    <a:pt x="162" y="168"/>
                  </a:lnTo>
                  <a:lnTo>
                    <a:pt x="159" y="170"/>
                  </a:lnTo>
                  <a:lnTo>
                    <a:pt x="155" y="171"/>
                  </a:lnTo>
                  <a:lnTo>
                    <a:pt x="152" y="172"/>
                  </a:lnTo>
                  <a:lnTo>
                    <a:pt x="148" y="172"/>
                  </a:lnTo>
                  <a:lnTo>
                    <a:pt x="3" y="172"/>
                  </a:lnTo>
                  <a:lnTo>
                    <a:pt x="3" y="157"/>
                  </a:lnTo>
                  <a:lnTo>
                    <a:pt x="148" y="157"/>
                  </a:lnTo>
                  <a:lnTo>
                    <a:pt x="151" y="156"/>
                  </a:lnTo>
                  <a:lnTo>
                    <a:pt x="153" y="156"/>
                  </a:lnTo>
                  <a:lnTo>
                    <a:pt x="154" y="155"/>
                  </a:lnTo>
                  <a:lnTo>
                    <a:pt x="156" y="153"/>
                  </a:lnTo>
                  <a:lnTo>
                    <a:pt x="157" y="152"/>
                  </a:lnTo>
                  <a:lnTo>
                    <a:pt x="158" y="150"/>
                  </a:lnTo>
                  <a:lnTo>
                    <a:pt x="159" y="148"/>
                  </a:lnTo>
                  <a:lnTo>
                    <a:pt x="159" y="146"/>
                  </a:lnTo>
                  <a:lnTo>
                    <a:pt x="159" y="26"/>
                  </a:lnTo>
                  <a:lnTo>
                    <a:pt x="159" y="24"/>
                  </a:lnTo>
                  <a:lnTo>
                    <a:pt x="158" y="22"/>
                  </a:lnTo>
                  <a:lnTo>
                    <a:pt x="157" y="20"/>
                  </a:lnTo>
                  <a:lnTo>
                    <a:pt x="156" y="19"/>
                  </a:lnTo>
                  <a:lnTo>
                    <a:pt x="154" y="17"/>
                  </a:lnTo>
                  <a:lnTo>
                    <a:pt x="153" y="16"/>
                  </a:lnTo>
                  <a:lnTo>
                    <a:pt x="151" y="16"/>
                  </a:lnTo>
                  <a:lnTo>
                    <a:pt x="148" y="16"/>
                  </a:lnTo>
                  <a:lnTo>
                    <a:pt x="7" y="16"/>
                  </a:lnTo>
                  <a:lnTo>
                    <a:pt x="7" y="12"/>
                  </a:lnTo>
                  <a:lnTo>
                    <a:pt x="6" y="9"/>
                  </a:lnTo>
                  <a:lnTo>
                    <a:pt x="4" y="6"/>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Freeform 307"/>
            <p:cNvSpPr>
              <a:spLocks/>
            </p:cNvSpPr>
            <p:nvPr/>
          </p:nvSpPr>
          <p:spPr bwMode="auto">
            <a:xfrm>
              <a:off x="6554788" y="1155700"/>
              <a:ext cx="158750" cy="122237"/>
            </a:xfrm>
            <a:custGeom>
              <a:avLst/>
              <a:gdLst/>
              <a:ahLst/>
              <a:cxnLst>
                <a:cxn ang="0">
                  <a:pos x="49" y="0"/>
                </a:cxn>
                <a:cxn ang="0">
                  <a:pos x="53" y="5"/>
                </a:cxn>
                <a:cxn ang="0">
                  <a:pos x="55" y="11"/>
                </a:cxn>
                <a:cxn ang="0">
                  <a:pos x="54" y="17"/>
                </a:cxn>
                <a:cxn ang="0">
                  <a:pos x="66" y="55"/>
                </a:cxn>
                <a:cxn ang="0">
                  <a:pos x="70" y="55"/>
                </a:cxn>
                <a:cxn ang="0">
                  <a:pos x="79" y="48"/>
                </a:cxn>
                <a:cxn ang="0">
                  <a:pos x="77" y="42"/>
                </a:cxn>
                <a:cxn ang="0">
                  <a:pos x="79" y="36"/>
                </a:cxn>
                <a:cxn ang="0">
                  <a:pos x="84" y="32"/>
                </a:cxn>
                <a:cxn ang="0">
                  <a:pos x="91" y="31"/>
                </a:cxn>
                <a:cxn ang="0">
                  <a:pos x="97" y="34"/>
                </a:cxn>
                <a:cxn ang="0">
                  <a:pos x="100" y="40"/>
                </a:cxn>
                <a:cxn ang="0">
                  <a:pos x="99" y="47"/>
                </a:cxn>
                <a:cxn ang="0">
                  <a:pos x="95" y="52"/>
                </a:cxn>
                <a:cxn ang="0">
                  <a:pos x="89" y="54"/>
                </a:cxn>
                <a:cxn ang="0">
                  <a:pos x="78" y="63"/>
                </a:cxn>
                <a:cxn ang="0">
                  <a:pos x="78" y="68"/>
                </a:cxn>
                <a:cxn ang="0">
                  <a:pos x="75" y="73"/>
                </a:cxn>
                <a:cxn ang="0">
                  <a:pos x="70" y="76"/>
                </a:cxn>
                <a:cxn ang="0">
                  <a:pos x="67" y="77"/>
                </a:cxn>
                <a:cxn ang="0">
                  <a:pos x="65" y="76"/>
                </a:cxn>
                <a:cxn ang="0">
                  <a:pos x="62" y="75"/>
                </a:cxn>
                <a:cxn ang="0">
                  <a:pos x="59" y="72"/>
                </a:cxn>
                <a:cxn ang="0">
                  <a:pos x="57" y="68"/>
                </a:cxn>
                <a:cxn ang="0">
                  <a:pos x="57" y="62"/>
                </a:cxn>
                <a:cxn ang="0">
                  <a:pos x="59" y="58"/>
                </a:cxn>
                <a:cxn ang="0">
                  <a:pos x="24" y="62"/>
                </a:cxn>
                <a:cxn ang="0">
                  <a:pos x="24" y="68"/>
                </a:cxn>
                <a:cxn ang="0">
                  <a:pos x="22" y="72"/>
                </a:cxn>
                <a:cxn ang="0">
                  <a:pos x="19" y="75"/>
                </a:cxn>
                <a:cxn ang="0">
                  <a:pos x="16" y="76"/>
                </a:cxn>
                <a:cxn ang="0">
                  <a:pos x="14" y="77"/>
                </a:cxn>
                <a:cxn ang="0">
                  <a:pos x="11" y="76"/>
                </a:cxn>
                <a:cxn ang="0">
                  <a:pos x="5" y="73"/>
                </a:cxn>
                <a:cxn ang="0">
                  <a:pos x="2" y="68"/>
                </a:cxn>
                <a:cxn ang="0">
                  <a:pos x="3" y="62"/>
                </a:cxn>
                <a:cxn ang="0">
                  <a:pos x="6" y="50"/>
                </a:cxn>
                <a:cxn ang="0">
                  <a:pos x="13" y="54"/>
                </a:cxn>
                <a:cxn ang="0">
                  <a:pos x="37" y="19"/>
                </a:cxn>
                <a:cxn ang="0">
                  <a:pos x="34" y="14"/>
                </a:cxn>
                <a:cxn ang="0">
                  <a:pos x="33" y="8"/>
                </a:cxn>
                <a:cxn ang="0">
                  <a:pos x="36" y="3"/>
                </a:cxn>
                <a:cxn ang="0">
                  <a:pos x="42" y="0"/>
                </a:cxn>
              </a:cxnLst>
              <a:rect l="0" t="0" r="r" b="b"/>
              <a:pathLst>
                <a:path w="100" h="77">
                  <a:moveTo>
                    <a:pt x="44" y="0"/>
                  </a:moveTo>
                  <a:lnTo>
                    <a:pt x="47" y="0"/>
                  </a:lnTo>
                  <a:lnTo>
                    <a:pt x="49" y="0"/>
                  </a:lnTo>
                  <a:lnTo>
                    <a:pt x="50" y="2"/>
                  </a:lnTo>
                  <a:lnTo>
                    <a:pt x="52" y="3"/>
                  </a:lnTo>
                  <a:lnTo>
                    <a:pt x="53" y="5"/>
                  </a:lnTo>
                  <a:lnTo>
                    <a:pt x="54" y="6"/>
                  </a:lnTo>
                  <a:lnTo>
                    <a:pt x="55" y="8"/>
                  </a:lnTo>
                  <a:lnTo>
                    <a:pt x="55" y="11"/>
                  </a:lnTo>
                  <a:lnTo>
                    <a:pt x="55" y="13"/>
                  </a:lnTo>
                  <a:lnTo>
                    <a:pt x="55" y="15"/>
                  </a:lnTo>
                  <a:lnTo>
                    <a:pt x="54" y="17"/>
                  </a:lnTo>
                  <a:lnTo>
                    <a:pt x="52" y="19"/>
                  </a:lnTo>
                  <a:lnTo>
                    <a:pt x="51" y="20"/>
                  </a:lnTo>
                  <a:lnTo>
                    <a:pt x="66" y="55"/>
                  </a:lnTo>
                  <a:lnTo>
                    <a:pt x="67" y="54"/>
                  </a:lnTo>
                  <a:lnTo>
                    <a:pt x="68" y="54"/>
                  </a:lnTo>
                  <a:lnTo>
                    <a:pt x="70" y="55"/>
                  </a:lnTo>
                  <a:lnTo>
                    <a:pt x="72" y="55"/>
                  </a:lnTo>
                  <a:lnTo>
                    <a:pt x="73" y="56"/>
                  </a:lnTo>
                  <a:lnTo>
                    <a:pt x="79" y="48"/>
                  </a:lnTo>
                  <a:lnTo>
                    <a:pt x="78" y="46"/>
                  </a:lnTo>
                  <a:lnTo>
                    <a:pt x="78" y="44"/>
                  </a:lnTo>
                  <a:lnTo>
                    <a:pt x="77" y="42"/>
                  </a:lnTo>
                  <a:lnTo>
                    <a:pt x="78" y="40"/>
                  </a:lnTo>
                  <a:lnTo>
                    <a:pt x="78" y="38"/>
                  </a:lnTo>
                  <a:lnTo>
                    <a:pt x="79" y="36"/>
                  </a:lnTo>
                  <a:lnTo>
                    <a:pt x="81" y="34"/>
                  </a:lnTo>
                  <a:lnTo>
                    <a:pt x="82" y="33"/>
                  </a:lnTo>
                  <a:lnTo>
                    <a:pt x="84" y="32"/>
                  </a:lnTo>
                  <a:lnTo>
                    <a:pt x="86" y="31"/>
                  </a:lnTo>
                  <a:lnTo>
                    <a:pt x="89" y="31"/>
                  </a:lnTo>
                  <a:lnTo>
                    <a:pt x="91" y="31"/>
                  </a:lnTo>
                  <a:lnTo>
                    <a:pt x="93" y="32"/>
                  </a:lnTo>
                  <a:lnTo>
                    <a:pt x="95" y="33"/>
                  </a:lnTo>
                  <a:lnTo>
                    <a:pt x="97" y="34"/>
                  </a:lnTo>
                  <a:lnTo>
                    <a:pt x="98" y="36"/>
                  </a:lnTo>
                  <a:lnTo>
                    <a:pt x="99" y="38"/>
                  </a:lnTo>
                  <a:lnTo>
                    <a:pt x="100" y="40"/>
                  </a:lnTo>
                  <a:lnTo>
                    <a:pt x="100" y="42"/>
                  </a:lnTo>
                  <a:lnTo>
                    <a:pt x="100" y="45"/>
                  </a:lnTo>
                  <a:lnTo>
                    <a:pt x="99" y="47"/>
                  </a:lnTo>
                  <a:lnTo>
                    <a:pt x="98" y="49"/>
                  </a:lnTo>
                  <a:lnTo>
                    <a:pt x="97" y="50"/>
                  </a:lnTo>
                  <a:lnTo>
                    <a:pt x="95" y="52"/>
                  </a:lnTo>
                  <a:lnTo>
                    <a:pt x="93" y="53"/>
                  </a:lnTo>
                  <a:lnTo>
                    <a:pt x="91" y="53"/>
                  </a:lnTo>
                  <a:lnTo>
                    <a:pt x="89" y="54"/>
                  </a:lnTo>
                  <a:lnTo>
                    <a:pt x="87" y="53"/>
                  </a:lnTo>
                  <a:lnTo>
                    <a:pt x="85" y="53"/>
                  </a:lnTo>
                  <a:lnTo>
                    <a:pt x="78" y="63"/>
                  </a:lnTo>
                  <a:lnTo>
                    <a:pt x="79" y="64"/>
                  </a:lnTo>
                  <a:lnTo>
                    <a:pt x="79" y="66"/>
                  </a:lnTo>
                  <a:lnTo>
                    <a:pt x="78" y="68"/>
                  </a:lnTo>
                  <a:lnTo>
                    <a:pt x="78" y="70"/>
                  </a:lnTo>
                  <a:lnTo>
                    <a:pt x="77" y="72"/>
                  </a:lnTo>
                  <a:lnTo>
                    <a:pt x="75" y="73"/>
                  </a:lnTo>
                  <a:lnTo>
                    <a:pt x="74" y="75"/>
                  </a:lnTo>
                  <a:lnTo>
                    <a:pt x="72" y="76"/>
                  </a:lnTo>
                  <a:lnTo>
                    <a:pt x="70" y="76"/>
                  </a:lnTo>
                  <a:lnTo>
                    <a:pt x="68" y="77"/>
                  </a:lnTo>
                  <a:lnTo>
                    <a:pt x="68" y="77"/>
                  </a:lnTo>
                  <a:lnTo>
                    <a:pt x="67" y="77"/>
                  </a:lnTo>
                  <a:lnTo>
                    <a:pt x="67" y="77"/>
                  </a:lnTo>
                  <a:lnTo>
                    <a:pt x="66" y="76"/>
                  </a:lnTo>
                  <a:lnTo>
                    <a:pt x="65" y="76"/>
                  </a:lnTo>
                  <a:lnTo>
                    <a:pt x="64" y="76"/>
                  </a:lnTo>
                  <a:lnTo>
                    <a:pt x="63" y="76"/>
                  </a:lnTo>
                  <a:lnTo>
                    <a:pt x="62" y="75"/>
                  </a:lnTo>
                  <a:lnTo>
                    <a:pt x="61" y="74"/>
                  </a:lnTo>
                  <a:lnTo>
                    <a:pt x="60" y="73"/>
                  </a:lnTo>
                  <a:lnTo>
                    <a:pt x="59" y="72"/>
                  </a:lnTo>
                  <a:lnTo>
                    <a:pt x="58" y="71"/>
                  </a:lnTo>
                  <a:lnTo>
                    <a:pt x="58" y="70"/>
                  </a:lnTo>
                  <a:lnTo>
                    <a:pt x="57" y="68"/>
                  </a:lnTo>
                  <a:lnTo>
                    <a:pt x="57" y="66"/>
                  </a:lnTo>
                  <a:lnTo>
                    <a:pt x="57" y="64"/>
                  </a:lnTo>
                  <a:lnTo>
                    <a:pt x="57" y="62"/>
                  </a:lnTo>
                  <a:lnTo>
                    <a:pt x="58" y="61"/>
                  </a:lnTo>
                  <a:lnTo>
                    <a:pt x="58" y="60"/>
                  </a:lnTo>
                  <a:lnTo>
                    <a:pt x="59" y="58"/>
                  </a:lnTo>
                  <a:lnTo>
                    <a:pt x="43" y="23"/>
                  </a:lnTo>
                  <a:lnTo>
                    <a:pt x="23" y="60"/>
                  </a:lnTo>
                  <a:lnTo>
                    <a:pt x="24" y="62"/>
                  </a:lnTo>
                  <a:lnTo>
                    <a:pt x="24" y="64"/>
                  </a:lnTo>
                  <a:lnTo>
                    <a:pt x="24" y="66"/>
                  </a:lnTo>
                  <a:lnTo>
                    <a:pt x="24" y="68"/>
                  </a:lnTo>
                  <a:lnTo>
                    <a:pt x="24" y="69"/>
                  </a:lnTo>
                  <a:lnTo>
                    <a:pt x="23" y="71"/>
                  </a:lnTo>
                  <a:lnTo>
                    <a:pt x="22" y="72"/>
                  </a:lnTo>
                  <a:lnTo>
                    <a:pt x="21" y="73"/>
                  </a:lnTo>
                  <a:lnTo>
                    <a:pt x="20" y="74"/>
                  </a:lnTo>
                  <a:lnTo>
                    <a:pt x="19" y="75"/>
                  </a:lnTo>
                  <a:lnTo>
                    <a:pt x="18" y="75"/>
                  </a:lnTo>
                  <a:lnTo>
                    <a:pt x="17" y="76"/>
                  </a:lnTo>
                  <a:lnTo>
                    <a:pt x="16" y="76"/>
                  </a:lnTo>
                  <a:lnTo>
                    <a:pt x="15" y="76"/>
                  </a:lnTo>
                  <a:lnTo>
                    <a:pt x="14" y="77"/>
                  </a:lnTo>
                  <a:lnTo>
                    <a:pt x="14" y="77"/>
                  </a:lnTo>
                  <a:lnTo>
                    <a:pt x="13" y="77"/>
                  </a:lnTo>
                  <a:lnTo>
                    <a:pt x="13" y="77"/>
                  </a:lnTo>
                  <a:lnTo>
                    <a:pt x="11" y="76"/>
                  </a:lnTo>
                  <a:lnTo>
                    <a:pt x="9" y="76"/>
                  </a:lnTo>
                  <a:lnTo>
                    <a:pt x="7" y="75"/>
                  </a:lnTo>
                  <a:lnTo>
                    <a:pt x="5" y="73"/>
                  </a:lnTo>
                  <a:lnTo>
                    <a:pt x="4" y="72"/>
                  </a:lnTo>
                  <a:lnTo>
                    <a:pt x="3" y="70"/>
                  </a:lnTo>
                  <a:lnTo>
                    <a:pt x="2" y="68"/>
                  </a:lnTo>
                  <a:lnTo>
                    <a:pt x="2" y="66"/>
                  </a:lnTo>
                  <a:lnTo>
                    <a:pt x="2" y="64"/>
                  </a:lnTo>
                  <a:lnTo>
                    <a:pt x="3" y="62"/>
                  </a:lnTo>
                  <a:lnTo>
                    <a:pt x="3" y="60"/>
                  </a:lnTo>
                  <a:lnTo>
                    <a:pt x="0" y="56"/>
                  </a:lnTo>
                  <a:lnTo>
                    <a:pt x="6" y="50"/>
                  </a:lnTo>
                  <a:lnTo>
                    <a:pt x="9" y="55"/>
                  </a:lnTo>
                  <a:lnTo>
                    <a:pt x="11" y="55"/>
                  </a:lnTo>
                  <a:lnTo>
                    <a:pt x="13" y="54"/>
                  </a:lnTo>
                  <a:lnTo>
                    <a:pt x="15" y="55"/>
                  </a:lnTo>
                  <a:lnTo>
                    <a:pt x="17" y="55"/>
                  </a:lnTo>
                  <a:lnTo>
                    <a:pt x="37" y="19"/>
                  </a:lnTo>
                  <a:lnTo>
                    <a:pt x="35" y="17"/>
                  </a:lnTo>
                  <a:lnTo>
                    <a:pt x="35" y="16"/>
                  </a:lnTo>
                  <a:lnTo>
                    <a:pt x="34" y="14"/>
                  </a:lnTo>
                  <a:lnTo>
                    <a:pt x="33" y="13"/>
                  </a:lnTo>
                  <a:lnTo>
                    <a:pt x="33" y="11"/>
                  </a:lnTo>
                  <a:lnTo>
                    <a:pt x="33" y="8"/>
                  </a:lnTo>
                  <a:lnTo>
                    <a:pt x="34" y="6"/>
                  </a:lnTo>
                  <a:lnTo>
                    <a:pt x="35" y="5"/>
                  </a:lnTo>
                  <a:lnTo>
                    <a:pt x="36" y="3"/>
                  </a:lnTo>
                  <a:lnTo>
                    <a:pt x="38" y="2"/>
                  </a:lnTo>
                  <a:lnTo>
                    <a:pt x="40" y="0"/>
                  </a:lnTo>
                  <a:lnTo>
                    <a:pt x="42"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Freeform 308"/>
            <p:cNvSpPr>
              <a:spLocks/>
            </p:cNvSpPr>
            <p:nvPr/>
          </p:nvSpPr>
          <p:spPr bwMode="auto">
            <a:xfrm>
              <a:off x="6488113" y="1290638"/>
              <a:ext cx="209550" cy="12700"/>
            </a:xfrm>
            <a:custGeom>
              <a:avLst/>
              <a:gdLst/>
              <a:ahLst/>
              <a:cxnLst>
                <a:cxn ang="0">
                  <a:pos x="4" y="0"/>
                </a:cxn>
                <a:cxn ang="0">
                  <a:pos x="129" y="0"/>
                </a:cxn>
                <a:cxn ang="0">
                  <a:pos x="130" y="0"/>
                </a:cxn>
                <a:cxn ang="0">
                  <a:pos x="131" y="1"/>
                </a:cxn>
                <a:cxn ang="0">
                  <a:pos x="132" y="2"/>
                </a:cxn>
                <a:cxn ang="0">
                  <a:pos x="132" y="3"/>
                </a:cxn>
                <a:cxn ang="0">
                  <a:pos x="132" y="4"/>
                </a:cxn>
                <a:cxn ang="0">
                  <a:pos x="132" y="5"/>
                </a:cxn>
                <a:cxn ang="0">
                  <a:pos x="132" y="6"/>
                </a:cxn>
                <a:cxn ang="0">
                  <a:pos x="131" y="7"/>
                </a:cxn>
                <a:cxn ang="0">
                  <a:pos x="130" y="7"/>
                </a:cxn>
                <a:cxn ang="0">
                  <a:pos x="129" y="8"/>
                </a:cxn>
                <a:cxn ang="0">
                  <a:pos x="4" y="8"/>
                </a:cxn>
                <a:cxn ang="0">
                  <a:pos x="3" y="7"/>
                </a:cxn>
                <a:cxn ang="0">
                  <a:pos x="1" y="7"/>
                </a:cxn>
                <a:cxn ang="0">
                  <a:pos x="1" y="6"/>
                </a:cxn>
                <a:cxn ang="0">
                  <a:pos x="0" y="5"/>
                </a:cxn>
                <a:cxn ang="0">
                  <a:pos x="0" y="4"/>
                </a:cxn>
                <a:cxn ang="0">
                  <a:pos x="0" y="3"/>
                </a:cxn>
                <a:cxn ang="0">
                  <a:pos x="1" y="2"/>
                </a:cxn>
                <a:cxn ang="0">
                  <a:pos x="1" y="1"/>
                </a:cxn>
                <a:cxn ang="0">
                  <a:pos x="3" y="0"/>
                </a:cxn>
                <a:cxn ang="0">
                  <a:pos x="4" y="0"/>
                </a:cxn>
              </a:cxnLst>
              <a:rect l="0" t="0" r="r" b="b"/>
              <a:pathLst>
                <a:path w="132" h="8">
                  <a:moveTo>
                    <a:pt x="4" y="0"/>
                  </a:moveTo>
                  <a:lnTo>
                    <a:pt x="129" y="0"/>
                  </a:lnTo>
                  <a:lnTo>
                    <a:pt x="130" y="0"/>
                  </a:lnTo>
                  <a:lnTo>
                    <a:pt x="131" y="1"/>
                  </a:lnTo>
                  <a:lnTo>
                    <a:pt x="132" y="2"/>
                  </a:lnTo>
                  <a:lnTo>
                    <a:pt x="132" y="3"/>
                  </a:lnTo>
                  <a:lnTo>
                    <a:pt x="132" y="4"/>
                  </a:lnTo>
                  <a:lnTo>
                    <a:pt x="132" y="5"/>
                  </a:lnTo>
                  <a:lnTo>
                    <a:pt x="132" y="6"/>
                  </a:lnTo>
                  <a:lnTo>
                    <a:pt x="131" y="7"/>
                  </a:lnTo>
                  <a:lnTo>
                    <a:pt x="130" y="7"/>
                  </a:lnTo>
                  <a:lnTo>
                    <a:pt x="129" y="8"/>
                  </a:lnTo>
                  <a:lnTo>
                    <a:pt x="4" y="8"/>
                  </a:lnTo>
                  <a:lnTo>
                    <a:pt x="3" y="7"/>
                  </a:lnTo>
                  <a:lnTo>
                    <a:pt x="1" y="7"/>
                  </a:lnTo>
                  <a:lnTo>
                    <a:pt x="1" y="6"/>
                  </a:lnTo>
                  <a:lnTo>
                    <a:pt x="0" y="5"/>
                  </a:lnTo>
                  <a:lnTo>
                    <a:pt x="0" y="4"/>
                  </a:lnTo>
                  <a:lnTo>
                    <a:pt x="0" y="3"/>
                  </a:lnTo>
                  <a:lnTo>
                    <a:pt x="1" y="2"/>
                  </a:lnTo>
                  <a:lnTo>
                    <a:pt x="1"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309"/>
            <p:cNvSpPr>
              <a:spLocks/>
            </p:cNvSpPr>
            <p:nvPr/>
          </p:nvSpPr>
          <p:spPr bwMode="auto">
            <a:xfrm>
              <a:off x="6499226" y="1150938"/>
              <a:ext cx="30163" cy="39687"/>
            </a:xfrm>
            <a:custGeom>
              <a:avLst/>
              <a:gdLst/>
              <a:ahLst/>
              <a:cxnLst>
                <a:cxn ang="0">
                  <a:pos x="4" y="0"/>
                </a:cxn>
                <a:cxn ang="0">
                  <a:pos x="5" y="0"/>
                </a:cxn>
                <a:cxn ang="0">
                  <a:pos x="6" y="0"/>
                </a:cxn>
                <a:cxn ang="0">
                  <a:pos x="7" y="1"/>
                </a:cxn>
                <a:cxn ang="0">
                  <a:pos x="7" y="2"/>
                </a:cxn>
                <a:cxn ang="0">
                  <a:pos x="19" y="20"/>
                </a:cxn>
                <a:cxn ang="0">
                  <a:pos x="13" y="25"/>
                </a:cxn>
                <a:cxn ang="0">
                  <a:pos x="1" y="6"/>
                </a:cxn>
                <a:cxn ang="0">
                  <a:pos x="0" y="5"/>
                </a:cxn>
                <a:cxn ang="0">
                  <a:pos x="0" y="4"/>
                </a:cxn>
                <a:cxn ang="0">
                  <a:pos x="0" y="3"/>
                </a:cxn>
                <a:cxn ang="0">
                  <a:pos x="0" y="2"/>
                </a:cxn>
                <a:cxn ang="0">
                  <a:pos x="1" y="1"/>
                </a:cxn>
                <a:cxn ang="0">
                  <a:pos x="2" y="1"/>
                </a:cxn>
                <a:cxn ang="0">
                  <a:pos x="3" y="0"/>
                </a:cxn>
                <a:cxn ang="0">
                  <a:pos x="4" y="0"/>
                </a:cxn>
              </a:cxnLst>
              <a:rect l="0" t="0" r="r" b="b"/>
              <a:pathLst>
                <a:path w="19" h="25">
                  <a:moveTo>
                    <a:pt x="4" y="0"/>
                  </a:moveTo>
                  <a:lnTo>
                    <a:pt x="5" y="0"/>
                  </a:lnTo>
                  <a:lnTo>
                    <a:pt x="6" y="0"/>
                  </a:lnTo>
                  <a:lnTo>
                    <a:pt x="7" y="1"/>
                  </a:lnTo>
                  <a:lnTo>
                    <a:pt x="7" y="2"/>
                  </a:lnTo>
                  <a:lnTo>
                    <a:pt x="19" y="20"/>
                  </a:lnTo>
                  <a:lnTo>
                    <a:pt x="13" y="25"/>
                  </a:lnTo>
                  <a:lnTo>
                    <a:pt x="1" y="6"/>
                  </a:lnTo>
                  <a:lnTo>
                    <a:pt x="0" y="5"/>
                  </a:lnTo>
                  <a:lnTo>
                    <a:pt x="0" y="4"/>
                  </a:lnTo>
                  <a:lnTo>
                    <a:pt x="0" y="3"/>
                  </a:lnTo>
                  <a:lnTo>
                    <a:pt x="0" y="2"/>
                  </a:lnTo>
                  <a:lnTo>
                    <a:pt x="1" y="1"/>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2" name="Group 81"/>
          <p:cNvGrpSpPr/>
          <p:nvPr/>
        </p:nvGrpSpPr>
        <p:grpSpPr>
          <a:xfrm>
            <a:off x="3672411" y="4772025"/>
            <a:ext cx="388413" cy="367501"/>
            <a:chOff x="7143750" y="2006600"/>
            <a:chExt cx="342900" cy="319088"/>
          </a:xfrm>
          <a:solidFill>
            <a:schemeClr val="bg1">
              <a:lumMod val="85000"/>
            </a:schemeClr>
          </a:solidFill>
        </p:grpSpPr>
        <p:sp>
          <p:nvSpPr>
            <p:cNvPr id="83" name="Freeform 1222"/>
            <p:cNvSpPr>
              <a:spLocks/>
            </p:cNvSpPr>
            <p:nvPr/>
          </p:nvSpPr>
          <p:spPr bwMode="auto">
            <a:xfrm>
              <a:off x="7215188" y="2051050"/>
              <a:ext cx="82550" cy="80963"/>
            </a:xfrm>
            <a:custGeom>
              <a:avLst/>
              <a:gdLst/>
              <a:ahLst/>
              <a:cxnLst>
                <a:cxn ang="0">
                  <a:pos x="52" y="0"/>
                </a:cxn>
                <a:cxn ang="0">
                  <a:pos x="44" y="31"/>
                </a:cxn>
                <a:cxn ang="0">
                  <a:pos x="36" y="22"/>
                </a:cxn>
                <a:cxn ang="0">
                  <a:pos x="6" y="51"/>
                </a:cxn>
                <a:cxn ang="0">
                  <a:pos x="0" y="45"/>
                </a:cxn>
                <a:cxn ang="0">
                  <a:pos x="29" y="16"/>
                </a:cxn>
                <a:cxn ang="0">
                  <a:pos x="20" y="7"/>
                </a:cxn>
                <a:cxn ang="0">
                  <a:pos x="52" y="0"/>
                </a:cxn>
              </a:cxnLst>
              <a:rect l="0" t="0" r="r" b="b"/>
              <a:pathLst>
                <a:path w="52" h="51">
                  <a:moveTo>
                    <a:pt x="52" y="0"/>
                  </a:moveTo>
                  <a:lnTo>
                    <a:pt x="44" y="31"/>
                  </a:lnTo>
                  <a:lnTo>
                    <a:pt x="36" y="22"/>
                  </a:lnTo>
                  <a:lnTo>
                    <a:pt x="6" y="51"/>
                  </a:lnTo>
                  <a:lnTo>
                    <a:pt x="0" y="45"/>
                  </a:lnTo>
                  <a:lnTo>
                    <a:pt x="29" y="16"/>
                  </a:lnTo>
                  <a:lnTo>
                    <a:pt x="20" y="7"/>
                  </a:lnTo>
                  <a:lnTo>
                    <a:pt x="52" y="0"/>
                  </a:lnTo>
                  <a:close/>
                </a:path>
              </a:pathLst>
            </a:custGeom>
            <a:grpFill/>
            <a:ln w="0">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1223"/>
            <p:cNvSpPr>
              <a:spLocks/>
            </p:cNvSpPr>
            <p:nvPr/>
          </p:nvSpPr>
          <p:spPr bwMode="auto">
            <a:xfrm>
              <a:off x="7356475" y="2192338"/>
              <a:ext cx="82550" cy="82550"/>
            </a:xfrm>
            <a:custGeom>
              <a:avLst/>
              <a:gdLst/>
              <a:ahLst/>
              <a:cxnLst>
                <a:cxn ang="0">
                  <a:pos x="45" y="0"/>
                </a:cxn>
                <a:cxn ang="0">
                  <a:pos x="52" y="7"/>
                </a:cxn>
                <a:cxn ang="0">
                  <a:pos x="22" y="36"/>
                </a:cxn>
                <a:cxn ang="0">
                  <a:pos x="32" y="44"/>
                </a:cxn>
                <a:cxn ang="0">
                  <a:pos x="0" y="52"/>
                </a:cxn>
                <a:cxn ang="0">
                  <a:pos x="7" y="20"/>
                </a:cxn>
                <a:cxn ang="0">
                  <a:pos x="16" y="29"/>
                </a:cxn>
                <a:cxn ang="0">
                  <a:pos x="45" y="0"/>
                </a:cxn>
              </a:cxnLst>
              <a:rect l="0" t="0" r="r" b="b"/>
              <a:pathLst>
                <a:path w="52" h="52">
                  <a:moveTo>
                    <a:pt x="45" y="0"/>
                  </a:moveTo>
                  <a:lnTo>
                    <a:pt x="52" y="7"/>
                  </a:lnTo>
                  <a:lnTo>
                    <a:pt x="22" y="36"/>
                  </a:lnTo>
                  <a:lnTo>
                    <a:pt x="32" y="44"/>
                  </a:lnTo>
                  <a:lnTo>
                    <a:pt x="0" y="52"/>
                  </a:lnTo>
                  <a:lnTo>
                    <a:pt x="7" y="20"/>
                  </a:lnTo>
                  <a:lnTo>
                    <a:pt x="16" y="29"/>
                  </a:lnTo>
                  <a:lnTo>
                    <a:pt x="45" y="0"/>
                  </a:lnTo>
                  <a:close/>
                </a:path>
              </a:pathLst>
            </a:custGeom>
            <a:grpFill/>
            <a:ln w="0">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1224"/>
            <p:cNvSpPr>
              <a:spLocks/>
            </p:cNvSpPr>
            <p:nvPr/>
          </p:nvSpPr>
          <p:spPr bwMode="auto">
            <a:xfrm>
              <a:off x="7143750" y="2173288"/>
              <a:ext cx="177800" cy="152400"/>
            </a:xfrm>
            <a:custGeom>
              <a:avLst/>
              <a:gdLst/>
              <a:ahLst/>
              <a:cxnLst>
                <a:cxn ang="0">
                  <a:pos x="66" y="1"/>
                </a:cxn>
                <a:cxn ang="0">
                  <a:pos x="64" y="5"/>
                </a:cxn>
                <a:cxn ang="0">
                  <a:pos x="67" y="7"/>
                </a:cxn>
                <a:cxn ang="0">
                  <a:pos x="70" y="9"/>
                </a:cxn>
                <a:cxn ang="0">
                  <a:pos x="73" y="13"/>
                </a:cxn>
                <a:cxn ang="0">
                  <a:pos x="75" y="29"/>
                </a:cxn>
                <a:cxn ang="0">
                  <a:pos x="75" y="31"/>
                </a:cxn>
                <a:cxn ang="0">
                  <a:pos x="77" y="31"/>
                </a:cxn>
                <a:cxn ang="0">
                  <a:pos x="78" y="34"/>
                </a:cxn>
                <a:cxn ang="0">
                  <a:pos x="77" y="37"/>
                </a:cxn>
                <a:cxn ang="0">
                  <a:pos x="76" y="40"/>
                </a:cxn>
                <a:cxn ang="0">
                  <a:pos x="75" y="42"/>
                </a:cxn>
                <a:cxn ang="0">
                  <a:pos x="74" y="45"/>
                </a:cxn>
                <a:cxn ang="0">
                  <a:pos x="71" y="54"/>
                </a:cxn>
                <a:cxn ang="0">
                  <a:pos x="70" y="55"/>
                </a:cxn>
                <a:cxn ang="0">
                  <a:pos x="70" y="58"/>
                </a:cxn>
                <a:cxn ang="0">
                  <a:pos x="71" y="63"/>
                </a:cxn>
                <a:cxn ang="0">
                  <a:pos x="73" y="64"/>
                </a:cxn>
                <a:cxn ang="0">
                  <a:pos x="74" y="66"/>
                </a:cxn>
                <a:cxn ang="0">
                  <a:pos x="75" y="71"/>
                </a:cxn>
                <a:cxn ang="0">
                  <a:pos x="77" y="73"/>
                </a:cxn>
                <a:cxn ang="0">
                  <a:pos x="92" y="77"/>
                </a:cxn>
                <a:cxn ang="0">
                  <a:pos x="104" y="81"/>
                </a:cxn>
                <a:cxn ang="0">
                  <a:pos x="107" y="83"/>
                </a:cxn>
                <a:cxn ang="0">
                  <a:pos x="4" y="85"/>
                </a:cxn>
                <a:cxn ang="0">
                  <a:pos x="6" y="83"/>
                </a:cxn>
                <a:cxn ang="0">
                  <a:pos x="12" y="81"/>
                </a:cxn>
                <a:cxn ang="0">
                  <a:pos x="20" y="78"/>
                </a:cxn>
                <a:cxn ang="0">
                  <a:pos x="29" y="75"/>
                </a:cxn>
                <a:cxn ang="0">
                  <a:pos x="35" y="73"/>
                </a:cxn>
                <a:cxn ang="0">
                  <a:pos x="37" y="70"/>
                </a:cxn>
                <a:cxn ang="0">
                  <a:pos x="38" y="65"/>
                </a:cxn>
                <a:cxn ang="0">
                  <a:pos x="40" y="64"/>
                </a:cxn>
                <a:cxn ang="0">
                  <a:pos x="42" y="61"/>
                </a:cxn>
                <a:cxn ang="0">
                  <a:pos x="42" y="55"/>
                </a:cxn>
                <a:cxn ang="0">
                  <a:pos x="39" y="48"/>
                </a:cxn>
                <a:cxn ang="0">
                  <a:pos x="37" y="41"/>
                </a:cxn>
                <a:cxn ang="0">
                  <a:pos x="36" y="39"/>
                </a:cxn>
                <a:cxn ang="0">
                  <a:pos x="34" y="35"/>
                </a:cxn>
                <a:cxn ang="0">
                  <a:pos x="34" y="33"/>
                </a:cxn>
                <a:cxn ang="0">
                  <a:pos x="34" y="31"/>
                </a:cxn>
                <a:cxn ang="0">
                  <a:pos x="36" y="30"/>
                </a:cxn>
                <a:cxn ang="0">
                  <a:pos x="37" y="29"/>
                </a:cxn>
                <a:cxn ang="0">
                  <a:pos x="38" y="13"/>
                </a:cxn>
                <a:cxn ang="0">
                  <a:pos x="42" y="9"/>
                </a:cxn>
                <a:cxn ang="0">
                  <a:pos x="53" y="3"/>
                </a:cxn>
                <a:cxn ang="0">
                  <a:pos x="60" y="2"/>
                </a:cxn>
                <a:cxn ang="0">
                  <a:pos x="64" y="1"/>
                </a:cxn>
              </a:cxnLst>
              <a:rect l="0" t="0" r="r" b="b"/>
              <a:pathLst>
                <a:path w="112" h="96">
                  <a:moveTo>
                    <a:pt x="66" y="0"/>
                  </a:moveTo>
                  <a:lnTo>
                    <a:pt x="67" y="0"/>
                  </a:lnTo>
                  <a:lnTo>
                    <a:pt x="66" y="1"/>
                  </a:lnTo>
                  <a:lnTo>
                    <a:pt x="66" y="1"/>
                  </a:lnTo>
                  <a:lnTo>
                    <a:pt x="65" y="2"/>
                  </a:lnTo>
                  <a:lnTo>
                    <a:pt x="64" y="3"/>
                  </a:lnTo>
                  <a:lnTo>
                    <a:pt x="64" y="4"/>
                  </a:lnTo>
                  <a:lnTo>
                    <a:pt x="64" y="5"/>
                  </a:lnTo>
                  <a:lnTo>
                    <a:pt x="65" y="5"/>
                  </a:lnTo>
                  <a:lnTo>
                    <a:pt x="66" y="6"/>
                  </a:lnTo>
                  <a:lnTo>
                    <a:pt x="66" y="6"/>
                  </a:lnTo>
                  <a:lnTo>
                    <a:pt x="67" y="7"/>
                  </a:lnTo>
                  <a:lnTo>
                    <a:pt x="67" y="7"/>
                  </a:lnTo>
                  <a:lnTo>
                    <a:pt x="68" y="8"/>
                  </a:lnTo>
                  <a:lnTo>
                    <a:pt x="69" y="8"/>
                  </a:lnTo>
                  <a:lnTo>
                    <a:pt x="70" y="9"/>
                  </a:lnTo>
                  <a:lnTo>
                    <a:pt x="71" y="10"/>
                  </a:lnTo>
                  <a:lnTo>
                    <a:pt x="72" y="11"/>
                  </a:lnTo>
                  <a:lnTo>
                    <a:pt x="73" y="12"/>
                  </a:lnTo>
                  <a:lnTo>
                    <a:pt x="73" y="13"/>
                  </a:lnTo>
                  <a:lnTo>
                    <a:pt x="74" y="14"/>
                  </a:lnTo>
                  <a:lnTo>
                    <a:pt x="75" y="16"/>
                  </a:lnTo>
                  <a:lnTo>
                    <a:pt x="75" y="17"/>
                  </a:lnTo>
                  <a:lnTo>
                    <a:pt x="75" y="29"/>
                  </a:lnTo>
                  <a:lnTo>
                    <a:pt x="75" y="30"/>
                  </a:lnTo>
                  <a:lnTo>
                    <a:pt x="75" y="30"/>
                  </a:lnTo>
                  <a:lnTo>
                    <a:pt x="75" y="30"/>
                  </a:lnTo>
                  <a:lnTo>
                    <a:pt x="75" y="31"/>
                  </a:lnTo>
                  <a:lnTo>
                    <a:pt x="76" y="31"/>
                  </a:lnTo>
                  <a:lnTo>
                    <a:pt x="76" y="30"/>
                  </a:lnTo>
                  <a:lnTo>
                    <a:pt x="77" y="30"/>
                  </a:lnTo>
                  <a:lnTo>
                    <a:pt x="77" y="31"/>
                  </a:lnTo>
                  <a:lnTo>
                    <a:pt x="78" y="31"/>
                  </a:lnTo>
                  <a:lnTo>
                    <a:pt x="78" y="32"/>
                  </a:lnTo>
                  <a:lnTo>
                    <a:pt x="78" y="33"/>
                  </a:lnTo>
                  <a:lnTo>
                    <a:pt x="78" y="34"/>
                  </a:lnTo>
                  <a:lnTo>
                    <a:pt x="78" y="35"/>
                  </a:lnTo>
                  <a:lnTo>
                    <a:pt x="78" y="35"/>
                  </a:lnTo>
                  <a:lnTo>
                    <a:pt x="77" y="36"/>
                  </a:lnTo>
                  <a:lnTo>
                    <a:pt x="77" y="37"/>
                  </a:lnTo>
                  <a:lnTo>
                    <a:pt x="77" y="38"/>
                  </a:lnTo>
                  <a:lnTo>
                    <a:pt x="77" y="39"/>
                  </a:lnTo>
                  <a:lnTo>
                    <a:pt x="77" y="39"/>
                  </a:lnTo>
                  <a:lnTo>
                    <a:pt x="76" y="40"/>
                  </a:lnTo>
                  <a:lnTo>
                    <a:pt x="76" y="41"/>
                  </a:lnTo>
                  <a:lnTo>
                    <a:pt x="76" y="41"/>
                  </a:lnTo>
                  <a:lnTo>
                    <a:pt x="75" y="42"/>
                  </a:lnTo>
                  <a:lnTo>
                    <a:pt x="75" y="42"/>
                  </a:lnTo>
                  <a:lnTo>
                    <a:pt x="75" y="42"/>
                  </a:lnTo>
                  <a:lnTo>
                    <a:pt x="75" y="41"/>
                  </a:lnTo>
                  <a:lnTo>
                    <a:pt x="75" y="43"/>
                  </a:lnTo>
                  <a:lnTo>
                    <a:pt x="74" y="45"/>
                  </a:lnTo>
                  <a:lnTo>
                    <a:pt x="74" y="47"/>
                  </a:lnTo>
                  <a:lnTo>
                    <a:pt x="73" y="49"/>
                  </a:lnTo>
                  <a:lnTo>
                    <a:pt x="72" y="52"/>
                  </a:lnTo>
                  <a:lnTo>
                    <a:pt x="71" y="54"/>
                  </a:lnTo>
                  <a:lnTo>
                    <a:pt x="71" y="54"/>
                  </a:lnTo>
                  <a:lnTo>
                    <a:pt x="70" y="54"/>
                  </a:lnTo>
                  <a:lnTo>
                    <a:pt x="70" y="55"/>
                  </a:lnTo>
                  <a:lnTo>
                    <a:pt x="70" y="55"/>
                  </a:lnTo>
                  <a:lnTo>
                    <a:pt x="70" y="56"/>
                  </a:lnTo>
                  <a:lnTo>
                    <a:pt x="70" y="56"/>
                  </a:lnTo>
                  <a:lnTo>
                    <a:pt x="70" y="57"/>
                  </a:lnTo>
                  <a:lnTo>
                    <a:pt x="70" y="58"/>
                  </a:lnTo>
                  <a:lnTo>
                    <a:pt x="70" y="60"/>
                  </a:lnTo>
                  <a:lnTo>
                    <a:pt x="71" y="62"/>
                  </a:lnTo>
                  <a:lnTo>
                    <a:pt x="71" y="63"/>
                  </a:lnTo>
                  <a:lnTo>
                    <a:pt x="71" y="63"/>
                  </a:lnTo>
                  <a:lnTo>
                    <a:pt x="71" y="63"/>
                  </a:lnTo>
                  <a:lnTo>
                    <a:pt x="71" y="63"/>
                  </a:lnTo>
                  <a:lnTo>
                    <a:pt x="72" y="63"/>
                  </a:lnTo>
                  <a:lnTo>
                    <a:pt x="73" y="64"/>
                  </a:lnTo>
                  <a:lnTo>
                    <a:pt x="73" y="64"/>
                  </a:lnTo>
                  <a:lnTo>
                    <a:pt x="74" y="65"/>
                  </a:lnTo>
                  <a:lnTo>
                    <a:pt x="74" y="65"/>
                  </a:lnTo>
                  <a:lnTo>
                    <a:pt x="74" y="66"/>
                  </a:lnTo>
                  <a:lnTo>
                    <a:pt x="74" y="68"/>
                  </a:lnTo>
                  <a:lnTo>
                    <a:pt x="74" y="69"/>
                  </a:lnTo>
                  <a:lnTo>
                    <a:pt x="75" y="70"/>
                  </a:lnTo>
                  <a:lnTo>
                    <a:pt x="75" y="71"/>
                  </a:lnTo>
                  <a:lnTo>
                    <a:pt x="76" y="71"/>
                  </a:lnTo>
                  <a:lnTo>
                    <a:pt x="76" y="72"/>
                  </a:lnTo>
                  <a:lnTo>
                    <a:pt x="77" y="72"/>
                  </a:lnTo>
                  <a:lnTo>
                    <a:pt x="77" y="73"/>
                  </a:lnTo>
                  <a:lnTo>
                    <a:pt x="81" y="74"/>
                  </a:lnTo>
                  <a:lnTo>
                    <a:pt x="84" y="75"/>
                  </a:lnTo>
                  <a:lnTo>
                    <a:pt x="88" y="76"/>
                  </a:lnTo>
                  <a:lnTo>
                    <a:pt x="92" y="77"/>
                  </a:lnTo>
                  <a:lnTo>
                    <a:pt x="95" y="78"/>
                  </a:lnTo>
                  <a:lnTo>
                    <a:pt x="99" y="79"/>
                  </a:lnTo>
                  <a:lnTo>
                    <a:pt x="103" y="81"/>
                  </a:lnTo>
                  <a:lnTo>
                    <a:pt x="104" y="81"/>
                  </a:lnTo>
                  <a:lnTo>
                    <a:pt x="105" y="81"/>
                  </a:lnTo>
                  <a:lnTo>
                    <a:pt x="105" y="81"/>
                  </a:lnTo>
                  <a:lnTo>
                    <a:pt x="106" y="82"/>
                  </a:lnTo>
                  <a:lnTo>
                    <a:pt x="107" y="83"/>
                  </a:lnTo>
                  <a:lnTo>
                    <a:pt x="107" y="84"/>
                  </a:lnTo>
                  <a:lnTo>
                    <a:pt x="112" y="96"/>
                  </a:lnTo>
                  <a:lnTo>
                    <a:pt x="0" y="96"/>
                  </a:lnTo>
                  <a:lnTo>
                    <a:pt x="4" y="85"/>
                  </a:lnTo>
                  <a:lnTo>
                    <a:pt x="5" y="84"/>
                  </a:lnTo>
                  <a:lnTo>
                    <a:pt x="5" y="84"/>
                  </a:lnTo>
                  <a:lnTo>
                    <a:pt x="6" y="83"/>
                  </a:lnTo>
                  <a:lnTo>
                    <a:pt x="6" y="83"/>
                  </a:lnTo>
                  <a:lnTo>
                    <a:pt x="8" y="82"/>
                  </a:lnTo>
                  <a:lnTo>
                    <a:pt x="9" y="81"/>
                  </a:lnTo>
                  <a:lnTo>
                    <a:pt x="10" y="81"/>
                  </a:lnTo>
                  <a:lnTo>
                    <a:pt x="12" y="81"/>
                  </a:lnTo>
                  <a:lnTo>
                    <a:pt x="14" y="80"/>
                  </a:lnTo>
                  <a:lnTo>
                    <a:pt x="16" y="79"/>
                  </a:lnTo>
                  <a:lnTo>
                    <a:pt x="18" y="79"/>
                  </a:lnTo>
                  <a:lnTo>
                    <a:pt x="20" y="78"/>
                  </a:lnTo>
                  <a:lnTo>
                    <a:pt x="22" y="78"/>
                  </a:lnTo>
                  <a:lnTo>
                    <a:pt x="24" y="77"/>
                  </a:lnTo>
                  <a:lnTo>
                    <a:pt x="27" y="76"/>
                  </a:lnTo>
                  <a:lnTo>
                    <a:pt x="29" y="75"/>
                  </a:lnTo>
                  <a:lnTo>
                    <a:pt x="31" y="75"/>
                  </a:lnTo>
                  <a:lnTo>
                    <a:pt x="32" y="74"/>
                  </a:lnTo>
                  <a:lnTo>
                    <a:pt x="34" y="74"/>
                  </a:lnTo>
                  <a:lnTo>
                    <a:pt x="35" y="73"/>
                  </a:lnTo>
                  <a:lnTo>
                    <a:pt x="35" y="73"/>
                  </a:lnTo>
                  <a:lnTo>
                    <a:pt x="36" y="72"/>
                  </a:lnTo>
                  <a:lnTo>
                    <a:pt x="37" y="71"/>
                  </a:lnTo>
                  <a:lnTo>
                    <a:pt x="37" y="70"/>
                  </a:lnTo>
                  <a:lnTo>
                    <a:pt x="38" y="68"/>
                  </a:lnTo>
                  <a:lnTo>
                    <a:pt x="38" y="67"/>
                  </a:lnTo>
                  <a:lnTo>
                    <a:pt x="38" y="66"/>
                  </a:lnTo>
                  <a:lnTo>
                    <a:pt x="38" y="65"/>
                  </a:lnTo>
                  <a:lnTo>
                    <a:pt x="38" y="65"/>
                  </a:lnTo>
                  <a:lnTo>
                    <a:pt x="39" y="64"/>
                  </a:lnTo>
                  <a:lnTo>
                    <a:pt x="40" y="64"/>
                  </a:lnTo>
                  <a:lnTo>
                    <a:pt x="40" y="64"/>
                  </a:lnTo>
                  <a:lnTo>
                    <a:pt x="41" y="64"/>
                  </a:lnTo>
                  <a:lnTo>
                    <a:pt x="41" y="63"/>
                  </a:lnTo>
                  <a:lnTo>
                    <a:pt x="42" y="63"/>
                  </a:lnTo>
                  <a:lnTo>
                    <a:pt x="42" y="61"/>
                  </a:lnTo>
                  <a:lnTo>
                    <a:pt x="42" y="58"/>
                  </a:lnTo>
                  <a:lnTo>
                    <a:pt x="42" y="56"/>
                  </a:lnTo>
                  <a:lnTo>
                    <a:pt x="42" y="55"/>
                  </a:lnTo>
                  <a:lnTo>
                    <a:pt x="42" y="55"/>
                  </a:lnTo>
                  <a:lnTo>
                    <a:pt x="42" y="54"/>
                  </a:lnTo>
                  <a:lnTo>
                    <a:pt x="40" y="52"/>
                  </a:lnTo>
                  <a:lnTo>
                    <a:pt x="39" y="50"/>
                  </a:lnTo>
                  <a:lnTo>
                    <a:pt x="39" y="48"/>
                  </a:lnTo>
                  <a:lnTo>
                    <a:pt x="38" y="45"/>
                  </a:lnTo>
                  <a:lnTo>
                    <a:pt x="38" y="43"/>
                  </a:lnTo>
                  <a:lnTo>
                    <a:pt x="37" y="41"/>
                  </a:lnTo>
                  <a:lnTo>
                    <a:pt x="37" y="41"/>
                  </a:lnTo>
                  <a:lnTo>
                    <a:pt x="37" y="41"/>
                  </a:lnTo>
                  <a:lnTo>
                    <a:pt x="36" y="41"/>
                  </a:lnTo>
                  <a:lnTo>
                    <a:pt x="36" y="40"/>
                  </a:lnTo>
                  <a:lnTo>
                    <a:pt x="36" y="39"/>
                  </a:lnTo>
                  <a:lnTo>
                    <a:pt x="35" y="38"/>
                  </a:lnTo>
                  <a:lnTo>
                    <a:pt x="35" y="38"/>
                  </a:lnTo>
                  <a:lnTo>
                    <a:pt x="34" y="37"/>
                  </a:lnTo>
                  <a:lnTo>
                    <a:pt x="34" y="35"/>
                  </a:lnTo>
                  <a:lnTo>
                    <a:pt x="34" y="35"/>
                  </a:lnTo>
                  <a:lnTo>
                    <a:pt x="34" y="35"/>
                  </a:lnTo>
                  <a:lnTo>
                    <a:pt x="34" y="34"/>
                  </a:lnTo>
                  <a:lnTo>
                    <a:pt x="34" y="33"/>
                  </a:lnTo>
                  <a:lnTo>
                    <a:pt x="34" y="33"/>
                  </a:lnTo>
                  <a:lnTo>
                    <a:pt x="34" y="32"/>
                  </a:lnTo>
                  <a:lnTo>
                    <a:pt x="34" y="31"/>
                  </a:lnTo>
                  <a:lnTo>
                    <a:pt x="34" y="31"/>
                  </a:lnTo>
                  <a:lnTo>
                    <a:pt x="35" y="30"/>
                  </a:lnTo>
                  <a:lnTo>
                    <a:pt x="35" y="30"/>
                  </a:lnTo>
                  <a:lnTo>
                    <a:pt x="36" y="30"/>
                  </a:lnTo>
                  <a:lnTo>
                    <a:pt x="36" y="30"/>
                  </a:lnTo>
                  <a:lnTo>
                    <a:pt x="36" y="30"/>
                  </a:lnTo>
                  <a:lnTo>
                    <a:pt x="37" y="30"/>
                  </a:lnTo>
                  <a:lnTo>
                    <a:pt x="37" y="29"/>
                  </a:lnTo>
                  <a:lnTo>
                    <a:pt x="37" y="29"/>
                  </a:lnTo>
                  <a:lnTo>
                    <a:pt x="37" y="17"/>
                  </a:lnTo>
                  <a:lnTo>
                    <a:pt x="37" y="16"/>
                  </a:lnTo>
                  <a:lnTo>
                    <a:pt x="37" y="14"/>
                  </a:lnTo>
                  <a:lnTo>
                    <a:pt x="38" y="13"/>
                  </a:lnTo>
                  <a:lnTo>
                    <a:pt x="39" y="12"/>
                  </a:lnTo>
                  <a:lnTo>
                    <a:pt x="40" y="11"/>
                  </a:lnTo>
                  <a:lnTo>
                    <a:pt x="41" y="10"/>
                  </a:lnTo>
                  <a:lnTo>
                    <a:pt x="42" y="9"/>
                  </a:lnTo>
                  <a:lnTo>
                    <a:pt x="45" y="7"/>
                  </a:lnTo>
                  <a:lnTo>
                    <a:pt x="48" y="5"/>
                  </a:lnTo>
                  <a:lnTo>
                    <a:pt x="51" y="4"/>
                  </a:lnTo>
                  <a:lnTo>
                    <a:pt x="53" y="3"/>
                  </a:lnTo>
                  <a:lnTo>
                    <a:pt x="56" y="2"/>
                  </a:lnTo>
                  <a:lnTo>
                    <a:pt x="57" y="2"/>
                  </a:lnTo>
                  <a:lnTo>
                    <a:pt x="58" y="2"/>
                  </a:lnTo>
                  <a:lnTo>
                    <a:pt x="60" y="2"/>
                  </a:lnTo>
                  <a:lnTo>
                    <a:pt x="61" y="1"/>
                  </a:lnTo>
                  <a:lnTo>
                    <a:pt x="62" y="1"/>
                  </a:lnTo>
                  <a:lnTo>
                    <a:pt x="63" y="1"/>
                  </a:lnTo>
                  <a:lnTo>
                    <a:pt x="64" y="1"/>
                  </a:lnTo>
                  <a:lnTo>
                    <a:pt x="65" y="1"/>
                  </a:lnTo>
                  <a:lnTo>
                    <a:pt x="66" y="1"/>
                  </a:lnTo>
                  <a:lnTo>
                    <a:pt x="66" y="0"/>
                  </a:lnTo>
                  <a:close/>
                </a:path>
              </a:pathLst>
            </a:custGeom>
            <a:grpFill/>
            <a:ln w="0">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Line 1225"/>
            <p:cNvSpPr>
              <a:spLocks noChangeShapeType="1"/>
            </p:cNvSpPr>
            <p:nvPr/>
          </p:nvSpPr>
          <p:spPr bwMode="auto">
            <a:xfrm flipH="1" flipV="1">
              <a:off x="7478713" y="21351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Line 1226"/>
            <p:cNvSpPr>
              <a:spLocks noChangeShapeType="1"/>
            </p:cNvSpPr>
            <p:nvPr/>
          </p:nvSpPr>
          <p:spPr bwMode="auto">
            <a:xfrm flipH="1">
              <a:off x="7477125" y="21351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8" name="Line 1227"/>
            <p:cNvSpPr>
              <a:spLocks noChangeShapeType="1"/>
            </p:cNvSpPr>
            <p:nvPr/>
          </p:nvSpPr>
          <p:spPr bwMode="auto">
            <a:xfrm flipV="1">
              <a:off x="7477125" y="2133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9" name="Line 1228"/>
            <p:cNvSpPr>
              <a:spLocks noChangeShapeType="1"/>
            </p:cNvSpPr>
            <p:nvPr/>
          </p:nvSpPr>
          <p:spPr bwMode="auto">
            <a:xfrm flipH="1">
              <a:off x="7475538" y="2133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0" name="Line 1229"/>
            <p:cNvSpPr>
              <a:spLocks noChangeShapeType="1"/>
            </p:cNvSpPr>
            <p:nvPr/>
          </p:nvSpPr>
          <p:spPr bwMode="auto">
            <a:xfrm flipH="1">
              <a:off x="7473950" y="2133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1" name="Line 1230"/>
            <p:cNvSpPr>
              <a:spLocks noChangeShapeType="1"/>
            </p:cNvSpPr>
            <p:nvPr/>
          </p:nvSpPr>
          <p:spPr bwMode="auto">
            <a:xfrm flipH="1" flipV="1">
              <a:off x="7472363" y="21320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2" name="Line 1231"/>
            <p:cNvSpPr>
              <a:spLocks noChangeShapeType="1"/>
            </p:cNvSpPr>
            <p:nvPr/>
          </p:nvSpPr>
          <p:spPr bwMode="auto">
            <a:xfrm flipH="1" flipV="1">
              <a:off x="7467600" y="2130425"/>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3" name="Line 1232"/>
            <p:cNvSpPr>
              <a:spLocks noChangeShapeType="1"/>
            </p:cNvSpPr>
            <p:nvPr/>
          </p:nvSpPr>
          <p:spPr bwMode="auto">
            <a:xfrm flipH="1" flipV="1">
              <a:off x="7462838" y="2128838"/>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4" name="Line 1233"/>
            <p:cNvSpPr>
              <a:spLocks noChangeShapeType="1"/>
            </p:cNvSpPr>
            <p:nvPr/>
          </p:nvSpPr>
          <p:spPr bwMode="auto">
            <a:xfrm flipH="1" flipV="1">
              <a:off x="7456488" y="2127250"/>
              <a:ext cx="6350"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5" name="Line 1234"/>
            <p:cNvSpPr>
              <a:spLocks noChangeShapeType="1"/>
            </p:cNvSpPr>
            <p:nvPr/>
          </p:nvSpPr>
          <p:spPr bwMode="auto">
            <a:xfrm flipH="1" flipV="1">
              <a:off x="7451725" y="2125663"/>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6" name="Line 1235"/>
            <p:cNvSpPr>
              <a:spLocks noChangeShapeType="1"/>
            </p:cNvSpPr>
            <p:nvPr/>
          </p:nvSpPr>
          <p:spPr bwMode="auto">
            <a:xfrm flipH="1" flipV="1">
              <a:off x="7446963" y="2124075"/>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7" name="Line 1236"/>
            <p:cNvSpPr>
              <a:spLocks noChangeShapeType="1"/>
            </p:cNvSpPr>
            <p:nvPr/>
          </p:nvSpPr>
          <p:spPr bwMode="auto">
            <a:xfrm flipH="1" flipV="1">
              <a:off x="7442200" y="2122488"/>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8" name="Line 1237"/>
            <p:cNvSpPr>
              <a:spLocks noChangeShapeType="1"/>
            </p:cNvSpPr>
            <p:nvPr/>
          </p:nvSpPr>
          <p:spPr bwMode="auto">
            <a:xfrm flipH="1" flipV="1">
              <a:off x="7437438" y="2120900"/>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9" name="Line 1238"/>
            <p:cNvSpPr>
              <a:spLocks noChangeShapeType="1"/>
            </p:cNvSpPr>
            <p:nvPr/>
          </p:nvSpPr>
          <p:spPr bwMode="auto">
            <a:xfrm flipH="1" flipV="1">
              <a:off x="7431088" y="2119313"/>
              <a:ext cx="6350"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0" name="Line 1239"/>
            <p:cNvSpPr>
              <a:spLocks noChangeShapeType="1"/>
            </p:cNvSpPr>
            <p:nvPr/>
          </p:nvSpPr>
          <p:spPr bwMode="auto">
            <a:xfrm>
              <a:off x="7431088" y="21193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1" name="Line 1240"/>
            <p:cNvSpPr>
              <a:spLocks noChangeShapeType="1"/>
            </p:cNvSpPr>
            <p:nvPr/>
          </p:nvSpPr>
          <p:spPr bwMode="auto">
            <a:xfrm flipH="1">
              <a:off x="7429500" y="21193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2" name="Line 1241"/>
            <p:cNvSpPr>
              <a:spLocks noChangeShapeType="1"/>
            </p:cNvSpPr>
            <p:nvPr/>
          </p:nvSpPr>
          <p:spPr bwMode="auto">
            <a:xfrm flipV="1">
              <a:off x="7429500" y="21177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3" name="Line 1242"/>
            <p:cNvSpPr>
              <a:spLocks noChangeShapeType="1"/>
            </p:cNvSpPr>
            <p:nvPr/>
          </p:nvSpPr>
          <p:spPr bwMode="auto">
            <a:xfrm flipH="1">
              <a:off x="7427913" y="21177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4" name="Line 1243"/>
            <p:cNvSpPr>
              <a:spLocks noChangeShapeType="1"/>
            </p:cNvSpPr>
            <p:nvPr/>
          </p:nvSpPr>
          <p:spPr bwMode="auto">
            <a:xfrm flipV="1">
              <a:off x="7427913" y="21161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5" name="Line 1244"/>
            <p:cNvSpPr>
              <a:spLocks noChangeShapeType="1"/>
            </p:cNvSpPr>
            <p:nvPr/>
          </p:nvSpPr>
          <p:spPr bwMode="auto">
            <a:xfrm flipH="1" flipV="1">
              <a:off x="7426325" y="21145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6" name="Line 1245"/>
            <p:cNvSpPr>
              <a:spLocks noChangeShapeType="1"/>
            </p:cNvSpPr>
            <p:nvPr/>
          </p:nvSpPr>
          <p:spPr bwMode="auto">
            <a:xfrm flipV="1">
              <a:off x="7426325" y="21129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7" name="Line 1246"/>
            <p:cNvSpPr>
              <a:spLocks noChangeShapeType="1"/>
            </p:cNvSpPr>
            <p:nvPr/>
          </p:nvSpPr>
          <p:spPr bwMode="auto">
            <a:xfrm flipV="1">
              <a:off x="7426325" y="2109788"/>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8" name="Line 1247"/>
            <p:cNvSpPr>
              <a:spLocks noChangeShapeType="1"/>
            </p:cNvSpPr>
            <p:nvPr/>
          </p:nvSpPr>
          <p:spPr bwMode="auto">
            <a:xfrm flipV="1">
              <a:off x="7426325" y="21082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9" name="Line 1248"/>
            <p:cNvSpPr>
              <a:spLocks noChangeShapeType="1"/>
            </p:cNvSpPr>
            <p:nvPr/>
          </p:nvSpPr>
          <p:spPr bwMode="auto">
            <a:xfrm flipV="1">
              <a:off x="7426325" y="21066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0" name="Line 1249"/>
            <p:cNvSpPr>
              <a:spLocks noChangeShapeType="1"/>
            </p:cNvSpPr>
            <p:nvPr/>
          </p:nvSpPr>
          <p:spPr bwMode="auto">
            <a:xfrm>
              <a:off x="7426325" y="21066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1" name="Line 1250"/>
            <p:cNvSpPr>
              <a:spLocks noChangeShapeType="1"/>
            </p:cNvSpPr>
            <p:nvPr/>
          </p:nvSpPr>
          <p:spPr bwMode="auto">
            <a:xfrm flipH="1" flipV="1">
              <a:off x="7424738" y="21050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2" name="Line 1251"/>
            <p:cNvSpPr>
              <a:spLocks noChangeShapeType="1"/>
            </p:cNvSpPr>
            <p:nvPr/>
          </p:nvSpPr>
          <p:spPr bwMode="auto">
            <a:xfrm flipH="1">
              <a:off x="7423150" y="21050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3" name="Line 1252"/>
            <p:cNvSpPr>
              <a:spLocks noChangeShapeType="1"/>
            </p:cNvSpPr>
            <p:nvPr/>
          </p:nvSpPr>
          <p:spPr bwMode="auto">
            <a:xfrm>
              <a:off x="7423150" y="21050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4" name="Line 1253"/>
            <p:cNvSpPr>
              <a:spLocks noChangeShapeType="1"/>
            </p:cNvSpPr>
            <p:nvPr/>
          </p:nvSpPr>
          <p:spPr bwMode="auto">
            <a:xfrm flipH="1">
              <a:off x="7421563" y="21050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5" name="Line 1254"/>
            <p:cNvSpPr>
              <a:spLocks noChangeShapeType="1"/>
            </p:cNvSpPr>
            <p:nvPr/>
          </p:nvSpPr>
          <p:spPr bwMode="auto">
            <a:xfrm>
              <a:off x="7421563" y="21050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6" name="Line 1255"/>
            <p:cNvSpPr>
              <a:spLocks noChangeShapeType="1"/>
            </p:cNvSpPr>
            <p:nvPr/>
          </p:nvSpPr>
          <p:spPr bwMode="auto">
            <a:xfrm flipV="1">
              <a:off x="7421563" y="21034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7" name="Line 1256"/>
            <p:cNvSpPr>
              <a:spLocks noChangeShapeType="1"/>
            </p:cNvSpPr>
            <p:nvPr/>
          </p:nvSpPr>
          <p:spPr bwMode="auto">
            <a:xfrm>
              <a:off x="7421563" y="21034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8" name="Line 1257"/>
            <p:cNvSpPr>
              <a:spLocks noChangeShapeType="1"/>
            </p:cNvSpPr>
            <p:nvPr/>
          </p:nvSpPr>
          <p:spPr bwMode="auto">
            <a:xfrm flipV="1">
              <a:off x="7421563" y="2100263"/>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9" name="Line 1258"/>
            <p:cNvSpPr>
              <a:spLocks noChangeShapeType="1"/>
            </p:cNvSpPr>
            <p:nvPr/>
          </p:nvSpPr>
          <p:spPr bwMode="auto">
            <a:xfrm flipV="1">
              <a:off x="7421563" y="2097088"/>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0" name="Line 1259"/>
            <p:cNvSpPr>
              <a:spLocks noChangeShapeType="1"/>
            </p:cNvSpPr>
            <p:nvPr/>
          </p:nvSpPr>
          <p:spPr bwMode="auto">
            <a:xfrm flipH="1" flipV="1">
              <a:off x="7419975" y="20955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1" name="Line 1260"/>
            <p:cNvSpPr>
              <a:spLocks noChangeShapeType="1"/>
            </p:cNvSpPr>
            <p:nvPr/>
          </p:nvSpPr>
          <p:spPr bwMode="auto">
            <a:xfrm flipV="1">
              <a:off x="7419975" y="20939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2" name="Line 1261"/>
            <p:cNvSpPr>
              <a:spLocks noChangeShapeType="1"/>
            </p:cNvSpPr>
            <p:nvPr/>
          </p:nvSpPr>
          <p:spPr bwMode="auto">
            <a:xfrm flipV="1">
              <a:off x="7419975" y="20923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3" name="Line 1262"/>
            <p:cNvSpPr>
              <a:spLocks noChangeShapeType="1"/>
            </p:cNvSpPr>
            <p:nvPr/>
          </p:nvSpPr>
          <p:spPr bwMode="auto">
            <a:xfrm>
              <a:off x="7419975" y="20923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4" name="Line 1263"/>
            <p:cNvSpPr>
              <a:spLocks noChangeShapeType="1"/>
            </p:cNvSpPr>
            <p:nvPr/>
          </p:nvSpPr>
          <p:spPr bwMode="auto">
            <a:xfrm flipV="1">
              <a:off x="7419975" y="20907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5" name="Line 1264"/>
            <p:cNvSpPr>
              <a:spLocks noChangeShapeType="1"/>
            </p:cNvSpPr>
            <p:nvPr/>
          </p:nvSpPr>
          <p:spPr bwMode="auto">
            <a:xfrm>
              <a:off x="7419975" y="20907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6" name="Line 1265"/>
            <p:cNvSpPr>
              <a:spLocks noChangeShapeType="1"/>
            </p:cNvSpPr>
            <p:nvPr/>
          </p:nvSpPr>
          <p:spPr bwMode="auto">
            <a:xfrm>
              <a:off x="7421563" y="20907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7" name="Line 1266"/>
            <p:cNvSpPr>
              <a:spLocks noChangeShapeType="1"/>
            </p:cNvSpPr>
            <p:nvPr/>
          </p:nvSpPr>
          <p:spPr bwMode="auto">
            <a:xfrm>
              <a:off x="7421563" y="20907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8" name="Line 1267"/>
            <p:cNvSpPr>
              <a:spLocks noChangeShapeType="1"/>
            </p:cNvSpPr>
            <p:nvPr/>
          </p:nvSpPr>
          <p:spPr bwMode="auto">
            <a:xfrm flipV="1">
              <a:off x="7421563" y="2085975"/>
              <a:ext cx="1588" cy="4763"/>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9" name="Line 1268"/>
            <p:cNvSpPr>
              <a:spLocks noChangeShapeType="1"/>
            </p:cNvSpPr>
            <p:nvPr/>
          </p:nvSpPr>
          <p:spPr bwMode="auto">
            <a:xfrm flipV="1">
              <a:off x="7423150" y="2082800"/>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0" name="Line 1269"/>
            <p:cNvSpPr>
              <a:spLocks noChangeShapeType="1"/>
            </p:cNvSpPr>
            <p:nvPr/>
          </p:nvSpPr>
          <p:spPr bwMode="auto">
            <a:xfrm flipV="1">
              <a:off x="7424738" y="2079625"/>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1" name="Line 1270"/>
            <p:cNvSpPr>
              <a:spLocks noChangeShapeType="1"/>
            </p:cNvSpPr>
            <p:nvPr/>
          </p:nvSpPr>
          <p:spPr bwMode="auto">
            <a:xfrm flipV="1">
              <a:off x="7426325" y="2076450"/>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2" name="Line 1271"/>
            <p:cNvSpPr>
              <a:spLocks noChangeShapeType="1"/>
            </p:cNvSpPr>
            <p:nvPr/>
          </p:nvSpPr>
          <p:spPr bwMode="auto">
            <a:xfrm flipV="1">
              <a:off x="7426325" y="2073275"/>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3" name="Line 1272"/>
            <p:cNvSpPr>
              <a:spLocks noChangeShapeType="1"/>
            </p:cNvSpPr>
            <p:nvPr/>
          </p:nvSpPr>
          <p:spPr bwMode="auto">
            <a:xfrm flipV="1">
              <a:off x="7427913" y="20716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4" name="Line 1273"/>
            <p:cNvSpPr>
              <a:spLocks noChangeShapeType="1"/>
            </p:cNvSpPr>
            <p:nvPr/>
          </p:nvSpPr>
          <p:spPr bwMode="auto">
            <a:xfrm>
              <a:off x="7427913" y="20716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5" name="Line 1274"/>
            <p:cNvSpPr>
              <a:spLocks noChangeShapeType="1"/>
            </p:cNvSpPr>
            <p:nvPr/>
          </p:nvSpPr>
          <p:spPr bwMode="auto">
            <a:xfrm>
              <a:off x="7427913" y="20716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6" name="Line 1275"/>
            <p:cNvSpPr>
              <a:spLocks noChangeShapeType="1"/>
            </p:cNvSpPr>
            <p:nvPr/>
          </p:nvSpPr>
          <p:spPr bwMode="auto">
            <a:xfrm>
              <a:off x="7427913" y="20716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7" name="Line 1276"/>
            <p:cNvSpPr>
              <a:spLocks noChangeShapeType="1"/>
            </p:cNvSpPr>
            <p:nvPr/>
          </p:nvSpPr>
          <p:spPr bwMode="auto">
            <a:xfrm>
              <a:off x="7427913" y="20716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8" name="Line 1277"/>
            <p:cNvSpPr>
              <a:spLocks noChangeShapeType="1"/>
            </p:cNvSpPr>
            <p:nvPr/>
          </p:nvSpPr>
          <p:spPr bwMode="auto">
            <a:xfrm flipV="1">
              <a:off x="7427913" y="20701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9" name="Line 1278"/>
            <p:cNvSpPr>
              <a:spLocks noChangeShapeType="1"/>
            </p:cNvSpPr>
            <p:nvPr/>
          </p:nvSpPr>
          <p:spPr bwMode="auto">
            <a:xfrm>
              <a:off x="7429500" y="20701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0" name="Line 1279"/>
            <p:cNvSpPr>
              <a:spLocks noChangeShapeType="1"/>
            </p:cNvSpPr>
            <p:nvPr/>
          </p:nvSpPr>
          <p:spPr bwMode="auto">
            <a:xfrm flipV="1">
              <a:off x="7429500" y="20685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1" name="Line 1280"/>
            <p:cNvSpPr>
              <a:spLocks noChangeShapeType="1"/>
            </p:cNvSpPr>
            <p:nvPr/>
          </p:nvSpPr>
          <p:spPr bwMode="auto">
            <a:xfrm flipV="1">
              <a:off x="7429500" y="20669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2" name="Line 1281"/>
            <p:cNvSpPr>
              <a:spLocks noChangeShapeType="1"/>
            </p:cNvSpPr>
            <p:nvPr/>
          </p:nvSpPr>
          <p:spPr bwMode="auto">
            <a:xfrm flipV="1">
              <a:off x="7429500" y="20653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3" name="Line 1282"/>
            <p:cNvSpPr>
              <a:spLocks noChangeShapeType="1"/>
            </p:cNvSpPr>
            <p:nvPr/>
          </p:nvSpPr>
          <p:spPr bwMode="auto">
            <a:xfrm flipV="1">
              <a:off x="7431088" y="20637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4" name="Line 1283"/>
            <p:cNvSpPr>
              <a:spLocks noChangeShapeType="1"/>
            </p:cNvSpPr>
            <p:nvPr/>
          </p:nvSpPr>
          <p:spPr bwMode="auto">
            <a:xfrm flipV="1">
              <a:off x="7431088" y="20621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5" name="Line 1284"/>
            <p:cNvSpPr>
              <a:spLocks noChangeShapeType="1"/>
            </p:cNvSpPr>
            <p:nvPr/>
          </p:nvSpPr>
          <p:spPr bwMode="auto">
            <a:xfrm>
              <a:off x="7431088" y="20621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6" name="Line 1285"/>
            <p:cNvSpPr>
              <a:spLocks noChangeShapeType="1"/>
            </p:cNvSpPr>
            <p:nvPr/>
          </p:nvSpPr>
          <p:spPr bwMode="auto">
            <a:xfrm flipV="1">
              <a:off x="7431088" y="206057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7" name="Line 1286"/>
            <p:cNvSpPr>
              <a:spLocks noChangeShapeType="1"/>
            </p:cNvSpPr>
            <p:nvPr/>
          </p:nvSpPr>
          <p:spPr bwMode="auto">
            <a:xfrm flipV="1">
              <a:off x="7432675" y="20589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8" name="Line 1287"/>
            <p:cNvSpPr>
              <a:spLocks noChangeShapeType="1"/>
            </p:cNvSpPr>
            <p:nvPr/>
          </p:nvSpPr>
          <p:spPr bwMode="auto">
            <a:xfrm flipV="1">
              <a:off x="7432675" y="20574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49" name="Line 1288"/>
            <p:cNvSpPr>
              <a:spLocks noChangeShapeType="1"/>
            </p:cNvSpPr>
            <p:nvPr/>
          </p:nvSpPr>
          <p:spPr bwMode="auto">
            <a:xfrm flipH="1" flipV="1">
              <a:off x="7431088" y="20558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0" name="Line 1289"/>
            <p:cNvSpPr>
              <a:spLocks noChangeShapeType="1"/>
            </p:cNvSpPr>
            <p:nvPr/>
          </p:nvSpPr>
          <p:spPr bwMode="auto">
            <a:xfrm>
              <a:off x="7431088" y="20558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1" name="Line 1290"/>
            <p:cNvSpPr>
              <a:spLocks noChangeShapeType="1"/>
            </p:cNvSpPr>
            <p:nvPr/>
          </p:nvSpPr>
          <p:spPr bwMode="auto">
            <a:xfrm flipV="1">
              <a:off x="7431088" y="20542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2" name="Line 1291"/>
            <p:cNvSpPr>
              <a:spLocks noChangeShapeType="1"/>
            </p:cNvSpPr>
            <p:nvPr/>
          </p:nvSpPr>
          <p:spPr bwMode="auto">
            <a:xfrm flipH="1">
              <a:off x="7429500" y="20542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3" name="Line 1292"/>
            <p:cNvSpPr>
              <a:spLocks noChangeShapeType="1"/>
            </p:cNvSpPr>
            <p:nvPr/>
          </p:nvSpPr>
          <p:spPr bwMode="auto">
            <a:xfrm>
              <a:off x="7429500" y="20542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4" name="Line 1293"/>
            <p:cNvSpPr>
              <a:spLocks noChangeShapeType="1"/>
            </p:cNvSpPr>
            <p:nvPr/>
          </p:nvSpPr>
          <p:spPr bwMode="auto">
            <a:xfrm>
              <a:off x="7429500" y="20542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5" name="Line 1294"/>
            <p:cNvSpPr>
              <a:spLocks noChangeShapeType="1"/>
            </p:cNvSpPr>
            <p:nvPr/>
          </p:nvSpPr>
          <p:spPr bwMode="auto">
            <a:xfrm flipV="1">
              <a:off x="7429500" y="20526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6" name="Line 1295"/>
            <p:cNvSpPr>
              <a:spLocks noChangeShapeType="1"/>
            </p:cNvSpPr>
            <p:nvPr/>
          </p:nvSpPr>
          <p:spPr bwMode="auto">
            <a:xfrm>
              <a:off x="7429500" y="20526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7" name="Line 1296"/>
            <p:cNvSpPr>
              <a:spLocks noChangeShapeType="1"/>
            </p:cNvSpPr>
            <p:nvPr/>
          </p:nvSpPr>
          <p:spPr bwMode="auto">
            <a:xfrm>
              <a:off x="7429500" y="20526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8" name="Line 1297"/>
            <p:cNvSpPr>
              <a:spLocks noChangeShapeType="1"/>
            </p:cNvSpPr>
            <p:nvPr/>
          </p:nvSpPr>
          <p:spPr bwMode="auto">
            <a:xfrm flipV="1">
              <a:off x="7429500" y="20510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59" name="Line 1298"/>
            <p:cNvSpPr>
              <a:spLocks noChangeShapeType="1"/>
            </p:cNvSpPr>
            <p:nvPr/>
          </p:nvSpPr>
          <p:spPr bwMode="auto">
            <a:xfrm flipV="1">
              <a:off x="7429500" y="2032000"/>
              <a:ext cx="1588" cy="19050"/>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0" name="Line 1299"/>
            <p:cNvSpPr>
              <a:spLocks noChangeShapeType="1"/>
            </p:cNvSpPr>
            <p:nvPr/>
          </p:nvSpPr>
          <p:spPr bwMode="auto">
            <a:xfrm flipV="1">
              <a:off x="7429500" y="2028825"/>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1" name="Line 1300"/>
            <p:cNvSpPr>
              <a:spLocks noChangeShapeType="1"/>
            </p:cNvSpPr>
            <p:nvPr/>
          </p:nvSpPr>
          <p:spPr bwMode="auto">
            <a:xfrm flipH="1" flipV="1">
              <a:off x="7427913" y="20272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2" name="Line 1301"/>
            <p:cNvSpPr>
              <a:spLocks noChangeShapeType="1"/>
            </p:cNvSpPr>
            <p:nvPr/>
          </p:nvSpPr>
          <p:spPr bwMode="auto">
            <a:xfrm flipH="1" flipV="1">
              <a:off x="7426325" y="2024063"/>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3" name="Line 1302"/>
            <p:cNvSpPr>
              <a:spLocks noChangeShapeType="1"/>
            </p:cNvSpPr>
            <p:nvPr/>
          </p:nvSpPr>
          <p:spPr bwMode="auto">
            <a:xfrm flipH="1" flipV="1">
              <a:off x="7424738" y="202247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4" name="Line 1303"/>
            <p:cNvSpPr>
              <a:spLocks noChangeShapeType="1"/>
            </p:cNvSpPr>
            <p:nvPr/>
          </p:nvSpPr>
          <p:spPr bwMode="auto">
            <a:xfrm flipV="1">
              <a:off x="7424738" y="20208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5" name="Line 1304"/>
            <p:cNvSpPr>
              <a:spLocks noChangeShapeType="1"/>
            </p:cNvSpPr>
            <p:nvPr/>
          </p:nvSpPr>
          <p:spPr bwMode="auto">
            <a:xfrm flipH="1" flipV="1">
              <a:off x="7423150" y="20193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6" name="Line 1305"/>
            <p:cNvSpPr>
              <a:spLocks noChangeShapeType="1"/>
            </p:cNvSpPr>
            <p:nvPr/>
          </p:nvSpPr>
          <p:spPr bwMode="auto">
            <a:xfrm flipH="1">
              <a:off x="7421563" y="20193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7" name="Line 1306"/>
            <p:cNvSpPr>
              <a:spLocks noChangeShapeType="1"/>
            </p:cNvSpPr>
            <p:nvPr/>
          </p:nvSpPr>
          <p:spPr bwMode="auto">
            <a:xfrm flipH="1" flipV="1">
              <a:off x="7419975" y="20177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8" name="Line 1307"/>
            <p:cNvSpPr>
              <a:spLocks noChangeShapeType="1"/>
            </p:cNvSpPr>
            <p:nvPr/>
          </p:nvSpPr>
          <p:spPr bwMode="auto">
            <a:xfrm flipH="1">
              <a:off x="7418388" y="20177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69" name="Line 1308"/>
            <p:cNvSpPr>
              <a:spLocks noChangeShapeType="1"/>
            </p:cNvSpPr>
            <p:nvPr/>
          </p:nvSpPr>
          <p:spPr bwMode="auto">
            <a:xfrm flipH="1" flipV="1">
              <a:off x="7416800" y="20161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0" name="Line 1309"/>
            <p:cNvSpPr>
              <a:spLocks noChangeShapeType="1"/>
            </p:cNvSpPr>
            <p:nvPr/>
          </p:nvSpPr>
          <p:spPr bwMode="auto">
            <a:xfrm>
              <a:off x="7416800" y="20161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1" name="Line 1310"/>
            <p:cNvSpPr>
              <a:spLocks noChangeShapeType="1"/>
            </p:cNvSpPr>
            <p:nvPr/>
          </p:nvSpPr>
          <p:spPr bwMode="auto">
            <a:xfrm flipH="1" flipV="1">
              <a:off x="7415213" y="20145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2" name="Line 1311"/>
            <p:cNvSpPr>
              <a:spLocks noChangeShapeType="1"/>
            </p:cNvSpPr>
            <p:nvPr/>
          </p:nvSpPr>
          <p:spPr bwMode="auto">
            <a:xfrm>
              <a:off x="7415213" y="20145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3" name="Line 1312"/>
            <p:cNvSpPr>
              <a:spLocks noChangeShapeType="1"/>
            </p:cNvSpPr>
            <p:nvPr/>
          </p:nvSpPr>
          <p:spPr bwMode="auto">
            <a:xfrm flipH="1" flipV="1">
              <a:off x="7413625" y="20129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4" name="Line 1313"/>
            <p:cNvSpPr>
              <a:spLocks noChangeShapeType="1"/>
            </p:cNvSpPr>
            <p:nvPr/>
          </p:nvSpPr>
          <p:spPr bwMode="auto">
            <a:xfrm flipH="1" flipV="1">
              <a:off x="7412038" y="20113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5" name="Line 1314"/>
            <p:cNvSpPr>
              <a:spLocks noChangeShapeType="1"/>
            </p:cNvSpPr>
            <p:nvPr/>
          </p:nvSpPr>
          <p:spPr bwMode="auto">
            <a:xfrm flipV="1">
              <a:off x="7412038" y="200977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6" name="Line 1315"/>
            <p:cNvSpPr>
              <a:spLocks noChangeShapeType="1"/>
            </p:cNvSpPr>
            <p:nvPr/>
          </p:nvSpPr>
          <p:spPr bwMode="auto">
            <a:xfrm flipV="1">
              <a:off x="7412038" y="20081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7" name="Line 1316"/>
            <p:cNvSpPr>
              <a:spLocks noChangeShapeType="1"/>
            </p:cNvSpPr>
            <p:nvPr/>
          </p:nvSpPr>
          <p:spPr bwMode="auto">
            <a:xfrm flipV="1">
              <a:off x="7412038"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8" name="Line 1317"/>
            <p:cNvSpPr>
              <a:spLocks noChangeShapeType="1"/>
            </p:cNvSpPr>
            <p:nvPr/>
          </p:nvSpPr>
          <p:spPr bwMode="auto">
            <a:xfrm>
              <a:off x="7413625"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79" name="Line 1318"/>
            <p:cNvSpPr>
              <a:spLocks noChangeShapeType="1"/>
            </p:cNvSpPr>
            <p:nvPr/>
          </p:nvSpPr>
          <p:spPr bwMode="auto">
            <a:xfrm>
              <a:off x="7413625"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0" name="Line 1319"/>
            <p:cNvSpPr>
              <a:spLocks noChangeShapeType="1"/>
            </p:cNvSpPr>
            <p:nvPr/>
          </p:nvSpPr>
          <p:spPr bwMode="auto">
            <a:xfrm flipH="1">
              <a:off x="7412038"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1" name="Line 1320"/>
            <p:cNvSpPr>
              <a:spLocks noChangeShapeType="1"/>
            </p:cNvSpPr>
            <p:nvPr/>
          </p:nvSpPr>
          <p:spPr bwMode="auto">
            <a:xfrm flipH="1">
              <a:off x="7410450"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2" name="Line 1321"/>
            <p:cNvSpPr>
              <a:spLocks noChangeShapeType="1"/>
            </p:cNvSpPr>
            <p:nvPr/>
          </p:nvSpPr>
          <p:spPr bwMode="auto">
            <a:xfrm flipH="1">
              <a:off x="7408863"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3" name="Line 1322"/>
            <p:cNvSpPr>
              <a:spLocks noChangeShapeType="1"/>
            </p:cNvSpPr>
            <p:nvPr/>
          </p:nvSpPr>
          <p:spPr bwMode="auto">
            <a:xfrm flipH="1">
              <a:off x="7407275"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4" name="Line 1323"/>
            <p:cNvSpPr>
              <a:spLocks noChangeShapeType="1"/>
            </p:cNvSpPr>
            <p:nvPr/>
          </p:nvSpPr>
          <p:spPr bwMode="auto">
            <a:xfrm flipH="1">
              <a:off x="7405688"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5" name="Line 1324"/>
            <p:cNvSpPr>
              <a:spLocks noChangeShapeType="1"/>
            </p:cNvSpPr>
            <p:nvPr/>
          </p:nvSpPr>
          <p:spPr bwMode="auto">
            <a:xfrm flipH="1">
              <a:off x="7404100"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6" name="Line 1325"/>
            <p:cNvSpPr>
              <a:spLocks noChangeShapeType="1"/>
            </p:cNvSpPr>
            <p:nvPr/>
          </p:nvSpPr>
          <p:spPr bwMode="auto">
            <a:xfrm flipH="1">
              <a:off x="7402513"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7" name="Line 1326"/>
            <p:cNvSpPr>
              <a:spLocks noChangeShapeType="1"/>
            </p:cNvSpPr>
            <p:nvPr/>
          </p:nvSpPr>
          <p:spPr bwMode="auto">
            <a:xfrm flipH="1">
              <a:off x="7400925" y="2006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8" name="Line 1327"/>
            <p:cNvSpPr>
              <a:spLocks noChangeShapeType="1"/>
            </p:cNvSpPr>
            <p:nvPr/>
          </p:nvSpPr>
          <p:spPr bwMode="auto">
            <a:xfrm flipH="1">
              <a:off x="7396163" y="2006600"/>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89" name="Line 1328"/>
            <p:cNvSpPr>
              <a:spLocks noChangeShapeType="1"/>
            </p:cNvSpPr>
            <p:nvPr/>
          </p:nvSpPr>
          <p:spPr bwMode="auto">
            <a:xfrm flipH="1">
              <a:off x="7391400" y="2008188"/>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0" name="Line 1329"/>
            <p:cNvSpPr>
              <a:spLocks noChangeShapeType="1"/>
            </p:cNvSpPr>
            <p:nvPr/>
          </p:nvSpPr>
          <p:spPr bwMode="auto">
            <a:xfrm flipH="1">
              <a:off x="7386638" y="2009775"/>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1" name="Line 1330"/>
            <p:cNvSpPr>
              <a:spLocks noChangeShapeType="1"/>
            </p:cNvSpPr>
            <p:nvPr/>
          </p:nvSpPr>
          <p:spPr bwMode="auto">
            <a:xfrm flipH="1">
              <a:off x="7381875" y="2011363"/>
              <a:ext cx="4763"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2" name="Line 1331"/>
            <p:cNvSpPr>
              <a:spLocks noChangeShapeType="1"/>
            </p:cNvSpPr>
            <p:nvPr/>
          </p:nvSpPr>
          <p:spPr bwMode="auto">
            <a:xfrm flipH="1">
              <a:off x="7378700" y="2014538"/>
              <a:ext cx="3175"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3" name="Line 1332"/>
            <p:cNvSpPr>
              <a:spLocks noChangeShapeType="1"/>
            </p:cNvSpPr>
            <p:nvPr/>
          </p:nvSpPr>
          <p:spPr bwMode="auto">
            <a:xfrm flipH="1">
              <a:off x="7375525" y="2017713"/>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4" name="Line 1333"/>
            <p:cNvSpPr>
              <a:spLocks noChangeShapeType="1"/>
            </p:cNvSpPr>
            <p:nvPr/>
          </p:nvSpPr>
          <p:spPr bwMode="auto">
            <a:xfrm flipH="1">
              <a:off x="7373938" y="20193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5" name="Line 1334"/>
            <p:cNvSpPr>
              <a:spLocks noChangeShapeType="1"/>
            </p:cNvSpPr>
            <p:nvPr/>
          </p:nvSpPr>
          <p:spPr bwMode="auto">
            <a:xfrm flipH="1">
              <a:off x="7372350" y="20208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6" name="Line 1335"/>
            <p:cNvSpPr>
              <a:spLocks noChangeShapeType="1"/>
            </p:cNvSpPr>
            <p:nvPr/>
          </p:nvSpPr>
          <p:spPr bwMode="auto">
            <a:xfrm flipH="1">
              <a:off x="7370763" y="202247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7" name="Line 1336"/>
            <p:cNvSpPr>
              <a:spLocks noChangeShapeType="1"/>
            </p:cNvSpPr>
            <p:nvPr/>
          </p:nvSpPr>
          <p:spPr bwMode="auto">
            <a:xfrm>
              <a:off x="7370763" y="20240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8" name="Line 1337"/>
            <p:cNvSpPr>
              <a:spLocks noChangeShapeType="1"/>
            </p:cNvSpPr>
            <p:nvPr/>
          </p:nvSpPr>
          <p:spPr bwMode="auto">
            <a:xfrm flipH="1">
              <a:off x="7369175" y="2025650"/>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99" name="Line 1338"/>
            <p:cNvSpPr>
              <a:spLocks noChangeShapeType="1"/>
            </p:cNvSpPr>
            <p:nvPr/>
          </p:nvSpPr>
          <p:spPr bwMode="auto">
            <a:xfrm>
              <a:off x="7369175" y="20288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0" name="Line 1339"/>
            <p:cNvSpPr>
              <a:spLocks noChangeShapeType="1"/>
            </p:cNvSpPr>
            <p:nvPr/>
          </p:nvSpPr>
          <p:spPr bwMode="auto">
            <a:xfrm>
              <a:off x="7369175" y="2030413"/>
              <a:ext cx="1588" cy="19050"/>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1" name="Line 1340"/>
            <p:cNvSpPr>
              <a:spLocks noChangeShapeType="1"/>
            </p:cNvSpPr>
            <p:nvPr/>
          </p:nvSpPr>
          <p:spPr bwMode="auto">
            <a:xfrm>
              <a:off x="7369175" y="20494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2" name="Line 1341"/>
            <p:cNvSpPr>
              <a:spLocks noChangeShapeType="1"/>
            </p:cNvSpPr>
            <p:nvPr/>
          </p:nvSpPr>
          <p:spPr bwMode="auto">
            <a:xfrm>
              <a:off x="7369175" y="20494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3" name="Line 1342"/>
            <p:cNvSpPr>
              <a:spLocks noChangeShapeType="1"/>
            </p:cNvSpPr>
            <p:nvPr/>
          </p:nvSpPr>
          <p:spPr bwMode="auto">
            <a:xfrm>
              <a:off x="7369175" y="20510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4" name="Line 1343"/>
            <p:cNvSpPr>
              <a:spLocks noChangeShapeType="1"/>
            </p:cNvSpPr>
            <p:nvPr/>
          </p:nvSpPr>
          <p:spPr bwMode="auto">
            <a:xfrm>
              <a:off x="7369175" y="20510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5" name="Line 1344"/>
            <p:cNvSpPr>
              <a:spLocks noChangeShapeType="1"/>
            </p:cNvSpPr>
            <p:nvPr/>
          </p:nvSpPr>
          <p:spPr bwMode="auto">
            <a:xfrm flipH="1">
              <a:off x="7367588" y="20510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6" name="Line 1345"/>
            <p:cNvSpPr>
              <a:spLocks noChangeShapeType="1"/>
            </p:cNvSpPr>
            <p:nvPr/>
          </p:nvSpPr>
          <p:spPr bwMode="auto">
            <a:xfrm flipV="1">
              <a:off x="7367588" y="20510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7" name="Line 1346"/>
            <p:cNvSpPr>
              <a:spLocks noChangeShapeType="1"/>
            </p:cNvSpPr>
            <p:nvPr/>
          </p:nvSpPr>
          <p:spPr bwMode="auto">
            <a:xfrm flipH="1">
              <a:off x="7366000" y="20510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8" name="Line 1347"/>
            <p:cNvSpPr>
              <a:spLocks noChangeShapeType="1"/>
            </p:cNvSpPr>
            <p:nvPr/>
          </p:nvSpPr>
          <p:spPr bwMode="auto">
            <a:xfrm>
              <a:off x="7366000" y="20526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09" name="Line 1348"/>
            <p:cNvSpPr>
              <a:spLocks noChangeShapeType="1"/>
            </p:cNvSpPr>
            <p:nvPr/>
          </p:nvSpPr>
          <p:spPr bwMode="auto">
            <a:xfrm flipH="1">
              <a:off x="7364413" y="20526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0" name="Line 1349"/>
            <p:cNvSpPr>
              <a:spLocks noChangeShapeType="1"/>
            </p:cNvSpPr>
            <p:nvPr/>
          </p:nvSpPr>
          <p:spPr bwMode="auto">
            <a:xfrm>
              <a:off x="7364413" y="20526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1" name="Line 1350"/>
            <p:cNvSpPr>
              <a:spLocks noChangeShapeType="1"/>
            </p:cNvSpPr>
            <p:nvPr/>
          </p:nvSpPr>
          <p:spPr bwMode="auto">
            <a:xfrm>
              <a:off x="7364413" y="20542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2" name="Line 1351"/>
            <p:cNvSpPr>
              <a:spLocks noChangeShapeType="1"/>
            </p:cNvSpPr>
            <p:nvPr/>
          </p:nvSpPr>
          <p:spPr bwMode="auto">
            <a:xfrm>
              <a:off x="7364413" y="20558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3" name="Line 1352"/>
            <p:cNvSpPr>
              <a:spLocks noChangeShapeType="1"/>
            </p:cNvSpPr>
            <p:nvPr/>
          </p:nvSpPr>
          <p:spPr bwMode="auto">
            <a:xfrm>
              <a:off x="7364413" y="20558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4" name="Line 1353"/>
            <p:cNvSpPr>
              <a:spLocks noChangeShapeType="1"/>
            </p:cNvSpPr>
            <p:nvPr/>
          </p:nvSpPr>
          <p:spPr bwMode="auto">
            <a:xfrm>
              <a:off x="7364413" y="20574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5" name="Line 1354"/>
            <p:cNvSpPr>
              <a:spLocks noChangeShapeType="1"/>
            </p:cNvSpPr>
            <p:nvPr/>
          </p:nvSpPr>
          <p:spPr bwMode="auto">
            <a:xfrm>
              <a:off x="7364413" y="20589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6" name="Line 1355"/>
            <p:cNvSpPr>
              <a:spLocks noChangeShapeType="1"/>
            </p:cNvSpPr>
            <p:nvPr/>
          </p:nvSpPr>
          <p:spPr bwMode="auto">
            <a:xfrm>
              <a:off x="7366000" y="20589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7" name="Line 1356"/>
            <p:cNvSpPr>
              <a:spLocks noChangeShapeType="1"/>
            </p:cNvSpPr>
            <p:nvPr/>
          </p:nvSpPr>
          <p:spPr bwMode="auto">
            <a:xfrm>
              <a:off x="7366000" y="2058988"/>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8" name="Line 1357"/>
            <p:cNvSpPr>
              <a:spLocks noChangeShapeType="1"/>
            </p:cNvSpPr>
            <p:nvPr/>
          </p:nvSpPr>
          <p:spPr bwMode="auto">
            <a:xfrm>
              <a:off x="7366000" y="20621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19" name="Line 1358"/>
            <p:cNvSpPr>
              <a:spLocks noChangeShapeType="1"/>
            </p:cNvSpPr>
            <p:nvPr/>
          </p:nvSpPr>
          <p:spPr bwMode="auto">
            <a:xfrm>
              <a:off x="7366000" y="20637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0" name="Line 1359"/>
            <p:cNvSpPr>
              <a:spLocks noChangeShapeType="1"/>
            </p:cNvSpPr>
            <p:nvPr/>
          </p:nvSpPr>
          <p:spPr bwMode="auto">
            <a:xfrm>
              <a:off x="7367588" y="20637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1" name="Line 1360"/>
            <p:cNvSpPr>
              <a:spLocks noChangeShapeType="1"/>
            </p:cNvSpPr>
            <p:nvPr/>
          </p:nvSpPr>
          <p:spPr bwMode="auto">
            <a:xfrm>
              <a:off x="7367588" y="20653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2" name="Line 1361"/>
            <p:cNvSpPr>
              <a:spLocks noChangeShapeType="1"/>
            </p:cNvSpPr>
            <p:nvPr/>
          </p:nvSpPr>
          <p:spPr bwMode="auto">
            <a:xfrm>
              <a:off x="7367588" y="20669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3" name="Line 1362"/>
            <p:cNvSpPr>
              <a:spLocks noChangeShapeType="1"/>
            </p:cNvSpPr>
            <p:nvPr/>
          </p:nvSpPr>
          <p:spPr bwMode="auto">
            <a:xfrm>
              <a:off x="7369175" y="20685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4" name="Line 1363"/>
            <p:cNvSpPr>
              <a:spLocks noChangeShapeType="1"/>
            </p:cNvSpPr>
            <p:nvPr/>
          </p:nvSpPr>
          <p:spPr bwMode="auto">
            <a:xfrm>
              <a:off x="7369175" y="20685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5" name="Line 1364"/>
            <p:cNvSpPr>
              <a:spLocks noChangeShapeType="1"/>
            </p:cNvSpPr>
            <p:nvPr/>
          </p:nvSpPr>
          <p:spPr bwMode="auto">
            <a:xfrm>
              <a:off x="7370763" y="20701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6" name="Line 1365"/>
            <p:cNvSpPr>
              <a:spLocks noChangeShapeType="1"/>
            </p:cNvSpPr>
            <p:nvPr/>
          </p:nvSpPr>
          <p:spPr bwMode="auto">
            <a:xfrm>
              <a:off x="7370763" y="20701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7" name="Line 1366"/>
            <p:cNvSpPr>
              <a:spLocks noChangeShapeType="1"/>
            </p:cNvSpPr>
            <p:nvPr/>
          </p:nvSpPr>
          <p:spPr bwMode="auto">
            <a:xfrm>
              <a:off x="7370763" y="2071688"/>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8" name="Line 1367"/>
            <p:cNvSpPr>
              <a:spLocks noChangeShapeType="1"/>
            </p:cNvSpPr>
            <p:nvPr/>
          </p:nvSpPr>
          <p:spPr bwMode="auto">
            <a:xfrm>
              <a:off x="7370763" y="2074863"/>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29" name="Line 1368"/>
            <p:cNvSpPr>
              <a:spLocks noChangeShapeType="1"/>
            </p:cNvSpPr>
            <p:nvPr/>
          </p:nvSpPr>
          <p:spPr bwMode="auto">
            <a:xfrm>
              <a:off x="7372350" y="20780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0" name="Line 1369"/>
            <p:cNvSpPr>
              <a:spLocks noChangeShapeType="1"/>
            </p:cNvSpPr>
            <p:nvPr/>
          </p:nvSpPr>
          <p:spPr bwMode="auto">
            <a:xfrm>
              <a:off x="7372350" y="2079625"/>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1" name="Line 1370"/>
            <p:cNvSpPr>
              <a:spLocks noChangeShapeType="1"/>
            </p:cNvSpPr>
            <p:nvPr/>
          </p:nvSpPr>
          <p:spPr bwMode="auto">
            <a:xfrm>
              <a:off x="7373938" y="2082800"/>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2" name="Line 1371"/>
            <p:cNvSpPr>
              <a:spLocks noChangeShapeType="1"/>
            </p:cNvSpPr>
            <p:nvPr/>
          </p:nvSpPr>
          <p:spPr bwMode="auto">
            <a:xfrm>
              <a:off x="7375525" y="208597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3" name="Line 1372"/>
            <p:cNvSpPr>
              <a:spLocks noChangeShapeType="1"/>
            </p:cNvSpPr>
            <p:nvPr/>
          </p:nvSpPr>
          <p:spPr bwMode="auto">
            <a:xfrm>
              <a:off x="7377113" y="20875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4" name="Line 1373"/>
            <p:cNvSpPr>
              <a:spLocks noChangeShapeType="1"/>
            </p:cNvSpPr>
            <p:nvPr/>
          </p:nvSpPr>
          <p:spPr bwMode="auto">
            <a:xfrm>
              <a:off x="7377113" y="20891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5" name="Line 1374"/>
            <p:cNvSpPr>
              <a:spLocks noChangeShapeType="1"/>
            </p:cNvSpPr>
            <p:nvPr/>
          </p:nvSpPr>
          <p:spPr bwMode="auto">
            <a:xfrm>
              <a:off x="7378700" y="20907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6" name="Line 1375"/>
            <p:cNvSpPr>
              <a:spLocks noChangeShapeType="1"/>
            </p:cNvSpPr>
            <p:nvPr/>
          </p:nvSpPr>
          <p:spPr bwMode="auto">
            <a:xfrm flipH="1">
              <a:off x="7377113" y="2090738"/>
              <a:ext cx="1588" cy="4763"/>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7" name="Line 1376"/>
            <p:cNvSpPr>
              <a:spLocks noChangeShapeType="1"/>
            </p:cNvSpPr>
            <p:nvPr/>
          </p:nvSpPr>
          <p:spPr bwMode="auto">
            <a:xfrm>
              <a:off x="7377113" y="2095500"/>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8" name="Line 1377"/>
            <p:cNvSpPr>
              <a:spLocks noChangeShapeType="1"/>
            </p:cNvSpPr>
            <p:nvPr/>
          </p:nvSpPr>
          <p:spPr bwMode="auto">
            <a:xfrm>
              <a:off x="7377113" y="2098675"/>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39" name="Line 1378"/>
            <p:cNvSpPr>
              <a:spLocks noChangeShapeType="1"/>
            </p:cNvSpPr>
            <p:nvPr/>
          </p:nvSpPr>
          <p:spPr bwMode="auto">
            <a:xfrm>
              <a:off x="7377113" y="21018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0" name="Line 1379"/>
            <p:cNvSpPr>
              <a:spLocks noChangeShapeType="1"/>
            </p:cNvSpPr>
            <p:nvPr/>
          </p:nvSpPr>
          <p:spPr bwMode="auto">
            <a:xfrm flipH="1">
              <a:off x="7375525" y="21034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1" name="Line 1380"/>
            <p:cNvSpPr>
              <a:spLocks noChangeShapeType="1"/>
            </p:cNvSpPr>
            <p:nvPr/>
          </p:nvSpPr>
          <p:spPr bwMode="auto">
            <a:xfrm>
              <a:off x="7375525" y="21034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2" name="Line 1381"/>
            <p:cNvSpPr>
              <a:spLocks noChangeShapeType="1"/>
            </p:cNvSpPr>
            <p:nvPr/>
          </p:nvSpPr>
          <p:spPr bwMode="auto">
            <a:xfrm flipH="1">
              <a:off x="7373938" y="21034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3" name="Line 1382"/>
            <p:cNvSpPr>
              <a:spLocks noChangeShapeType="1"/>
            </p:cNvSpPr>
            <p:nvPr/>
          </p:nvSpPr>
          <p:spPr bwMode="auto">
            <a:xfrm flipH="1">
              <a:off x="7372350" y="21034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4" name="Line 1383"/>
            <p:cNvSpPr>
              <a:spLocks noChangeShapeType="1"/>
            </p:cNvSpPr>
            <p:nvPr/>
          </p:nvSpPr>
          <p:spPr bwMode="auto">
            <a:xfrm>
              <a:off x="7372350" y="21050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5" name="Line 1384"/>
            <p:cNvSpPr>
              <a:spLocks noChangeShapeType="1"/>
            </p:cNvSpPr>
            <p:nvPr/>
          </p:nvSpPr>
          <p:spPr bwMode="auto">
            <a:xfrm>
              <a:off x="7372350" y="21050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6" name="Line 1385"/>
            <p:cNvSpPr>
              <a:spLocks noChangeShapeType="1"/>
            </p:cNvSpPr>
            <p:nvPr/>
          </p:nvSpPr>
          <p:spPr bwMode="auto">
            <a:xfrm flipH="1">
              <a:off x="7370763" y="21066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7" name="Line 1386"/>
            <p:cNvSpPr>
              <a:spLocks noChangeShapeType="1"/>
            </p:cNvSpPr>
            <p:nvPr/>
          </p:nvSpPr>
          <p:spPr bwMode="auto">
            <a:xfrm>
              <a:off x="7370763" y="21082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8" name="Line 1387"/>
            <p:cNvSpPr>
              <a:spLocks noChangeShapeType="1"/>
            </p:cNvSpPr>
            <p:nvPr/>
          </p:nvSpPr>
          <p:spPr bwMode="auto">
            <a:xfrm>
              <a:off x="7370763" y="2108200"/>
              <a:ext cx="1588" cy="3175"/>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49" name="Line 1388"/>
            <p:cNvSpPr>
              <a:spLocks noChangeShapeType="1"/>
            </p:cNvSpPr>
            <p:nvPr/>
          </p:nvSpPr>
          <p:spPr bwMode="auto">
            <a:xfrm>
              <a:off x="7370763" y="211137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0" name="Line 1389"/>
            <p:cNvSpPr>
              <a:spLocks noChangeShapeType="1"/>
            </p:cNvSpPr>
            <p:nvPr/>
          </p:nvSpPr>
          <p:spPr bwMode="auto">
            <a:xfrm flipH="1">
              <a:off x="7369175" y="211296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1" name="Line 1390"/>
            <p:cNvSpPr>
              <a:spLocks noChangeShapeType="1"/>
            </p:cNvSpPr>
            <p:nvPr/>
          </p:nvSpPr>
          <p:spPr bwMode="auto">
            <a:xfrm>
              <a:off x="7369175" y="211455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2" name="Line 1391"/>
            <p:cNvSpPr>
              <a:spLocks noChangeShapeType="1"/>
            </p:cNvSpPr>
            <p:nvPr/>
          </p:nvSpPr>
          <p:spPr bwMode="auto">
            <a:xfrm flipH="1">
              <a:off x="7367588" y="211613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3" name="Line 1392"/>
            <p:cNvSpPr>
              <a:spLocks noChangeShapeType="1"/>
            </p:cNvSpPr>
            <p:nvPr/>
          </p:nvSpPr>
          <p:spPr bwMode="auto">
            <a:xfrm flipH="1">
              <a:off x="7366000" y="21177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4" name="Line 1393"/>
            <p:cNvSpPr>
              <a:spLocks noChangeShapeType="1"/>
            </p:cNvSpPr>
            <p:nvPr/>
          </p:nvSpPr>
          <p:spPr bwMode="auto">
            <a:xfrm flipH="1">
              <a:off x="7364413" y="21193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5" name="Line 1394"/>
            <p:cNvSpPr>
              <a:spLocks noChangeShapeType="1"/>
            </p:cNvSpPr>
            <p:nvPr/>
          </p:nvSpPr>
          <p:spPr bwMode="auto">
            <a:xfrm flipH="1">
              <a:off x="7361238" y="2119313"/>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6" name="Line 1395"/>
            <p:cNvSpPr>
              <a:spLocks noChangeShapeType="1"/>
            </p:cNvSpPr>
            <p:nvPr/>
          </p:nvSpPr>
          <p:spPr bwMode="auto">
            <a:xfrm flipH="1">
              <a:off x="7359650" y="21209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7" name="Line 1396"/>
            <p:cNvSpPr>
              <a:spLocks noChangeShapeType="1"/>
            </p:cNvSpPr>
            <p:nvPr/>
          </p:nvSpPr>
          <p:spPr bwMode="auto">
            <a:xfrm flipH="1">
              <a:off x="7356475" y="2120900"/>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8" name="Line 1397"/>
            <p:cNvSpPr>
              <a:spLocks noChangeShapeType="1"/>
            </p:cNvSpPr>
            <p:nvPr/>
          </p:nvSpPr>
          <p:spPr bwMode="auto">
            <a:xfrm flipH="1">
              <a:off x="7351713" y="2122488"/>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59" name="Line 1398"/>
            <p:cNvSpPr>
              <a:spLocks noChangeShapeType="1"/>
            </p:cNvSpPr>
            <p:nvPr/>
          </p:nvSpPr>
          <p:spPr bwMode="auto">
            <a:xfrm flipH="1">
              <a:off x="7348538" y="2124075"/>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0" name="Line 1399"/>
            <p:cNvSpPr>
              <a:spLocks noChangeShapeType="1"/>
            </p:cNvSpPr>
            <p:nvPr/>
          </p:nvSpPr>
          <p:spPr bwMode="auto">
            <a:xfrm flipH="1">
              <a:off x="7345363" y="2125663"/>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1" name="Line 1400"/>
            <p:cNvSpPr>
              <a:spLocks noChangeShapeType="1"/>
            </p:cNvSpPr>
            <p:nvPr/>
          </p:nvSpPr>
          <p:spPr bwMode="auto">
            <a:xfrm flipH="1">
              <a:off x="7342188" y="2125663"/>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2" name="Line 1401"/>
            <p:cNvSpPr>
              <a:spLocks noChangeShapeType="1"/>
            </p:cNvSpPr>
            <p:nvPr/>
          </p:nvSpPr>
          <p:spPr bwMode="auto">
            <a:xfrm flipH="1">
              <a:off x="7337425" y="2127250"/>
              <a:ext cx="4763"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3" name="Line 1402"/>
            <p:cNvSpPr>
              <a:spLocks noChangeShapeType="1"/>
            </p:cNvSpPr>
            <p:nvPr/>
          </p:nvSpPr>
          <p:spPr bwMode="auto">
            <a:xfrm flipH="1">
              <a:off x="7334250" y="2128838"/>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4" name="Line 1403"/>
            <p:cNvSpPr>
              <a:spLocks noChangeShapeType="1"/>
            </p:cNvSpPr>
            <p:nvPr/>
          </p:nvSpPr>
          <p:spPr bwMode="auto">
            <a:xfrm flipH="1">
              <a:off x="7331075" y="2128838"/>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5" name="Line 1404"/>
            <p:cNvSpPr>
              <a:spLocks noChangeShapeType="1"/>
            </p:cNvSpPr>
            <p:nvPr/>
          </p:nvSpPr>
          <p:spPr bwMode="auto">
            <a:xfrm flipH="1">
              <a:off x="7329488" y="213042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6" name="Line 1405"/>
            <p:cNvSpPr>
              <a:spLocks noChangeShapeType="1"/>
            </p:cNvSpPr>
            <p:nvPr/>
          </p:nvSpPr>
          <p:spPr bwMode="auto">
            <a:xfrm flipH="1">
              <a:off x="7326313" y="2130425"/>
              <a:ext cx="317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7" name="Line 1406"/>
            <p:cNvSpPr>
              <a:spLocks noChangeShapeType="1"/>
            </p:cNvSpPr>
            <p:nvPr/>
          </p:nvSpPr>
          <p:spPr bwMode="auto">
            <a:xfrm flipH="1">
              <a:off x="7324725" y="21320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8" name="Line 1407"/>
            <p:cNvSpPr>
              <a:spLocks noChangeShapeType="1"/>
            </p:cNvSpPr>
            <p:nvPr/>
          </p:nvSpPr>
          <p:spPr bwMode="auto">
            <a:xfrm flipH="1">
              <a:off x="7323138" y="2132013"/>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69" name="Line 1408"/>
            <p:cNvSpPr>
              <a:spLocks noChangeShapeType="1"/>
            </p:cNvSpPr>
            <p:nvPr/>
          </p:nvSpPr>
          <p:spPr bwMode="auto">
            <a:xfrm flipH="1">
              <a:off x="7321550" y="2133600"/>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0" name="Line 1409"/>
            <p:cNvSpPr>
              <a:spLocks noChangeShapeType="1"/>
            </p:cNvSpPr>
            <p:nvPr/>
          </p:nvSpPr>
          <p:spPr bwMode="auto">
            <a:xfrm flipH="1">
              <a:off x="7319963" y="21351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1" name="Line 1410"/>
            <p:cNvSpPr>
              <a:spLocks noChangeShapeType="1"/>
            </p:cNvSpPr>
            <p:nvPr/>
          </p:nvSpPr>
          <p:spPr bwMode="auto">
            <a:xfrm>
              <a:off x="7319963" y="2135188"/>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2" name="Line 1411"/>
            <p:cNvSpPr>
              <a:spLocks noChangeShapeType="1"/>
            </p:cNvSpPr>
            <p:nvPr/>
          </p:nvSpPr>
          <p:spPr bwMode="auto">
            <a:xfrm flipH="1">
              <a:off x="7318375" y="2136775"/>
              <a:ext cx="1588"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3" name="Line 1412"/>
            <p:cNvSpPr>
              <a:spLocks noChangeShapeType="1"/>
            </p:cNvSpPr>
            <p:nvPr/>
          </p:nvSpPr>
          <p:spPr bwMode="auto">
            <a:xfrm flipH="1">
              <a:off x="7312025" y="2136775"/>
              <a:ext cx="6350" cy="19050"/>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4" name="Line 1413"/>
            <p:cNvSpPr>
              <a:spLocks noChangeShapeType="1"/>
            </p:cNvSpPr>
            <p:nvPr/>
          </p:nvSpPr>
          <p:spPr bwMode="auto">
            <a:xfrm>
              <a:off x="7312025" y="2155825"/>
              <a:ext cx="174625" cy="1588"/>
            </a:xfrm>
            <a:prstGeom prst="line">
              <a:avLst/>
            </a:prstGeom>
            <a:grpFill/>
            <a:ln w="1">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275" name="Group 274"/>
          <p:cNvGrpSpPr/>
          <p:nvPr/>
        </p:nvGrpSpPr>
        <p:grpSpPr>
          <a:xfrm>
            <a:off x="4440959" y="5629275"/>
            <a:ext cx="343765" cy="460885"/>
            <a:chOff x="4429125" y="1573213"/>
            <a:chExt cx="317500" cy="381000"/>
          </a:xfrm>
          <a:solidFill>
            <a:schemeClr val="bg1">
              <a:lumMod val="85000"/>
            </a:schemeClr>
          </a:solidFill>
        </p:grpSpPr>
        <p:sp>
          <p:nvSpPr>
            <p:cNvPr id="276" name="Freeform 277"/>
            <p:cNvSpPr>
              <a:spLocks/>
            </p:cNvSpPr>
            <p:nvPr/>
          </p:nvSpPr>
          <p:spPr bwMode="auto">
            <a:xfrm>
              <a:off x="4435475" y="1844675"/>
              <a:ext cx="101600" cy="109538"/>
            </a:xfrm>
            <a:custGeom>
              <a:avLst/>
              <a:gdLst/>
              <a:ahLst/>
              <a:cxnLst>
                <a:cxn ang="0">
                  <a:pos x="35" y="0"/>
                </a:cxn>
                <a:cxn ang="0">
                  <a:pos x="40" y="2"/>
                </a:cxn>
                <a:cxn ang="0">
                  <a:pos x="44" y="5"/>
                </a:cxn>
                <a:cxn ang="0">
                  <a:pos x="47"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8"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1" y="54"/>
                </a:cxn>
                <a:cxn ang="0">
                  <a:pos x="4" y="49"/>
                </a:cxn>
                <a:cxn ang="0">
                  <a:pos x="9" y="44"/>
                </a:cxn>
                <a:cxn ang="0">
                  <a:pos x="14" y="40"/>
                </a:cxn>
                <a:cxn ang="0">
                  <a:pos x="20"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7" y="9"/>
                  </a:lnTo>
                  <a:lnTo>
                    <a:pt x="49" y="12"/>
                  </a:lnTo>
                  <a:lnTo>
                    <a:pt x="49" y="15"/>
                  </a:lnTo>
                  <a:lnTo>
                    <a:pt x="49"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8"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8" y="68"/>
                  </a:lnTo>
                  <a:lnTo>
                    <a:pt x="15" y="68"/>
                  </a:lnTo>
                  <a:lnTo>
                    <a:pt x="12" y="68"/>
                  </a:lnTo>
                  <a:lnTo>
                    <a:pt x="10" y="67"/>
                  </a:lnTo>
                  <a:lnTo>
                    <a:pt x="7" y="66"/>
                  </a:lnTo>
                  <a:lnTo>
                    <a:pt x="5" y="66"/>
                  </a:lnTo>
                  <a:lnTo>
                    <a:pt x="3" y="65"/>
                  </a:lnTo>
                  <a:lnTo>
                    <a:pt x="2" y="64"/>
                  </a:lnTo>
                  <a:lnTo>
                    <a:pt x="1" y="63"/>
                  </a:lnTo>
                  <a:lnTo>
                    <a:pt x="0" y="62"/>
                  </a:lnTo>
                  <a:lnTo>
                    <a:pt x="0" y="61"/>
                  </a:lnTo>
                  <a:lnTo>
                    <a:pt x="0" y="59"/>
                  </a:lnTo>
                  <a:lnTo>
                    <a:pt x="0" y="56"/>
                  </a:lnTo>
                  <a:lnTo>
                    <a:pt x="1" y="54"/>
                  </a:lnTo>
                  <a:lnTo>
                    <a:pt x="3" y="51"/>
                  </a:lnTo>
                  <a:lnTo>
                    <a:pt x="4" y="49"/>
                  </a:lnTo>
                  <a:lnTo>
                    <a:pt x="7" y="47"/>
                  </a:lnTo>
                  <a:lnTo>
                    <a:pt x="9" y="44"/>
                  </a:lnTo>
                  <a:lnTo>
                    <a:pt x="11" y="42"/>
                  </a:lnTo>
                  <a:lnTo>
                    <a:pt x="14" y="40"/>
                  </a:lnTo>
                  <a:lnTo>
                    <a:pt x="17" y="39"/>
                  </a:lnTo>
                  <a:lnTo>
                    <a:pt x="20"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7"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7" name="Freeform 278"/>
            <p:cNvSpPr>
              <a:spLocks/>
            </p:cNvSpPr>
            <p:nvPr/>
          </p:nvSpPr>
          <p:spPr bwMode="auto">
            <a:xfrm>
              <a:off x="4537075" y="1844675"/>
              <a:ext cx="101600" cy="109538"/>
            </a:xfrm>
            <a:custGeom>
              <a:avLst/>
              <a:gdLst/>
              <a:ahLst/>
              <a:cxnLst>
                <a:cxn ang="0">
                  <a:pos x="35" y="0"/>
                </a:cxn>
                <a:cxn ang="0">
                  <a:pos x="40" y="2"/>
                </a:cxn>
                <a:cxn ang="0">
                  <a:pos x="44" y="5"/>
                </a:cxn>
                <a:cxn ang="0">
                  <a:pos x="48"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9"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2" y="54"/>
                </a:cxn>
                <a:cxn ang="0">
                  <a:pos x="5" y="49"/>
                </a:cxn>
                <a:cxn ang="0">
                  <a:pos x="9" y="44"/>
                </a:cxn>
                <a:cxn ang="0">
                  <a:pos x="14" y="40"/>
                </a:cxn>
                <a:cxn ang="0">
                  <a:pos x="21"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8" y="9"/>
                  </a:lnTo>
                  <a:lnTo>
                    <a:pt x="49" y="12"/>
                  </a:lnTo>
                  <a:lnTo>
                    <a:pt x="49" y="15"/>
                  </a:lnTo>
                  <a:lnTo>
                    <a:pt x="50"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9"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9" y="68"/>
                  </a:lnTo>
                  <a:lnTo>
                    <a:pt x="15" y="68"/>
                  </a:lnTo>
                  <a:lnTo>
                    <a:pt x="13" y="68"/>
                  </a:lnTo>
                  <a:lnTo>
                    <a:pt x="10" y="67"/>
                  </a:lnTo>
                  <a:lnTo>
                    <a:pt x="7" y="66"/>
                  </a:lnTo>
                  <a:lnTo>
                    <a:pt x="5" y="66"/>
                  </a:lnTo>
                  <a:lnTo>
                    <a:pt x="3"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4" y="40"/>
                  </a:lnTo>
                  <a:lnTo>
                    <a:pt x="17" y="39"/>
                  </a:lnTo>
                  <a:lnTo>
                    <a:pt x="21"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8"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8" name="Freeform 279"/>
            <p:cNvSpPr>
              <a:spLocks/>
            </p:cNvSpPr>
            <p:nvPr/>
          </p:nvSpPr>
          <p:spPr bwMode="auto">
            <a:xfrm>
              <a:off x="4638675" y="1844675"/>
              <a:ext cx="101600" cy="109538"/>
            </a:xfrm>
            <a:custGeom>
              <a:avLst/>
              <a:gdLst/>
              <a:ahLst/>
              <a:cxnLst>
                <a:cxn ang="0">
                  <a:pos x="35" y="0"/>
                </a:cxn>
                <a:cxn ang="0">
                  <a:pos x="40" y="2"/>
                </a:cxn>
                <a:cxn ang="0">
                  <a:pos x="45" y="5"/>
                </a:cxn>
                <a:cxn ang="0">
                  <a:pos x="48" y="9"/>
                </a:cxn>
                <a:cxn ang="0">
                  <a:pos x="50" y="15"/>
                </a:cxn>
                <a:cxn ang="0">
                  <a:pos x="50" y="20"/>
                </a:cxn>
                <a:cxn ang="0">
                  <a:pos x="48" y="26"/>
                </a:cxn>
                <a:cxn ang="0">
                  <a:pos x="46" y="31"/>
                </a:cxn>
                <a:cxn ang="0">
                  <a:pos x="42" y="35"/>
                </a:cxn>
                <a:cxn ang="0">
                  <a:pos x="43" y="37"/>
                </a:cxn>
                <a:cxn ang="0">
                  <a:pos x="50" y="40"/>
                </a:cxn>
                <a:cxn ang="0">
                  <a:pos x="55" y="44"/>
                </a:cxn>
                <a:cxn ang="0">
                  <a:pos x="59" y="49"/>
                </a:cxn>
                <a:cxn ang="0">
                  <a:pos x="62" y="54"/>
                </a:cxn>
                <a:cxn ang="0">
                  <a:pos x="64" y="59"/>
                </a:cxn>
                <a:cxn ang="0">
                  <a:pos x="64" y="62"/>
                </a:cxn>
                <a:cxn ang="0">
                  <a:pos x="62" y="64"/>
                </a:cxn>
                <a:cxn ang="0">
                  <a:pos x="59" y="66"/>
                </a:cxn>
                <a:cxn ang="0">
                  <a:pos x="54" y="67"/>
                </a:cxn>
                <a:cxn ang="0">
                  <a:pos x="49" y="68"/>
                </a:cxn>
                <a:cxn ang="0">
                  <a:pos x="42" y="69"/>
                </a:cxn>
                <a:cxn ang="0">
                  <a:pos x="35" y="69"/>
                </a:cxn>
                <a:cxn ang="0">
                  <a:pos x="29" y="69"/>
                </a:cxn>
                <a:cxn ang="0">
                  <a:pos x="22" y="69"/>
                </a:cxn>
                <a:cxn ang="0">
                  <a:pos x="16" y="68"/>
                </a:cxn>
                <a:cxn ang="0">
                  <a:pos x="10" y="67"/>
                </a:cxn>
                <a:cxn ang="0">
                  <a:pos x="5" y="66"/>
                </a:cxn>
                <a:cxn ang="0">
                  <a:pos x="2" y="64"/>
                </a:cxn>
                <a:cxn ang="0">
                  <a:pos x="0" y="62"/>
                </a:cxn>
                <a:cxn ang="0">
                  <a:pos x="0" y="59"/>
                </a:cxn>
                <a:cxn ang="0">
                  <a:pos x="2" y="54"/>
                </a:cxn>
                <a:cxn ang="0">
                  <a:pos x="5" y="49"/>
                </a:cxn>
                <a:cxn ang="0">
                  <a:pos x="9" y="44"/>
                </a:cxn>
                <a:cxn ang="0">
                  <a:pos x="15" y="40"/>
                </a:cxn>
                <a:cxn ang="0">
                  <a:pos x="21" y="37"/>
                </a:cxn>
                <a:cxn ang="0">
                  <a:pos x="22" y="35"/>
                </a:cxn>
                <a:cxn ang="0">
                  <a:pos x="18" y="31"/>
                </a:cxn>
                <a:cxn ang="0">
                  <a:pos x="16" y="26"/>
                </a:cxn>
                <a:cxn ang="0">
                  <a:pos x="15" y="20"/>
                </a:cxn>
                <a:cxn ang="0">
                  <a:pos x="15" y="15"/>
                </a:cxn>
                <a:cxn ang="0">
                  <a:pos x="16" y="9"/>
                </a:cxn>
                <a:cxn ang="0">
                  <a:pos x="20" y="5"/>
                </a:cxn>
                <a:cxn ang="0">
                  <a:pos x="24" y="2"/>
                </a:cxn>
                <a:cxn ang="0">
                  <a:pos x="29" y="0"/>
                </a:cxn>
              </a:cxnLst>
              <a:rect l="0" t="0" r="r" b="b"/>
              <a:pathLst>
                <a:path w="64" h="69">
                  <a:moveTo>
                    <a:pt x="32" y="0"/>
                  </a:moveTo>
                  <a:lnTo>
                    <a:pt x="35" y="0"/>
                  </a:lnTo>
                  <a:lnTo>
                    <a:pt x="38" y="1"/>
                  </a:lnTo>
                  <a:lnTo>
                    <a:pt x="40" y="2"/>
                  </a:lnTo>
                  <a:lnTo>
                    <a:pt x="42" y="3"/>
                  </a:lnTo>
                  <a:lnTo>
                    <a:pt x="45" y="5"/>
                  </a:lnTo>
                  <a:lnTo>
                    <a:pt x="46" y="7"/>
                  </a:lnTo>
                  <a:lnTo>
                    <a:pt x="48" y="9"/>
                  </a:lnTo>
                  <a:lnTo>
                    <a:pt x="49" y="12"/>
                  </a:lnTo>
                  <a:lnTo>
                    <a:pt x="50" y="15"/>
                  </a:lnTo>
                  <a:lnTo>
                    <a:pt x="50" y="18"/>
                  </a:lnTo>
                  <a:lnTo>
                    <a:pt x="50" y="20"/>
                  </a:lnTo>
                  <a:lnTo>
                    <a:pt x="49" y="23"/>
                  </a:lnTo>
                  <a:lnTo>
                    <a:pt x="48" y="26"/>
                  </a:lnTo>
                  <a:lnTo>
                    <a:pt x="47" y="28"/>
                  </a:lnTo>
                  <a:lnTo>
                    <a:pt x="46" y="31"/>
                  </a:lnTo>
                  <a:lnTo>
                    <a:pt x="44" y="33"/>
                  </a:lnTo>
                  <a:lnTo>
                    <a:pt x="42" y="35"/>
                  </a:lnTo>
                  <a:lnTo>
                    <a:pt x="40" y="36"/>
                  </a:lnTo>
                  <a:lnTo>
                    <a:pt x="43" y="37"/>
                  </a:lnTo>
                  <a:lnTo>
                    <a:pt x="47" y="39"/>
                  </a:lnTo>
                  <a:lnTo>
                    <a:pt x="50"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1" y="65"/>
                  </a:lnTo>
                  <a:lnTo>
                    <a:pt x="59" y="66"/>
                  </a:lnTo>
                  <a:lnTo>
                    <a:pt x="57" y="66"/>
                  </a:lnTo>
                  <a:lnTo>
                    <a:pt x="54" y="67"/>
                  </a:lnTo>
                  <a:lnTo>
                    <a:pt x="51" y="68"/>
                  </a:lnTo>
                  <a:lnTo>
                    <a:pt x="49" y="68"/>
                  </a:lnTo>
                  <a:lnTo>
                    <a:pt x="45" y="68"/>
                  </a:lnTo>
                  <a:lnTo>
                    <a:pt x="42" y="69"/>
                  </a:lnTo>
                  <a:lnTo>
                    <a:pt x="39" y="69"/>
                  </a:lnTo>
                  <a:lnTo>
                    <a:pt x="35" y="69"/>
                  </a:lnTo>
                  <a:lnTo>
                    <a:pt x="32" y="69"/>
                  </a:lnTo>
                  <a:lnTo>
                    <a:pt x="29" y="69"/>
                  </a:lnTo>
                  <a:lnTo>
                    <a:pt x="25" y="69"/>
                  </a:lnTo>
                  <a:lnTo>
                    <a:pt x="22" y="69"/>
                  </a:lnTo>
                  <a:lnTo>
                    <a:pt x="19" y="68"/>
                  </a:lnTo>
                  <a:lnTo>
                    <a:pt x="16" y="68"/>
                  </a:lnTo>
                  <a:lnTo>
                    <a:pt x="13" y="68"/>
                  </a:lnTo>
                  <a:lnTo>
                    <a:pt x="10" y="67"/>
                  </a:lnTo>
                  <a:lnTo>
                    <a:pt x="8" y="66"/>
                  </a:lnTo>
                  <a:lnTo>
                    <a:pt x="5" y="66"/>
                  </a:lnTo>
                  <a:lnTo>
                    <a:pt x="4"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5" y="40"/>
                  </a:lnTo>
                  <a:lnTo>
                    <a:pt x="18" y="39"/>
                  </a:lnTo>
                  <a:lnTo>
                    <a:pt x="21" y="37"/>
                  </a:lnTo>
                  <a:lnTo>
                    <a:pt x="24" y="36"/>
                  </a:lnTo>
                  <a:lnTo>
                    <a:pt x="22" y="35"/>
                  </a:lnTo>
                  <a:lnTo>
                    <a:pt x="20" y="33"/>
                  </a:lnTo>
                  <a:lnTo>
                    <a:pt x="18" y="31"/>
                  </a:lnTo>
                  <a:lnTo>
                    <a:pt x="17" y="28"/>
                  </a:lnTo>
                  <a:lnTo>
                    <a:pt x="16" y="26"/>
                  </a:lnTo>
                  <a:lnTo>
                    <a:pt x="15" y="23"/>
                  </a:lnTo>
                  <a:lnTo>
                    <a:pt x="15" y="20"/>
                  </a:lnTo>
                  <a:lnTo>
                    <a:pt x="14" y="18"/>
                  </a:lnTo>
                  <a:lnTo>
                    <a:pt x="15" y="15"/>
                  </a:lnTo>
                  <a:lnTo>
                    <a:pt x="15" y="12"/>
                  </a:lnTo>
                  <a:lnTo>
                    <a:pt x="16" y="9"/>
                  </a:lnTo>
                  <a:lnTo>
                    <a:pt x="18" y="7"/>
                  </a:lnTo>
                  <a:lnTo>
                    <a:pt x="20" y="5"/>
                  </a:lnTo>
                  <a:lnTo>
                    <a:pt x="22"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79" name="Freeform 280"/>
            <p:cNvSpPr>
              <a:spLocks/>
            </p:cNvSpPr>
            <p:nvPr/>
          </p:nvSpPr>
          <p:spPr bwMode="auto">
            <a:xfrm>
              <a:off x="4429125" y="1573213"/>
              <a:ext cx="317500" cy="215900"/>
            </a:xfrm>
            <a:custGeom>
              <a:avLst/>
              <a:gdLst/>
              <a:ahLst/>
              <a:cxnLst>
                <a:cxn ang="0">
                  <a:pos x="176" y="0"/>
                </a:cxn>
                <a:cxn ang="0">
                  <a:pos x="182" y="1"/>
                </a:cxn>
                <a:cxn ang="0">
                  <a:pos x="188" y="3"/>
                </a:cxn>
                <a:cxn ang="0">
                  <a:pos x="193" y="7"/>
                </a:cxn>
                <a:cxn ang="0">
                  <a:pos x="197" y="12"/>
                </a:cxn>
                <a:cxn ang="0">
                  <a:pos x="199" y="17"/>
                </a:cxn>
                <a:cxn ang="0">
                  <a:pos x="200" y="24"/>
                </a:cxn>
                <a:cxn ang="0">
                  <a:pos x="200" y="115"/>
                </a:cxn>
                <a:cxn ang="0">
                  <a:pos x="198" y="121"/>
                </a:cxn>
                <a:cxn ang="0">
                  <a:pos x="195" y="126"/>
                </a:cxn>
                <a:cxn ang="0">
                  <a:pos x="191" y="131"/>
                </a:cxn>
                <a:cxn ang="0">
                  <a:pos x="185" y="134"/>
                </a:cxn>
                <a:cxn ang="0">
                  <a:pos x="179" y="136"/>
                </a:cxn>
                <a:cxn ang="0">
                  <a:pos x="95" y="136"/>
                </a:cxn>
                <a:cxn ang="0">
                  <a:pos x="176" y="126"/>
                </a:cxn>
                <a:cxn ang="0">
                  <a:pos x="181" y="125"/>
                </a:cxn>
                <a:cxn ang="0">
                  <a:pos x="185" y="123"/>
                </a:cxn>
                <a:cxn ang="0">
                  <a:pos x="188" y="119"/>
                </a:cxn>
                <a:cxn ang="0">
                  <a:pos x="190" y="114"/>
                </a:cxn>
                <a:cxn ang="0">
                  <a:pos x="190" y="24"/>
                </a:cxn>
                <a:cxn ang="0">
                  <a:pos x="189" y="19"/>
                </a:cxn>
                <a:cxn ang="0">
                  <a:pos x="187" y="14"/>
                </a:cxn>
                <a:cxn ang="0">
                  <a:pos x="183" y="11"/>
                </a:cxn>
                <a:cxn ang="0">
                  <a:pos x="179" y="10"/>
                </a:cxn>
                <a:cxn ang="0">
                  <a:pos x="24" y="9"/>
                </a:cxn>
                <a:cxn ang="0">
                  <a:pos x="19" y="10"/>
                </a:cxn>
                <a:cxn ang="0">
                  <a:pos x="15" y="13"/>
                </a:cxn>
                <a:cxn ang="0">
                  <a:pos x="11" y="17"/>
                </a:cxn>
                <a:cxn ang="0">
                  <a:pos x="10" y="21"/>
                </a:cxn>
                <a:cxn ang="0">
                  <a:pos x="9" y="112"/>
                </a:cxn>
                <a:cxn ang="0">
                  <a:pos x="10" y="117"/>
                </a:cxn>
                <a:cxn ang="0">
                  <a:pos x="13" y="121"/>
                </a:cxn>
                <a:cxn ang="0">
                  <a:pos x="17" y="124"/>
                </a:cxn>
                <a:cxn ang="0">
                  <a:pos x="21" y="126"/>
                </a:cxn>
                <a:cxn ang="0">
                  <a:pos x="45" y="126"/>
                </a:cxn>
                <a:cxn ang="0">
                  <a:pos x="24" y="136"/>
                </a:cxn>
                <a:cxn ang="0">
                  <a:pos x="17" y="135"/>
                </a:cxn>
                <a:cxn ang="0">
                  <a:pos x="12" y="132"/>
                </a:cxn>
                <a:cxn ang="0">
                  <a:pos x="7" y="129"/>
                </a:cxn>
                <a:cxn ang="0">
                  <a:pos x="3" y="124"/>
                </a:cxn>
                <a:cxn ang="0">
                  <a:pos x="1" y="118"/>
                </a:cxn>
                <a:cxn ang="0">
                  <a:pos x="0" y="112"/>
                </a:cxn>
                <a:cxn ang="0">
                  <a:pos x="0" y="21"/>
                </a:cxn>
                <a:cxn ang="0">
                  <a:pos x="2" y="14"/>
                </a:cxn>
                <a:cxn ang="0">
                  <a:pos x="5" y="9"/>
                </a:cxn>
                <a:cxn ang="0">
                  <a:pos x="9" y="5"/>
                </a:cxn>
                <a:cxn ang="0">
                  <a:pos x="15" y="2"/>
                </a:cxn>
                <a:cxn ang="0">
                  <a:pos x="21" y="0"/>
                </a:cxn>
              </a:cxnLst>
              <a:rect l="0" t="0" r="r" b="b"/>
              <a:pathLst>
                <a:path w="200" h="136">
                  <a:moveTo>
                    <a:pt x="24" y="0"/>
                  </a:moveTo>
                  <a:lnTo>
                    <a:pt x="176" y="0"/>
                  </a:lnTo>
                  <a:lnTo>
                    <a:pt x="179" y="0"/>
                  </a:lnTo>
                  <a:lnTo>
                    <a:pt x="182" y="1"/>
                  </a:lnTo>
                  <a:lnTo>
                    <a:pt x="185" y="2"/>
                  </a:lnTo>
                  <a:lnTo>
                    <a:pt x="188" y="3"/>
                  </a:lnTo>
                  <a:lnTo>
                    <a:pt x="191" y="5"/>
                  </a:lnTo>
                  <a:lnTo>
                    <a:pt x="193" y="7"/>
                  </a:lnTo>
                  <a:lnTo>
                    <a:pt x="195" y="9"/>
                  </a:lnTo>
                  <a:lnTo>
                    <a:pt x="197" y="12"/>
                  </a:lnTo>
                  <a:lnTo>
                    <a:pt x="198" y="14"/>
                  </a:lnTo>
                  <a:lnTo>
                    <a:pt x="199" y="17"/>
                  </a:lnTo>
                  <a:lnTo>
                    <a:pt x="200" y="21"/>
                  </a:lnTo>
                  <a:lnTo>
                    <a:pt x="200" y="24"/>
                  </a:lnTo>
                  <a:lnTo>
                    <a:pt x="200" y="112"/>
                  </a:lnTo>
                  <a:lnTo>
                    <a:pt x="200" y="115"/>
                  </a:lnTo>
                  <a:lnTo>
                    <a:pt x="199" y="118"/>
                  </a:lnTo>
                  <a:lnTo>
                    <a:pt x="198" y="121"/>
                  </a:lnTo>
                  <a:lnTo>
                    <a:pt x="197" y="124"/>
                  </a:lnTo>
                  <a:lnTo>
                    <a:pt x="195" y="126"/>
                  </a:lnTo>
                  <a:lnTo>
                    <a:pt x="193" y="129"/>
                  </a:lnTo>
                  <a:lnTo>
                    <a:pt x="191" y="131"/>
                  </a:lnTo>
                  <a:lnTo>
                    <a:pt x="188" y="132"/>
                  </a:lnTo>
                  <a:lnTo>
                    <a:pt x="185" y="134"/>
                  </a:lnTo>
                  <a:lnTo>
                    <a:pt x="182" y="135"/>
                  </a:lnTo>
                  <a:lnTo>
                    <a:pt x="179" y="136"/>
                  </a:lnTo>
                  <a:lnTo>
                    <a:pt x="176" y="136"/>
                  </a:lnTo>
                  <a:lnTo>
                    <a:pt x="95" y="136"/>
                  </a:lnTo>
                  <a:lnTo>
                    <a:pt x="94" y="126"/>
                  </a:lnTo>
                  <a:lnTo>
                    <a:pt x="176" y="126"/>
                  </a:lnTo>
                  <a:lnTo>
                    <a:pt x="179" y="126"/>
                  </a:lnTo>
                  <a:lnTo>
                    <a:pt x="181" y="125"/>
                  </a:lnTo>
                  <a:lnTo>
                    <a:pt x="183" y="124"/>
                  </a:lnTo>
                  <a:lnTo>
                    <a:pt x="185" y="123"/>
                  </a:lnTo>
                  <a:lnTo>
                    <a:pt x="187" y="121"/>
                  </a:lnTo>
                  <a:lnTo>
                    <a:pt x="188" y="119"/>
                  </a:lnTo>
                  <a:lnTo>
                    <a:pt x="189" y="117"/>
                  </a:lnTo>
                  <a:lnTo>
                    <a:pt x="190" y="114"/>
                  </a:lnTo>
                  <a:lnTo>
                    <a:pt x="190" y="112"/>
                  </a:lnTo>
                  <a:lnTo>
                    <a:pt x="190" y="24"/>
                  </a:lnTo>
                  <a:lnTo>
                    <a:pt x="190" y="21"/>
                  </a:lnTo>
                  <a:lnTo>
                    <a:pt x="189" y="19"/>
                  </a:lnTo>
                  <a:lnTo>
                    <a:pt x="188" y="17"/>
                  </a:lnTo>
                  <a:lnTo>
                    <a:pt x="187" y="14"/>
                  </a:lnTo>
                  <a:lnTo>
                    <a:pt x="185" y="13"/>
                  </a:lnTo>
                  <a:lnTo>
                    <a:pt x="183" y="11"/>
                  </a:lnTo>
                  <a:lnTo>
                    <a:pt x="181" y="10"/>
                  </a:lnTo>
                  <a:lnTo>
                    <a:pt x="179" y="10"/>
                  </a:lnTo>
                  <a:lnTo>
                    <a:pt x="176" y="9"/>
                  </a:lnTo>
                  <a:lnTo>
                    <a:pt x="24" y="9"/>
                  </a:lnTo>
                  <a:lnTo>
                    <a:pt x="21" y="10"/>
                  </a:lnTo>
                  <a:lnTo>
                    <a:pt x="19" y="10"/>
                  </a:lnTo>
                  <a:lnTo>
                    <a:pt x="17" y="11"/>
                  </a:lnTo>
                  <a:lnTo>
                    <a:pt x="15" y="13"/>
                  </a:lnTo>
                  <a:lnTo>
                    <a:pt x="13" y="14"/>
                  </a:lnTo>
                  <a:lnTo>
                    <a:pt x="11" y="17"/>
                  </a:lnTo>
                  <a:lnTo>
                    <a:pt x="10" y="19"/>
                  </a:lnTo>
                  <a:lnTo>
                    <a:pt x="10" y="21"/>
                  </a:lnTo>
                  <a:lnTo>
                    <a:pt x="9" y="24"/>
                  </a:lnTo>
                  <a:lnTo>
                    <a:pt x="9" y="112"/>
                  </a:lnTo>
                  <a:lnTo>
                    <a:pt x="10" y="114"/>
                  </a:lnTo>
                  <a:lnTo>
                    <a:pt x="10" y="117"/>
                  </a:lnTo>
                  <a:lnTo>
                    <a:pt x="11" y="119"/>
                  </a:lnTo>
                  <a:lnTo>
                    <a:pt x="13" y="121"/>
                  </a:lnTo>
                  <a:lnTo>
                    <a:pt x="15" y="123"/>
                  </a:lnTo>
                  <a:lnTo>
                    <a:pt x="17" y="124"/>
                  </a:lnTo>
                  <a:lnTo>
                    <a:pt x="19" y="125"/>
                  </a:lnTo>
                  <a:lnTo>
                    <a:pt x="21" y="126"/>
                  </a:lnTo>
                  <a:lnTo>
                    <a:pt x="24" y="126"/>
                  </a:lnTo>
                  <a:lnTo>
                    <a:pt x="45" y="126"/>
                  </a:lnTo>
                  <a:lnTo>
                    <a:pt x="45" y="136"/>
                  </a:lnTo>
                  <a:lnTo>
                    <a:pt x="24" y="136"/>
                  </a:lnTo>
                  <a:lnTo>
                    <a:pt x="21" y="136"/>
                  </a:lnTo>
                  <a:lnTo>
                    <a:pt x="17" y="135"/>
                  </a:lnTo>
                  <a:lnTo>
                    <a:pt x="15" y="134"/>
                  </a:lnTo>
                  <a:lnTo>
                    <a:pt x="12" y="132"/>
                  </a:lnTo>
                  <a:lnTo>
                    <a:pt x="9" y="131"/>
                  </a:lnTo>
                  <a:lnTo>
                    <a:pt x="7" y="129"/>
                  </a:lnTo>
                  <a:lnTo>
                    <a:pt x="5" y="126"/>
                  </a:lnTo>
                  <a:lnTo>
                    <a:pt x="3" y="124"/>
                  </a:lnTo>
                  <a:lnTo>
                    <a:pt x="2" y="121"/>
                  </a:lnTo>
                  <a:lnTo>
                    <a:pt x="1" y="118"/>
                  </a:lnTo>
                  <a:lnTo>
                    <a:pt x="0" y="115"/>
                  </a:lnTo>
                  <a:lnTo>
                    <a:pt x="0" y="112"/>
                  </a:lnTo>
                  <a:lnTo>
                    <a:pt x="0" y="24"/>
                  </a:lnTo>
                  <a:lnTo>
                    <a:pt x="0" y="21"/>
                  </a:lnTo>
                  <a:lnTo>
                    <a:pt x="1" y="17"/>
                  </a:lnTo>
                  <a:lnTo>
                    <a:pt x="2" y="14"/>
                  </a:lnTo>
                  <a:lnTo>
                    <a:pt x="3" y="12"/>
                  </a:lnTo>
                  <a:lnTo>
                    <a:pt x="5" y="9"/>
                  </a:lnTo>
                  <a:lnTo>
                    <a:pt x="7" y="7"/>
                  </a:lnTo>
                  <a:lnTo>
                    <a:pt x="9" y="5"/>
                  </a:lnTo>
                  <a:lnTo>
                    <a:pt x="12" y="3"/>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80" name="Freeform 281"/>
            <p:cNvSpPr>
              <a:spLocks/>
            </p:cNvSpPr>
            <p:nvPr/>
          </p:nvSpPr>
          <p:spPr bwMode="auto">
            <a:xfrm>
              <a:off x="4518025" y="1611313"/>
              <a:ext cx="44450" cy="50800"/>
            </a:xfrm>
            <a:custGeom>
              <a:avLst/>
              <a:gdLst/>
              <a:ahLst/>
              <a:cxnLst>
                <a:cxn ang="0">
                  <a:pos x="14" y="0"/>
                </a:cxn>
                <a:cxn ang="0">
                  <a:pos x="16" y="0"/>
                </a:cxn>
                <a:cxn ang="0">
                  <a:pos x="19" y="1"/>
                </a:cxn>
                <a:cxn ang="0">
                  <a:pos x="21" y="2"/>
                </a:cxn>
                <a:cxn ang="0">
                  <a:pos x="23" y="3"/>
                </a:cxn>
                <a:cxn ang="0">
                  <a:pos x="25" y="5"/>
                </a:cxn>
                <a:cxn ang="0">
                  <a:pos x="26" y="7"/>
                </a:cxn>
                <a:cxn ang="0">
                  <a:pos x="27" y="9"/>
                </a:cxn>
                <a:cxn ang="0">
                  <a:pos x="28" y="12"/>
                </a:cxn>
                <a:cxn ang="0">
                  <a:pos x="28" y="15"/>
                </a:cxn>
                <a:cxn ang="0">
                  <a:pos x="28" y="17"/>
                </a:cxn>
                <a:cxn ang="0">
                  <a:pos x="28" y="19"/>
                </a:cxn>
                <a:cxn ang="0">
                  <a:pos x="27" y="21"/>
                </a:cxn>
                <a:cxn ang="0">
                  <a:pos x="26" y="23"/>
                </a:cxn>
                <a:cxn ang="0">
                  <a:pos x="25" y="25"/>
                </a:cxn>
                <a:cxn ang="0">
                  <a:pos x="23" y="27"/>
                </a:cxn>
                <a:cxn ang="0">
                  <a:pos x="22" y="29"/>
                </a:cxn>
                <a:cxn ang="0">
                  <a:pos x="20" y="30"/>
                </a:cxn>
                <a:cxn ang="0">
                  <a:pos x="18" y="31"/>
                </a:cxn>
                <a:cxn ang="0">
                  <a:pos x="16" y="32"/>
                </a:cxn>
                <a:cxn ang="0">
                  <a:pos x="14" y="32"/>
                </a:cxn>
                <a:cxn ang="0">
                  <a:pos x="12" y="32"/>
                </a:cxn>
                <a:cxn ang="0">
                  <a:pos x="10" y="31"/>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0" y="9"/>
                </a:cxn>
                <a:cxn ang="0">
                  <a:pos x="1" y="7"/>
                </a:cxn>
                <a:cxn ang="0">
                  <a:pos x="3" y="5"/>
                </a:cxn>
                <a:cxn ang="0">
                  <a:pos x="5" y="3"/>
                </a:cxn>
                <a:cxn ang="0">
                  <a:pos x="7" y="2"/>
                </a:cxn>
                <a:cxn ang="0">
                  <a:pos x="9" y="1"/>
                </a:cxn>
                <a:cxn ang="0">
                  <a:pos x="11" y="0"/>
                </a:cxn>
                <a:cxn ang="0">
                  <a:pos x="14" y="0"/>
                </a:cxn>
              </a:cxnLst>
              <a:rect l="0" t="0" r="r" b="b"/>
              <a:pathLst>
                <a:path w="28" h="32">
                  <a:moveTo>
                    <a:pt x="14" y="0"/>
                  </a:moveTo>
                  <a:lnTo>
                    <a:pt x="16" y="0"/>
                  </a:lnTo>
                  <a:lnTo>
                    <a:pt x="19" y="1"/>
                  </a:lnTo>
                  <a:lnTo>
                    <a:pt x="21" y="2"/>
                  </a:lnTo>
                  <a:lnTo>
                    <a:pt x="23" y="3"/>
                  </a:lnTo>
                  <a:lnTo>
                    <a:pt x="25" y="5"/>
                  </a:lnTo>
                  <a:lnTo>
                    <a:pt x="26" y="7"/>
                  </a:lnTo>
                  <a:lnTo>
                    <a:pt x="27" y="9"/>
                  </a:lnTo>
                  <a:lnTo>
                    <a:pt x="28" y="12"/>
                  </a:lnTo>
                  <a:lnTo>
                    <a:pt x="28" y="15"/>
                  </a:lnTo>
                  <a:lnTo>
                    <a:pt x="28" y="17"/>
                  </a:lnTo>
                  <a:lnTo>
                    <a:pt x="28" y="19"/>
                  </a:lnTo>
                  <a:lnTo>
                    <a:pt x="27" y="21"/>
                  </a:lnTo>
                  <a:lnTo>
                    <a:pt x="26" y="23"/>
                  </a:lnTo>
                  <a:lnTo>
                    <a:pt x="25" y="25"/>
                  </a:lnTo>
                  <a:lnTo>
                    <a:pt x="23" y="27"/>
                  </a:lnTo>
                  <a:lnTo>
                    <a:pt x="22" y="29"/>
                  </a:lnTo>
                  <a:lnTo>
                    <a:pt x="20" y="30"/>
                  </a:lnTo>
                  <a:lnTo>
                    <a:pt x="18" y="31"/>
                  </a:lnTo>
                  <a:lnTo>
                    <a:pt x="16" y="32"/>
                  </a:lnTo>
                  <a:lnTo>
                    <a:pt x="14" y="32"/>
                  </a:lnTo>
                  <a:lnTo>
                    <a:pt x="12" y="32"/>
                  </a:lnTo>
                  <a:lnTo>
                    <a:pt x="10" y="31"/>
                  </a:lnTo>
                  <a:lnTo>
                    <a:pt x="8" y="30"/>
                  </a:lnTo>
                  <a:lnTo>
                    <a:pt x="6" y="29"/>
                  </a:lnTo>
                  <a:lnTo>
                    <a:pt x="4" y="27"/>
                  </a:lnTo>
                  <a:lnTo>
                    <a:pt x="3" y="25"/>
                  </a:lnTo>
                  <a:lnTo>
                    <a:pt x="2" y="23"/>
                  </a:lnTo>
                  <a:lnTo>
                    <a:pt x="1" y="21"/>
                  </a:lnTo>
                  <a:lnTo>
                    <a:pt x="0" y="19"/>
                  </a:lnTo>
                  <a:lnTo>
                    <a:pt x="0" y="17"/>
                  </a:lnTo>
                  <a:lnTo>
                    <a:pt x="0" y="15"/>
                  </a:lnTo>
                  <a:lnTo>
                    <a:pt x="0" y="12"/>
                  </a:lnTo>
                  <a:lnTo>
                    <a:pt x="0" y="9"/>
                  </a:lnTo>
                  <a:lnTo>
                    <a:pt x="1" y="7"/>
                  </a:lnTo>
                  <a:lnTo>
                    <a:pt x="3" y="5"/>
                  </a:lnTo>
                  <a:lnTo>
                    <a:pt x="5" y="3"/>
                  </a:lnTo>
                  <a:lnTo>
                    <a:pt x="7" y="2"/>
                  </a:lnTo>
                  <a:lnTo>
                    <a:pt x="9" y="1"/>
                  </a:lnTo>
                  <a:lnTo>
                    <a:pt x="11"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81" name="Freeform 282"/>
            <p:cNvSpPr>
              <a:spLocks/>
            </p:cNvSpPr>
            <p:nvPr/>
          </p:nvSpPr>
          <p:spPr bwMode="auto">
            <a:xfrm>
              <a:off x="4479925" y="1663700"/>
              <a:ext cx="149225" cy="185738"/>
            </a:xfrm>
            <a:custGeom>
              <a:avLst/>
              <a:gdLst/>
              <a:ahLst/>
              <a:cxnLst>
                <a:cxn ang="0">
                  <a:pos x="37" y="3"/>
                </a:cxn>
                <a:cxn ang="0">
                  <a:pos x="42" y="33"/>
                </a:cxn>
                <a:cxn ang="0">
                  <a:pos x="40" y="0"/>
                </a:cxn>
                <a:cxn ang="0">
                  <a:pos x="48" y="1"/>
                </a:cxn>
                <a:cxn ang="0">
                  <a:pos x="55" y="2"/>
                </a:cxn>
                <a:cxn ang="0">
                  <a:pos x="60" y="4"/>
                </a:cxn>
                <a:cxn ang="0">
                  <a:pos x="62" y="5"/>
                </a:cxn>
                <a:cxn ang="0">
                  <a:pos x="92" y="16"/>
                </a:cxn>
                <a:cxn ang="0">
                  <a:pos x="94" y="20"/>
                </a:cxn>
                <a:cxn ang="0">
                  <a:pos x="92" y="24"/>
                </a:cxn>
                <a:cxn ang="0">
                  <a:pos x="88" y="25"/>
                </a:cxn>
                <a:cxn ang="0">
                  <a:pos x="59" y="16"/>
                </a:cxn>
                <a:cxn ang="0">
                  <a:pos x="59" y="16"/>
                </a:cxn>
                <a:cxn ang="0">
                  <a:pos x="57" y="15"/>
                </a:cxn>
                <a:cxn ang="0">
                  <a:pos x="54" y="14"/>
                </a:cxn>
                <a:cxn ang="0">
                  <a:pos x="58" y="111"/>
                </a:cxn>
                <a:cxn ang="0">
                  <a:pos x="56" y="115"/>
                </a:cxn>
                <a:cxn ang="0">
                  <a:pos x="52" y="117"/>
                </a:cxn>
                <a:cxn ang="0">
                  <a:pos x="50" y="117"/>
                </a:cxn>
                <a:cxn ang="0">
                  <a:pos x="46" y="114"/>
                </a:cxn>
                <a:cxn ang="0">
                  <a:pos x="41" y="60"/>
                </a:cxn>
                <a:cxn ang="0">
                  <a:pos x="36" y="60"/>
                </a:cxn>
                <a:cxn ang="0">
                  <a:pos x="31" y="113"/>
                </a:cxn>
                <a:cxn ang="0">
                  <a:pos x="28" y="116"/>
                </a:cxn>
                <a:cxn ang="0">
                  <a:pos x="24" y="117"/>
                </a:cxn>
                <a:cxn ang="0">
                  <a:pos x="21" y="116"/>
                </a:cxn>
                <a:cxn ang="0">
                  <a:pos x="18" y="113"/>
                </a:cxn>
                <a:cxn ang="0">
                  <a:pos x="22" y="53"/>
                </a:cxn>
                <a:cxn ang="0">
                  <a:pos x="20" y="15"/>
                </a:cxn>
                <a:cxn ang="0">
                  <a:pos x="11" y="55"/>
                </a:cxn>
                <a:cxn ang="0">
                  <a:pos x="7" y="57"/>
                </a:cxn>
                <a:cxn ang="0">
                  <a:pos x="3" y="57"/>
                </a:cxn>
                <a:cxn ang="0">
                  <a:pos x="1" y="53"/>
                </a:cxn>
                <a:cxn ang="0">
                  <a:pos x="10" y="9"/>
                </a:cxn>
                <a:cxn ang="0">
                  <a:pos x="10" y="8"/>
                </a:cxn>
                <a:cxn ang="0">
                  <a:pos x="11" y="7"/>
                </a:cxn>
                <a:cxn ang="0">
                  <a:pos x="12" y="5"/>
                </a:cxn>
                <a:cxn ang="0">
                  <a:pos x="13" y="5"/>
                </a:cxn>
                <a:cxn ang="0">
                  <a:pos x="14" y="5"/>
                </a:cxn>
                <a:cxn ang="0">
                  <a:pos x="18" y="3"/>
                </a:cxn>
                <a:cxn ang="0">
                  <a:pos x="24" y="2"/>
                </a:cxn>
                <a:cxn ang="0">
                  <a:pos x="31" y="0"/>
                </a:cxn>
              </a:cxnLst>
              <a:rect l="0" t="0" r="r" b="b"/>
              <a:pathLst>
                <a:path w="94" h="117">
                  <a:moveTo>
                    <a:pt x="36" y="0"/>
                  </a:moveTo>
                  <a:lnTo>
                    <a:pt x="37" y="3"/>
                  </a:lnTo>
                  <a:lnTo>
                    <a:pt x="37" y="3"/>
                  </a:lnTo>
                  <a:lnTo>
                    <a:pt x="33" y="33"/>
                  </a:lnTo>
                  <a:lnTo>
                    <a:pt x="38" y="41"/>
                  </a:lnTo>
                  <a:lnTo>
                    <a:pt x="42" y="33"/>
                  </a:lnTo>
                  <a:lnTo>
                    <a:pt x="39" y="3"/>
                  </a:lnTo>
                  <a:lnTo>
                    <a:pt x="39" y="3"/>
                  </a:lnTo>
                  <a:lnTo>
                    <a:pt x="40" y="0"/>
                  </a:lnTo>
                  <a:lnTo>
                    <a:pt x="43" y="0"/>
                  </a:lnTo>
                  <a:lnTo>
                    <a:pt x="45" y="1"/>
                  </a:lnTo>
                  <a:lnTo>
                    <a:pt x="48" y="1"/>
                  </a:lnTo>
                  <a:lnTo>
                    <a:pt x="50" y="1"/>
                  </a:lnTo>
                  <a:lnTo>
                    <a:pt x="52" y="2"/>
                  </a:lnTo>
                  <a:lnTo>
                    <a:pt x="55" y="2"/>
                  </a:lnTo>
                  <a:lnTo>
                    <a:pt x="57" y="3"/>
                  </a:lnTo>
                  <a:lnTo>
                    <a:pt x="58" y="3"/>
                  </a:lnTo>
                  <a:lnTo>
                    <a:pt x="60" y="4"/>
                  </a:lnTo>
                  <a:lnTo>
                    <a:pt x="61" y="4"/>
                  </a:lnTo>
                  <a:lnTo>
                    <a:pt x="62" y="5"/>
                  </a:lnTo>
                  <a:lnTo>
                    <a:pt x="62" y="5"/>
                  </a:lnTo>
                  <a:lnTo>
                    <a:pt x="90" y="14"/>
                  </a:lnTo>
                  <a:lnTo>
                    <a:pt x="91" y="15"/>
                  </a:lnTo>
                  <a:lnTo>
                    <a:pt x="92" y="16"/>
                  </a:lnTo>
                  <a:lnTo>
                    <a:pt x="93" y="17"/>
                  </a:lnTo>
                  <a:lnTo>
                    <a:pt x="93" y="18"/>
                  </a:lnTo>
                  <a:lnTo>
                    <a:pt x="94" y="20"/>
                  </a:lnTo>
                  <a:lnTo>
                    <a:pt x="93" y="21"/>
                  </a:lnTo>
                  <a:lnTo>
                    <a:pt x="93" y="23"/>
                  </a:lnTo>
                  <a:lnTo>
                    <a:pt x="92" y="24"/>
                  </a:lnTo>
                  <a:lnTo>
                    <a:pt x="91" y="25"/>
                  </a:lnTo>
                  <a:lnTo>
                    <a:pt x="89" y="25"/>
                  </a:lnTo>
                  <a:lnTo>
                    <a:pt x="88" y="25"/>
                  </a:lnTo>
                  <a:lnTo>
                    <a:pt x="87" y="25"/>
                  </a:lnTo>
                  <a:lnTo>
                    <a:pt x="86" y="25"/>
                  </a:lnTo>
                  <a:lnTo>
                    <a:pt x="59" y="16"/>
                  </a:lnTo>
                  <a:lnTo>
                    <a:pt x="59" y="16"/>
                  </a:lnTo>
                  <a:lnTo>
                    <a:pt x="59" y="16"/>
                  </a:lnTo>
                  <a:lnTo>
                    <a:pt x="59" y="16"/>
                  </a:lnTo>
                  <a:lnTo>
                    <a:pt x="59" y="16"/>
                  </a:lnTo>
                  <a:lnTo>
                    <a:pt x="58" y="15"/>
                  </a:lnTo>
                  <a:lnTo>
                    <a:pt x="57" y="15"/>
                  </a:lnTo>
                  <a:lnTo>
                    <a:pt x="56" y="15"/>
                  </a:lnTo>
                  <a:lnTo>
                    <a:pt x="55" y="14"/>
                  </a:lnTo>
                  <a:lnTo>
                    <a:pt x="54" y="14"/>
                  </a:lnTo>
                  <a:lnTo>
                    <a:pt x="54" y="53"/>
                  </a:lnTo>
                  <a:lnTo>
                    <a:pt x="58" y="110"/>
                  </a:lnTo>
                  <a:lnTo>
                    <a:pt x="58" y="111"/>
                  </a:lnTo>
                  <a:lnTo>
                    <a:pt x="58" y="113"/>
                  </a:lnTo>
                  <a:lnTo>
                    <a:pt x="57" y="114"/>
                  </a:lnTo>
                  <a:lnTo>
                    <a:pt x="56" y="115"/>
                  </a:lnTo>
                  <a:lnTo>
                    <a:pt x="55" y="116"/>
                  </a:lnTo>
                  <a:lnTo>
                    <a:pt x="54" y="117"/>
                  </a:lnTo>
                  <a:lnTo>
                    <a:pt x="52" y="117"/>
                  </a:lnTo>
                  <a:lnTo>
                    <a:pt x="52" y="117"/>
                  </a:lnTo>
                  <a:lnTo>
                    <a:pt x="52" y="117"/>
                  </a:lnTo>
                  <a:lnTo>
                    <a:pt x="50" y="117"/>
                  </a:lnTo>
                  <a:lnTo>
                    <a:pt x="48" y="116"/>
                  </a:lnTo>
                  <a:lnTo>
                    <a:pt x="47" y="115"/>
                  </a:lnTo>
                  <a:lnTo>
                    <a:pt x="46" y="114"/>
                  </a:lnTo>
                  <a:lnTo>
                    <a:pt x="45" y="113"/>
                  </a:lnTo>
                  <a:lnTo>
                    <a:pt x="45" y="111"/>
                  </a:lnTo>
                  <a:lnTo>
                    <a:pt x="41" y="60"/>
                  </a:lnTo>
                  <a:lnTo>
                    <a:pt x="39" y="60"/>
                  </a:lnTo>
                  <a:lnTo>
                    <a:pt x="38" y="60"/>
                  </a:lnTo>
                  <a:lnTo>
                    <a:pt x="36" y="60"/>
                  </a:lnTo>
                  <a:lnTo>
                    <a:pt x="35" y="60"/>
                  </a:lnTo>
                  <a:lnTo>
                    <a:pt x="31" y="111"/>
                  </a:lnTo>
                  <a:lnTo>
                    <a:pt x="31" y="113"/>
                  </a:lnTo>
                  <a:lnTo>
                    <a:pt x="30" y="114"/>
                  </a:lnTo>
                  <a:lnTo>
                    <a:pt x="29" y="115"/>
                  </a:lnTo>
                  <a:lnTo>
                    <a:pt x="28" y="116"/>
                  </a:lnTo>
                  <a:lnTo>
                    <a:pt x="26" y="117"/>
                  </a:lnTo>
                  <a:lnTo>
                    <a:pt x="24" y="117"/>
                  </a:lnTo>
                  <a:lnTo>
                    <a:pt x="24" y="117"/>
                  </a:lnTo>
                  <a:lnTo>
                    <a:pt x="24" y="117"/>
                  </a:lnTo>
                  <a:lnTo>
                    <a:pt x="22" y="117"/>
                  </a:lnTo>
                  <a:lnTo>
                    <a:pt x="21" y="116"/>
                  </a:lnTo>
                  <a:lnTo>
                    <a:pt x="20" y="115"/>
                  </a:lnTo>
                  <a:lnTo>
                    <a:pt x="19" y="114"/>
                  </a:lnTo>
                  <a:lnTo>
                    <a:pt x="18" y="113"/>
                  </a:lnTo>
                  <a:lnTo>
                    <a:pt x="18" y="111"/>
                  </a:lnTo>
                  <a:lnTo>
                    <a:pt x="18" y="110"/>
                  </a:lnTo>
                  <a:lnTo>
                    <a:pt x="22" y="53"/>
                  </a:lnTo>
                  <a:lnTo>
                    <a:pt x="22" y="14"/>
                  </a:lnTo>
                  <a:lnTo>
                    <a:pt x="21" y="14"/>
                  </a:lnTo>
                  <a:lnTo>
                    <a:pt x="20" y="15"/>
                  </a:lnTo>
                  <a:lnTo>
                    <a:pt x="12" y="53"/>
                  </a:lnTo>
                  <a:lnTo>
                    <a:pt x="11" y="54"/>
                  </a:lnTo>
                  <a:lnTo>
                    <a:pt x="11" y="55"/>
                  </a:lnTo>
                  <a:lnTo>
                    <a:pt x="10" y="56"/>
                  </a:lnTo>
                  <a:lnTo>
                    <a:pt x="9" y="57"/>
                  </a:lnTo>
                  <a:lnTo>
                    <a:pt x="7" y="57"/>
                  </a:lnTo>
                  <a:lnTo>
                    <a:pt x="6" y="57"/>
                  </a:lnTo>
                  <a:lnTo>
                    <a:pt x="5" y="57"/>
                  </a:lnTo>
                  <a:lnTo>
                    <a:pt x="3" y="57"/>
                  </a:lnTo>
                  <a:lnTo>
                    <a:pt x="2" y="56"/>
                  </a:lnTo>
                  <a:lnTo>
                    <a:pt x="1" y="55"/>
                  </a:lnTo>
                  <a:lnTo>
                    <a:pt x="1" y="53"/>
                  </a:lnTo>
                  <a:lnTo>
                    <a:pt x="0" y="52"/>
                  </a:lnTo>
                  <a:lnTo>
                    <a:pt x="1" y="50"/>
                  </a:lnTo>
                  <a:lnTo>
                    <a:pt x="10" y="9"/>
                  </a:lnTo>
                  <a:lnTo>
                    <a:pt x="10" y="9"/>
                  </a:lnTo>
                  <a:lnTo>
                    <a:pt x="10" y="8"/>
                  </a:lnTo>
                  <a:lnTo>
                    <a:pt x="10" y="8"/>
                  </a:lnTo>
                  <a:lnTo>
                    <a:pt x="10" y="7"/>
                  </a:lnTo>
                  <a:lnTo>
                    <a:pt x="11" y="7"/>
                  </a:lnTo>
                  <a:lnTo>
                    <a:pt x="11" y="7"/>
                  </a:lnTo>
                  <a:lnTo>
                    <a:pt x="11" y="6"/>
                  </a:lnTo>
                  <a:lnTo>
                    <a:pt x="12" y="6"/>
                  </a:lnTo>
                  <a:lnTo>
                    <a:pt x="12" y="5"/>
                  </a:lnTo>
                  <a:lnTo>
                    <a:pt x="13" y="5"/>
                  </a:lnTo>
                  <a:lnTo>
                    <a:pt x="13" y="5"/>
                  </a:lnTo>
                  <a:lnTo>
                    <a:pt x="13" y="5"/>
                  </a:lnTo>
                  <a:lnTo>
                    <a:pt x="13" y="5"/>
                  </a:lnTo>
                  <a:lnTo>
                    <a:pt x="14" y="5"/>
                  </a:lnTo>
                  <a:lnTo>
                    <a:pt x="14" y="5"/>
                  </a:lnTo>
                  <a:lnTo>
                    <a:pt x="15" y="4"/>
                  </a:lnTo>
                  <a:lnTo>
                    <a:pt x="17" y="4"/>
                  </a:lnTo>
                  <a:lnTo>
                    <a:pt x="18" y="3"/>
                  </a:lnTo>
                  <a:lnTo>
                    <a:pt x="20" y="3"/>
                  </a:lnTo>
                  <a:lnTo>
                    <a:pt x="22" y="2"/>
                  </a:lnTo>
                  <a:lnTo>
                    <a:pt x="24" y="2"/>
                  </a:lnTo>
                  <a:lnTo>
                    <a:pt x="26" y="1"/>
                  </a:lnTo>
                  <a:lnTo>
                    <a:pt x="28" y="1"/>
                  </a:lnTo>
                  <a:lnTo>
                    <a:pt x="31" y="0"/>
                  </a:lnTo>
                  <a:lnTo>
                    <a:pt x="33" y="0"/>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82" name="Rectangle 283"/>
            <p:cNvSpPr>
              <a:spLocks noChangeArrowheads="1"/>
            </p:cNvSpPr>
            <p:nvPr/>
          </p:nvSpPr>
          <p:spPr bwMode="auto">
            <a:xfrm>
              <a:off x="4618038" y="1709738"/>
              <a:ext cx="14288" cy="412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83" name="Rectangle 284"/>
            <p:cNvSpPr>
              <a:spLocks noChangeArrowheads="1"/>
            </p:cNvSpPr>
            <p:nvPr/>
          </p:nvSpPr>
          <p:spPr bwMode="auto">
            <a:xfrm>
              <a:off x="4640263" y="1690688"/>
              <a:ext cx="14288"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284" name="Rectangle 285"/>
            <p:cNvSpPr>
              <a:spLocks noChangeArrowheads="1"/>
            </p:cNvSpPr>
            <p:nvPr/>
          </p:nvSpPr>
          <p:spPr bwMode="auto">
            <a:xfrm>
              <a:off x="4662488" y="1666875"/>
              <a:ext cx="14288" cy="841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218809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p:tgtEl>
                                          <p:spTgt spid="34"/>
                                        </p:tgtEl>
                                        <p:attrNameLst>
                                          <p:attrName>ppt_x</p:attrName>
                                        </p:attrNameLst>
                                      </p:cBhvr>
                                      <p:tavLst>
                                        <p:tav tm="0">
                                          <p:val>
                                            <p:strVal val="#ppt_x-#ppt_w*1.125000"/>
                                          </p:val>
                                        </p:tav>
                                        <p:tav tm="100000">
                                          <p:val>
                                            <p:strVal val="#ppt_x"/>
                                          </p:val>
                                        </p:tav>
                                      </p:tavLst>
                                    </p:anim>
                                    <p:animEffect transition="in" filter="wipe(right)">
                                      <p:cBhvr>
                                        <p:cTn id="28" dur="500"/>
                                        <p:tgtEl>
                                          <p:spTgt spid="34"/>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right)">
                                      <p:cBhvr>
                                        <p:cTn id="32" dur="500"/>
                                        <p:tgtEl>
                                          <p:spTgt spid="7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right)">
                                      <p:cBhvr>
                                        <p:cTn id="36" dur="500"/>
                                        <p:tgtEl>
                                          <p:spTgt spid="71"/>
                                        </p:tgtEl>
                                      </p:cBhvr>
                                    </p:animEffect>
                                  </p:child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right)">
                                      <p:cBhvr>
                                        <p:cTn id="40" dur="500"/>
                                        <p:tgtEl>
                                          <p:spTgt spid="72"/>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right)">
                                      <p:cBhvr>
                                        <p:cTn id="44" dur="500"/>
                                        <p:tgtEl>
                                          <p:spTgt spid="73"/>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right)">
                                      <p:cBhvr>
                                        <p:cTn id="48" dur="500"/>
                                        <p:tgtEl>
                                          <p:spTgt spid="44"/>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275"/>
                                        </p:tgtEl>
                                        <p:attrNameLst>
                                          <p:attrName>style.visibility</p:attrName>
                                        </p:attrNameLst>
                                      </p:cBhvr>
                                      <p:to>
                                        <p:strVal val="visible"/>
                                      </p:to>
                                    </p:set>
                                    <p:animEffect transition="in" filter="fade">
                                      <p:cBhvr>
                                        <p:cTn id="68" dur="500"/>
                                        <p:tgtEl>
                                          <p:spTgt spid="275"/>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par>
                          <p:cTn id="73" fill="hold">
                            <p:stCondLst>
                              <p:cond delay="8000"/>
                            </p:stCondLst>
                            <p:childTnLst>
                              <p:par>
                                <p:cTn id="74" presetID="22" presetClass="entr" presetSubtype="8"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left)">
                                      <p:cBhvr>
                                        <p:cTn id="76" dur="500"/>
                                        <p:tgtEl>
                                          <p:spTgt spid="52"/>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left)">
                                      <p:cBhvr>
                                        <p:cTn id="80" dur="500"/>
                                        <p:tgtEl>
                                          <p:spTgt spid="53"/>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left)">
                                      <p:cBhvr>
                                        <p:cTn id="84" dur="500"/>
                                        <p:tgtEl>
                                          <p:spTgt spid="54"/>
                                        </p:tgtEl>
                                      </p:cBhvr>
                                    </p:animEffect>
                                  </p:child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left)">
                                      <p:cBhvr>
                                        <p:cTn id="8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P spid="37" grpId="0"/>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65125"/>
            <a:ext cx="11506200" cy="1325563"/>
          </a:xfrm>
        </p:spPr>
        <p:txBody>
          <a:bodyPr>
            <a:normAutofit/>
          </a:bodyPr>
          <a:lstStyle/>
          <a:p>
            <a:r>
              <a:rPr lang="es-PE" dirty="0"/>
              <a:t>Capítulo 6: Análisis de seguridad operacional</a:t>
            </a:r>
          </a:p>
        </p:txBody>
      </p:sp>
      <p:pic>
        <p:nvPicPr>
          <p:cNvPr id="3" name="Picture 2"/>
          <p:cNvPicPr>
            <a:picLocks noChangeAspect="1"/>
          </p:cNvPicPr>
          <p:nvPr/>
        </p:nvPicPr>
        <p:blipFill>
          <a:blip r:embed="rId3"/>
          <a:stretch>
            <a:fillRect/>
          </a:stretch>
        </p:blipFill>
        <p:spPr>
          <a:xfrm>
            <a:off x="1260557" y="1585549"/>
            <a:ext cx="9616993" cy="4398203"/>
          </a:xfrm>
          <a:prstGeom prst="rect">
            <a:avLst/>
          </a:prstGeom>
        </p:spPr>
      </p:pic>
      <p:sp>
        <p:nvSpPr>
          <p:cNvPr id="7" name="TextBox 6"/>
          <p:cNvSpPr txBox="1"/>
          <p:nvPr/>
        </p:nvSpPr>
        <p:spPr>
          <a:xfrm>
            <a:off x="2514600" y="6153150"/>
            <a:ext cx="7010400" cy="584775"/>
          </a:xfrm>
          <a:prstGeom prst="rect">
            <a:avLst/>
          </a:prstGeom>
          <a:noFill/>
        </p:spPr>
        <p:txBody>
          <a:bodyPr wrap="square" rtlCol="0">
            <a:spAutoFit/>
          </a:bodyPr>
          <a:lstStyle/>
          <a:p>
            <a:pPr algn="ctr"/>
            <a:r>
              <a:rPr lang="es-PE" sz="3200" dirty="0" smtClean="0"/>
              <a:t>Tipos de análisis estadísticos comunes</a:t>
            </a:r>
            <a:endParaRPr lang="es-PE" sz="3200" dirty="0"/>
          </a:p>
        </p:txBody>
      </p:sp>
    </p:spTree>
    <p:extLst>
      <p:ext uri="{BB962C8B-B14F-4D97-AF65-F5344CB8AC3E}">
        <p14:creationId xmlns:p14="http://schemas.microsoft.com/office/powerpoint/2010/main" val="29785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60650"/>
            <a:ext cx="4356100" cy="1569660"/>
          </a:xfrm>
          <a:prstGeom prst="rect">
            <a:avLst/>
          </a:prstGeom>
          <a:noFill/>
        </p:spPr>
        <p:txBody>
          <a:bodyPr wrap="square" rtlCol="0">
            <a:spAutoFit/>
          </a:bodyPr>
          <a:lstStyle/>
          <a:p>
            <a:pPr algn="ctr"/>
            <a:r>
              <a:rPr lang="es-PE" sz="3200" dirty="0"/>
              <a:t>Integración D3M </a:t>
            </a:r>
            <a:r>
              <a:rPr lang="es-PE" sz="3200" dirty="0" smtClean="0"/>
              <a:t>con la </a:t>
            </a:r>
            <a:r>
              <a:rPr lang="es-PE" sz="3200" dirty="0"/>
              <a:t>gestión de </a:t>
            </a:r>
            <a:r>
              <a:rPr lang="es-PE" sz="3200" dirty="0" smtClean="0"/>
              <a:t>seguridad operacional</a:t>
            </a:r>
            <a:endParaRPr lang="es-PE" sz="3200" dirty="0"/>
          </a:p>
        </p:txBody>
      </p:sp>
      <p:pic>
        <p:nvPicPr>
          <p:cNvPr id="5" name="Picture 4"/>
          <p:cNvPicPr>
            <a:picLocks noChangeAspect="1"/>
          </p:cNvPicPr>
          <p:nvPr/>
        </p:nvPicPr>
        <p:blipFill>
          <a:blip r:embed="rId3"/>
          <a:stretch>
            <a:fillRect/>
          </a:stretch>
        </p:blipFill>
        <p:spPr>
          <a:xfrm>
            <a:off x="5029499" y="113299"/>
            <a:ext cx="6819601" cy="6542501"/>
          </a:xfrm>
          <a:prstGeom prst="rect">
            <a:avLst/>
          </a:prstGeom>
        </p:spPr>
      </p:pic>
    </p:spTree>
    <p:extLst>
      <p:ext uri="{BB962C8B-B14F-4D97-AF65-F5344CB8AC3E}">
        <p14:creationId xmlns:p14="http://schemas.microsoft.com/office/powerpoint/2010/main" val="38380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51"/>
          <p:cNvGrpSpPr/>
          <p:nvPr/>
        </p:nvGrpSpPr>
        <p:grpSpPr>
          <a:xfrm>
            <a:off x="266700" y="342900"/>
            <a:ext cx="11633200" cy="6121400"/>
            <a:chOff x="1475656" y="1131590"/>
            <a:chExt cx="6984776" cy="3581482"/>
          </a:xfrm>
        </p:grpSpPr>
        <p:sp>
          <p:nvSpPr>
            <p:cNvPr id="6" name="Rectángulo 3"/>
            <p:cNvSpPr/>
            <p:nvPr/>
          </p:nvSpPr>
          <p:spPr>
            <a:xfrm>
              <a:off x="1475656" y="1419622"/>
              <a:ext cx="864096" cy="864096"/>
            </a:xfrm>
            <a:prstGeom prst="rect">
              <a:avLst/>
            </a:prstGeom>
            <a:solidFill>
              <a:srgbClr val="008080"/>
            </a:solidFill>
            <a:ln>
              <a:solidFill>
                <a:srgbClr val="098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1</a:t>
              </a:r>
            </a:p>
            <a:p>
              <a:pPr algn="ctr"/>
              <a:r>
                <a:rPr lang="es-PE" sz="1200" dirty="0" smtClean="0"/>
                <a:t>Defina el problema a ser resuelto o los objetivos a ser cumplidos</a:t>
              </a:r>
              <a:endParaRPr lang="es-PE" sz="1200" dirty="0"/>
            </a:p>
          </p:txBody>
        </p:sp>
        <p:sp>
          <p:nvSpPr>
            <p:cNvPr id="8" name="Decisión 4"/>
            <p:cNvSpPr/>
            <p:nvPr/>
          </p:nvSpPr>
          <p:spPr>
            <a:xfrm>
              <a:off x="2627784" y="1131590"/>
              <a:ext cx="1417743" cy="1440160"/>
            </a:xfrm>
            <a:prstGeom prst="flowChartDecision">
              <a:avLst/>
            </a:prstGeom>
            <a:solidFill>
              <a:srgbClr val="008080"/>
            </a:solidFill>
            <a:ln>
              <a:solidFill>
                <a:srgbClr val="098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2</a:t>
              </a:r>
            </a:p>
            <a:p>
              <a:pPr algn="ctr"/>
              <a:r>
                <a:rPr lang="es-PE" sz="1200" dirty="0" smtClean="0"/>
                <a:t>Hay suficientes datos que me ayuden a comprender</a:t>
              </a:r>
              <a:endParaRPr lang="es-PE" sz="1200" dirty="0"/>
            </a:p>
          </p:txBody>
        </p:sp>
        <p:sp>
          <p:nvSpPr>
            <p:cNvPr id="9" name="Rectángulo redondeado 5"/>
            <p:cNvSpPr/>
            <p:nvPr/>
          </p:nvSpPr>
          <p:spPr>
            <a:xfrm>
              <a:off x="4279302" y="1522238"/>
              <a:ext cx="502920" cy="194253"/>
            </a:xfrm>
            <a:prstGeom prst="roundRect">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E" sz="1200" dirty="0" smtClean="0"/>
                <a:t>√ </a:t>
              </a:r>
              <a:r>
                <a:rPr lang="es-PE" sz="1200" b="1" dirty="0" smtClean="0"/>
                <a:t>SI</a:t>
              </a:r>
            </a:p>
          </p:txBody>
        </p:sp>
        <p:sp>
          <p:nvSpPr>
            <p:cNvPr id="10" name="Rectángulo redondeado 6"/>
            <p:cNvSpPr/>
            <p:nvPr/>
          </p:nvSpPr>
          <p:spPr>
            <a:xfrm>
              <a:off x="3456444" y="2631275"/>
              <a:ext cx="502920" cy="194253"/>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E" sz="1200" dirty="0" smtClean="0"/>
                <a:t>X NO</a:t>
              </a:r>
            </a:p>
          </p:txBody>
        </p:sp>
        <p:sp>
          <p:nvSpPr>
            <p:cNvPr id="11" name="Rectángulo 7"/>
            <p:cNvSpPr/>
            <p:nvPr/>
          </p:nvSpPr>
          <p:spPr>
            <a:xfrm>
              <a:off x="2907561" y="3075806"/>
              <a:ext cx="864096" cy="864096"/>
            </a:xfrm>
            <a:prstGeom prst="rect">
              <a:avLst/>
            </a:prstGeom>
            <a:solidFill>
              <a:srgbClr val="008080"/>
            </a:solidFill>
            <a:ln>
              <a:solidFill>
                <a:srgbClr val="098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3</a:t>
              </a:r>
            </a:p>
            <a:p>
              <a:pPr algn="ctr"/>
              <a:r>
                <a:rPr lang="es-PE" sz="1200" dirty="0" smtClean="0"/>
                <a:t>Solicite recopilación y/o análisis de datos</a:t>
              </a:r>
              <a:endParaRPr lang="es-PE" sz="1200" dirty="0"/>
            </a:p>
          </p:txBody>
        </p:sp>
        <p:sp>
          <p:nvSpPr>
            <p:cNvPr id="12" name="Rectángulo 8"/>
            <p:cNvSpPr/>
            <p:nvPr/>
          </p:nvSpPr>
          <p:spPr>
            <a:xfrm>
              <a:off x="4063278" y="3075278"/>
              <a:ext cx="784694" cy="864096"/>
            </a:xfrm>
            <a:prstGeom prst="rect">
              <a:avLst/>
            </a:prstGeom>
            <a:solidFill>
              <a:srgbClr val="00B0F0"/>
            </a:solidFill>
            <a:ln>
              <a:solidFill>
                <a:srgbClr val="007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A</a:t>
              </a:r>
            </a:p>
            <a:p>
              <a:pPr algn="ctr"/>
              <a:r>
                <a:rPr lang="es-PE" sz="1200" dirty="0" smtClean="0"/>
                <a:t>Recopile y organice los datos</a:t>
              </a:r>
              <a:endParaRPr lang="es-PE" sz="1200" dirty="0"/>
            </a:p>
          </p:txBody>
        </p:sp>
        <p:sp>
          <p:nvSpPr>
            <p:cNvPr id="13" name="Rectángulo 9"/>
            <p:cNvSpPr/>
            <p:nvPr/>
          </p:nvSpPr>
          <p:spPr>
            <a:xfrm>
              <a:off x="5220072" y="3075278"/>
              <a:ext cx="720080" cy="864335"/>
            </a:xfrm>
            <a:prstGeom prst="rect">
              <a:avLst/>
            </a:prstGeom>
            <a:solidFill>
              <a:srgbClr val="00B0F0"/>
            </a:solidFill>
            <a:ln>
              <a:solidFill>
                <a:srgbClr val="007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B</a:t>
              </a:r>
            </a:p>
            <a:p>
              <a:pPr algn="ctr"/>
              <a:r>
                <a:rPr lang="es-PE" sz="1200" dirty="0" smtClean="0"/>
                <a:t>Realice el análisis</a:t>
              </a:r>
              <a:endParaRPr lang="es-PE" sz="1200" dirty="0"/>
            </a:p>
          </p:txBody>
        </p:sp>
        <p:sp>
          <p:nvSpPr>
            <p:cNvPr id="14" name="Rectángulo 10"/>
            <p:cNvSpPr/>
            <p:nvPr/>
          </p:nvSpPr>
          <p:spPr>
            <a:xfrm>
              <a:off x="6363945" y="3075278"/>
              <a:ext cx="1008112" cy="864096"/>
            </a:xfrm>
            <a:prstGeom prst="rect">
              <a:avLst/>
            </a:prstGeom>
            <a:solidFill>
              <a:srgbClr val="00B0F0"/>
            </a:solidFill>
            <a:ln>
              <a:solidFill>
                <a:srgbClr val="007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C</a:t>
              </a:r>
            </a:p>
            <a:p>
              <a:pPr algn="ctr"/>
              <a:r>
                <a:rPr lang="es-PE" sz="1200" dirty="0" smtClean="0"/>
                <a:t>Genere reportes y presente análisis de resultados en formas significativas</a:t>
              </a:r>
              <a:endParaRPr lang="es-PE" sz="1200" dirty="0"/>
            </a:p>
          </p:txBody>
        </p:sp>
        <p:sp>
          <p:nvSpPr>
            <p:cNvPr id="15" name="Rectángulo 11"/>
            <p:cNvSpPr/>
            <p:nvPr/>
          </p:nvSpPr>
          <p:spPr>
            <a:xfrm>
              <a:off x="6452462" y="1402828"/>
              <a:ext cx="864096" cy="880887"/>
            </a:xfrm>
            <a:prstGeom prst="rect">
              <a:avLst/>
            </a:prstGeom>
            <a:solidFill>
              <a:srgbClr val="008080"/>
            </a:solidFill>
            <a:ln>
              <a:solidFill>
                <a:srgbClr val="098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4</a:t>
              </a:r>
            </a:p>
            <a:p>
              <a:pPr algn="ctr"/>
              <a:r>
                <a:rPr lang="es-PE" sz="1200" dirty="0" smtClean="0"/>
                <a:t>Interprete los resultados de los análisis de datos para la toma de decisiones</a:t>
              </a:r>
              <a:endParaRPr lang="es-PE" sz="1200" dirty="0"/>
            </a:p>
          </p:txBody>
        </p:sp>
        <p:sp>
          <p:nvSpPr>
            <p:cNvPr id="16" name="Rectángulo 22"/>
            <p:cNvSpPr/>
            <p:nvPr/>
          </p:nvSpPr>
          <p:spPr>
            <a:xfrm>
              <a:off x="3923928" y="2931790"/>
              <a:ext cx="3528393" cy="1296144"/>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dirty="0"/>
            </a:p>
          </p:txBody>
        </p:sp>
        <p:sp>
          <p:nvSpPr>
            <p:cNvPr id="17" name="Rectángulo redondeado 23"/>
            <p:cNvSpPr/>
            <p:nvPr/>
          </p:nvSpPr>
          <p:spPr>
            <a:xfrm>
              <a:off x="2447701" y="4573239"/>
              <a:ext cx="4850350" cy="1398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smtClean="0">
                  <a:solidFill>
                    <a:schemeClr val="accent4">
                      <a:lumMod val="10000"/>
                    </a:schemeClr>
                  </a:solidFill>
                </a:rPr>
                <a:t>Fases de la toma de decisión basada en datos</a:t>
              </a:r>
              <a:endParaRPr lang="es-PE" sz="1800" b="1" dirty="0">
                <a:solidFill>
                  <a:schemeClr val="accent4">
                    <a:lumMod val="10000"/>
                  </a:schemeClr>
                </a:solidFill>
              </a:endParaRPr>
            </a:p>
          </p:txBody>
        </p:sp>
        <p:sp>
          <p:nvSpPr>
            <p:cNvPr id="18" name="Rectángulo redondeado 24"/>
            <p:cNvSpPr/>
            <p:nvPr/>
          </p:nvSpPr>
          <p:spPr>
            <a:xfrm>
              <a:off x="3851920" y="4015480"/>
              <a:ext cx="3600400" cy="1800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solidFill>
                    <a:schemeClr val="tx1"/>
                  </a:solidFill>
                </a:rPr>
                <a:t>Refiérase al Capítulo 6</a:t>
              </a:r>
              <a:endParaRPr lang="es-PE" sz="1200" b="1" dirty="0">
                <a:solidFill>
                  <a:schemeClr val="tx1"/>
                </a:solidFill>
              </a:endParaRPr>
            </a:p>
          </p:txBody>
        </p:sp>
        <p:cxnSp>
          <p:nvCxnSpPr>
            <p:cNvPr id="19" name="Conector recto de flecha 26"/>
            <p:cNvCxnSpPr>
              <a:stCxn id="6" idx="3"/>
              <a:endCxn id="8" idx="1"/>
            </p:cNvCxnSpPr>
            <p:nvPr/>
          </p:nvCxnSpPr>
          <p:spPr>
            <a:xfrm>
              <a:off x="2339752" y="1851670"/>
              <a:ext cx="288031"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27"/>
            <p:cNvCxnSpPr>
              <a:stCxn id="8" idx="3"/>
            </p:cNvCxnSpPr>
            <p:nvPr/>
          </p:nvCxnSpPr>
          <p:spPr>
            <a:xfrm>
              <a:off x="4045527" y="1851670"/>
              <a:ext cx="240334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30"/>
            <p:cNvCxnSpPr>
              <a:stCxn id="11" idx="3"/>
            </p:cNvCxnSpPr>
            <p:nvPr/>
          </p:nvCxnSpPr>
          <p:spPr>
            <a:xfrm flipV="1">
              <a:off x="3771658" y="3501052"/>
              <a:ext cx="283366" cy="680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31"/>
            <p:cNvCxnSpPr>
              <a:stCxn id="12" idx="3"/>
            </p:cNvCxnSpPr>
            <p:nvPr/>
          </p:nvCxnSpPr>
          <p:spPr>
            <a:xfrm>
              <a:off x="4847972" y="3507326"/>
              <a:ext cx="37210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33"/>
            <p:cNvCxnSpPr>
              <a:stCxn id="13" idx="3"/>
            </p:cNvCxnSpPr>
            <p:nvPr/>
          </p:nvCxnSpPr>
          <p:spPr>
            <a:xfrm>
              <a:off x="5940152" y="3507446"/>
              <a:ext cx="432048" cy="200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ángulo 35"/>
            <p:cNvSpPr/>
            <p:nvPr/>
          </p:nvSpPr>
          <p:spPr>
            <a:xfrm>
              <a:off x="7596336" y="1376763"/>
              <a:ext cx="864096" cy="894896"/>
            </a:xfrm>
            <a:prstGeom prst="rect">
              <a:avLst/>
            </a:prstGeom>
            <a:solidFill>
              <a:srgbClr val="008080"/>
            </a:solidFill>
            <a:ln>
              <a:solidFill>
                <a:srgbClr val="098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t>Paso 5</a:t>
              </a:r>
            </a:p>
            <a:p>
              <a:pPr algn="ctr"/>
              <a:r>
                <a:rPr lang="es-PE" sz="1200" dirty="0" smtClean="0"/>
                <a:t>Comunique la </a:t>
              </a:r>
              <a:r>
                <a:rPr lang="es-PE" sz="1200" dirty="0" err="1" smtClean="0"/>
                <a:t>decision</a:t>
              </a:r>
              <a:r>
                <a:rPr lang="es-PE" sz="1200" dirty="0" smtClean="0"/>
                <a:t> a las partes interesadas</a:t>
              </a:r>
              <a:endParaRPr lang="es-PE" sz="1200" dirty="0"/>
            </a:p>
          </p:txBody>
        </p:sp>
        <p:cxnSp>
          <p:nvCxnSpPr>
            <p:cNvPr id="25" name="Conector recto de flecha 37"/>
            <p:cNvCxnSpPr>
              <a:stCxn id="14" idx="0"/>
            </p:cNvCxnSpPr>
            <p:nvPr/>
          </p:nvCxnSpPr>
          <p:spPr>
            <a:xfrm flipV="1">
              <a:off x="6868002" y="2283717"/>
              <a:ext cx="0" cy="79156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40"/>
            <p:cNvCxnSpPr>
              <a:stCxn id="8" idx="2"/>
              <a:endCxn id="11" idx="0"/>
            </p:cNvCxnSpPr>
            <p:nvPr/>
          </p:nvCxnSpPr>
          <p:spPr>
            <a:xfrm>
              <a:off x="3336655" y="2571750"/>
              <a:ext cx="2953" cy="50405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 name="Conector recto de flecha 26"/>
          <p:cNvCxnSpPr/>
          <p:nvPr/>
        </p:nvCxnSpPr>
        <p:spPr>
          <a:xfrm>
            <a:off x="9696524" y="1900688"/>
            <a:ext cx="4431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08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E" dirty="0"/>
              <a:t>Capítulo 7: Protección de datos e información sobre seguridad operacional y fuentes conexas</a:t>
            </a:r>
          </a:p>
        </p:txBody>
      </p:sp>
      <p:sp>
        <p:nvSpPr>
          <p:cNvPr id="3" name="Content Placeholder 2"/>
          <p:cNvSpPr>
            <a:spLocks noGrp="1"/>
          </p:cNvSpPr>
          <p:nvPr>
            <p:ph idx="1"/>
          </p:nvPr>
        </p:nvSpPr>
        <p:spPr>
          <a:xfrm>
            <a:off x="838200" y="1825624"/>
            <a:ext cx="10515600" cy="4765675"/>
          </a:xfrm>
        </p:spPr>
        <p:txBody>
          <a:bodyPr>
            <a:normAutofit/>
          </a:bodyPr>
          <a:lstStyle/>
          <a:p>
            <a:r>
              <a:rPr lang="es-PE" dirty="0">
                <a:latin typeface="+mj-lt"/>
              </a:rPr>
              <a:t>Objetivos y contenido</a:t>
            </a:r>
          </a:p>
          <a:p>
            <a:r>
              <a:rPr lang="es-PE" dirty="0">
                <a:latin typeface="+mj-lt"/>
              </a:rPr>
              <a:t>Principios fundamentales</a:t>
            </a:r>
          </a:p>
          <a:p>
            <a:r>
              <a:rPr lang="es-PE" dirty="0">
                <a:latin typeface="+mj-lt"/>
              </a:rPr>
              <a:t>Alcance de la protección</a:t>
            </a:r>
          </a:p>
          <a:p>
            <a:r>
              <a:rPr lang="es-PE" dirty="0">
                <a:latin typeface="+mj-lt"/>
              </a:rPr>
              <a:t>Nivel de protección</a:t>
            </a:r>
          </a:p>
          <a:p>
            <a:r>
              <a:rPr lang="es-PE" dirty="0">
                <a:latin typeface="+mj-lt"/>
              </a:rPr>
              <a:t>Principios de protección</a:t>
            </a:r>
          </a:p>
          <a:p>
            <a:r>
              <a:rPr lang="es-PE" dirty="0">
                <a:latin typeface="+mj-lt"/>
              </a:rPr>
              <a:t>Principios de excepción</a:t>
            </a:r>
          </a:p>
          <a:p>
            <a:r>
              <a:rPr lang="es-PE" dirty="0">
                <a:latin typeface="+mj-lt"/>
              </a:rPr>
              <a:t>Divulgación al público</a:t>
            </a:r>
          </a:p>
          <a:p>
            <a:r>
              <a:rPr lang="es-PE" dirty="0">
                <a:latin typeface="+mj-lt"/>
              </a:rPr>
              <a:t>Protección de los datos registrados</a:t>
            </a:r>
          </a:p>
          <a:p>
            <a:r>
              <a:rPr lang="es-PE" dirty="0">
                <a:latin typeface="+mj-lt"/>
              </a:rPr>
              <a:t>Compartición e intercambio de información de seguridad </a:t>
            </a:r>
            <a:r>
              <a:rPr lang="es-PE" dirty="0" smtClean="0">
                <a:latin typeface="+mj-lt"/>
              </a:rPr>
              <a:t>operacional</a:t>
            </a:r>
            <a:endParaRPr lang="es-PE" dirty="0">
              <a:latin typeface="+mj-lt"/>
            </a:endParaRPr>
          </a:p>
        </p:txBody>
      </p:sp>
    </p:spTree>
    <p:extLst>
      <p:ext uri="{BB962C8B-B14F-4D97-AF65-F5344CB8AC3E}">
        <p14:creationId xmlns:p14="http://schemas.microsoft.com/office/powerpoint/2010/main" val="31789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32401" y="190007"/>
            <a:ext cx="6794500" cy="6596602"/>
          </a:xfrm>
          <a:prstGeom prst="rect">
            <a:avLst/>
          </a:prstGeom>
        </p:spPr>
      </p:pic>
      <p:sp>
        <p:nvSpPr>
          <p:cNvPr id="8" name="Rectangle 7"/>
          <p:cNvSpPr/>
          <p:nvPr/>
        </p:nvSpPr>
        <p:spPr>
          <a:xfrm>
            <a:off x="376086" y="2580458"/>
            <a:ext cx="3700614" cy="1200329"/>
          </a:xfrm>
          <a:prstGeom prst="rect">
            <a:avLst/>
          </a:prstGeom>
        </p:spPr>
        <p:txBody>
          <a:bodyPr wrap="square">
            <a:spAutoFit/>
          </a:bodyPr>
          <a:lstStyle/>
          <a:p>
            <a:pPr algn="ctr"/>
            <a:r>
              <a:rPr lang="es-PE" sz="2400" dirty="0"/>
              <a:t>Directrices sobre la interacción de las disposiciones de protección</a:t>
            </a:r>
          </a:p>
        </p:txBody>
      </p:sp>
    </p:spTree>
    <p:extLst>
      <p:ext uri="{BB962C8B-B14F-4D97-AF65-F5344CB8AC3E}">
        <p14:creationId xmlns:p14="http://schemas.microsoft.com/office/powerpoint/2010/main" val="345627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88886" y="2567758"/>
            <a:ext cx="3700614" cy="1200329"/>
          </a:xfrm>
          <a:prstGeom prst="rect">
            <a:avLst/>
          </a:prstGeom>
        </p:spPr>
        <p:txBody>
          <a:bodyPr wrap="square">
            <a:spAutoFit/>
          </a:bodyPr>
          <a:lstStyle/>
          <a:p>
            <a:pPr algn="ctr"/>
            <a:r>
              <a:rPr lang="es-PE" sz="2400" dirty="0">
                <a:latin typeface="+mj-lt"/>
              </a:rPr>
              <a:t>Lineamientos para la aplicación de los principios de excepción</a:t>
            </a:r>
          </a:p>
        </p:txBody>
      </p:sp>
      <p:pic>
        <p:nvPicPr>
          <p:cNvPr id="2" name="Picture 1"/>
          <p:cNvPicPr>
            <a:picLocks noChangeAspect="1"/>
          </p:cNvPicPr>
          <p:nvPr/>
        </p:nvPicPr>
        <p:blipFill>
          <a:blip r:embed="rId3"/>
          <a:stretch>
            <a:fillRect/>
          </a:stretch>
        </p:blipFill>
        <p:spPr>
          <a:xfrm>
            <a:off x="5562600" y="166146"/>
            <a:ext cx="6121400" cy="6691854"/>
          </a:xfrm>
          <a:prstGeom prst="rect">
            <a:avLst/>
          </a:prstGeom>
        </p:spPr>
      </p:pic>
    </p:spTree>
    <p:extLst>
      <p:ext uri="{BB962C8B-B14F-4D97-AF65-F5344CB8AC3E}">
        <p14:creationId xmlns:p14="http://schemas.microsoft.com/office/powerpoint/2010/main" val="33379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121285"/>
            <a:ext cx="11155680" cy="878459"/>
          </a:xfrm>
        </p:spPr>
        <p:txBody>
          <a:bodyPr>
            <a:normAutofit/>
          </a:bodyPr>
          <a:lstStyle/>
          <a:p>
            <a:r>
              <a:rPr lang="es-PE" sz="4000" dirty="0"/>
              <a:t>Capítulo 8: Gestión estatal de seguridad operacional</a:t>
            </a:r>
          </a:p>
        </p:txBody>
      </p:sp>
      <p:grpSp>
        <p:nvGrpSpPr>
          <p:cNvPr id="4" name="Group 3"/>
          <p:cNvGrpSpPr/>
          <p:nvPr/>
        </p:nvGrpSpPr>
        <p:grpSpPr>
          <a:xfrm>
            <a:off x="780289" y="974592"/>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493590" y="1786149"/>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207606" y="2593211"/>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935316" y="3403444"/>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687234" y="1009060"/>
            <a:ext cx="6790270" cy="461665"/>
          </a:xfrm>
          <a:prstGeom prst="rect">
            <a:avLst/>
          </a:prstGeom>
        </p:spPr>
        <p:txBody>
          <a:bodyPr wrap="square">
            <a:spAutoFit/>
          </a:bodyPr>
          <a:lstStyle/>
          <a:p>
            <a:pPr algn="just"/>
            <a:r>
              <a:rPr lang="es-PE" sz="2400" dirty="0" smtClean="0"/>
              <a:t>Introducción</a:t>
            </a:r>
            <a:endParaRPr lang="es-PE" sz="2400" dirty="0"/>
          </a:p>
        </p:txBody>
      </p:sp>
      <p:sp>
        <p:nvSpPr>
          <p:cNvPr id="52" name="Rectangle 51"/>
          <p:cNvSpPr/>
          <p:nvPr/>
        </p:nvSpPr>
        <p:spPr>
          <a:xfrm>
            <a:off x="2394186" y="1835440"/>
            <a:ext cx="6790270" cy="461665"/>
          </a:xfrm>
          <a:prstGeom prst="rect">
            <a:avLst/>
          </a:prstGeom>
        </p:spPr>
        <p:txBody>
          <a:bodyPr wrap="square">
            <a:spAutoFit/>
          </a:bodyPr>
          <a:lstStyle/>
          <a:p>
            <a:pPr algn="just"/>
            <a:r>
              <a:rPr lang="es-PE" sz="2400" dirty="0"/>
              <a:t>Programa estatal de seguridad operacional (SSP)</a:t>
            </a:r>
          </a:p>
        </p:txBody>
      </p:sp>
      <p:sp>
        <p:nvSpPr>
          <p:cNvPr id="53" name="Rectangle 52"/>
          <p:cNvSpPr/>
          <p:nvPr/>
        </p:nvSpPr>
        <p:spPr>
          <a:xfrm>
            <a:off x="3087297" y="2521302"/>
            <a:ext cx="6790270" cy="830997"/>
          </a:xfrm>
          <a:prstGeom prst="rect">
            <a:avLst/>
          </a:prstGeom>
        </p:spPr>
        <p:txBody>
          <a:bodyPr wrap="square">
            <a:spAutoFit/>
          </a:bodyPr>
          <a:lstStyle/>
          <a:p>
            <a:pPr algn="just"/>
            <a:r>
              <a:rPr lang="es-PE" sz="2400" dirty="0"/>
              <a:t>Componente 1: Política, objetivos y recursos estatales de seguridad operacional</a:t>
            </a:r>
          </a:p>
        </p:txBody>
      </p:sp>
      <p:sp>
        <p:nvSpPr>
          <p:cNvPr id="54" name="Rectangle 53"/>
          <p:cNvSpPr/>
          <p:nvPr/>
        </p:nvSpPr>
        <p:spPr>
          <a:xfrm>
            <a:off x="3817624" y="3325981"/>
            <a:ext cx="6790270" cy="830997"/>
          </a:xfrm>
          <a:prstGeom prst="rect">
            <a:avLst/>
          </a:prstGeom>
        </p:spPr>
        <p:txBody>
          <a:bodyPr wrap="square">
            <a:spAutoFit/>
          </a:bodyPr>
          <a:lstStyle/>
          <a:p>
            <a:pPr algn="just"/>
            <a:r>
              <a:rPr lang="es-PE" sz="2400" dirty="0"/>
              <a:t>Componente 2: Gestión estatal de riesgos de seguridad operacional</a:t>
            </a:r>
          </a:p>
        </p:txBody>
      </p:sp>
      <p:grpSp>
        <p:nvGrpSpPr>
          <p:cNvPr id="59" name="Group 58"/>
          <p:cNvGrpSpPr/>
          <p:nvPr/>
        </p:nvGrpSpPr>
        <p:grpSpPr>
          <a:xfrm>
            <a:off x="1119805" y="1179552"/>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0" y="1058485"/>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697383" y="1870042"/>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455874" y="2677104"/>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153256" y="3487337"/>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45" name="Group 44"/>
          <p:cNvGrpSpPr/>
          <p:nvPr/>
        </p:nvGrpSpPr>
        <p:grpSpPr>
          <a:xfrm>
            <a:off x="3691129" y="4254240"/>
            <a:ext cx="884057" cy="715395"/>
            <a:chOff x="8438368" y="202797"/>
            <a:chExt cx="402431" cy="325654"/>
          </a:xfrm>
          <a:solidFill>
            <a:srgbClr val="C00000"/>
          </a:solidFill>
        </p:grpSpPr>
        <p:sp>
          <p:nvSpPr>
            <p:cNvPr id="46" name="Chevron 45"/>
            <p:cNvSpPr/>
            <p:nvPr userDrawn="1"/>
          </p:nvSpPr>
          <p:spPr>
            <a:xfrm>
              <a:off x="8438368" y="202797"/>
              <a:ext cx="402431" cy="325652"/>
            </a:xfrm>
            <a:prstGeom prst="chevron">
              <a:avLst>
                <a:gd name="adj" fmla="val 24299"/>
              </a:avLst>
            </a:prstGeom>
            <a:solidFill>
              <a:srgbClr val="E63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7" name="Freeform 46"/>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55" name="Group 54"/>
          <p:cNvGrpSpPr/>
          <p:nvPr/>
        </p:nvGrpSpPr>
        <p:grpSpPr>
          <a:xfrm>
            <a:off x="4404430" y="5065797"/>
            <a:ext cx="884057" cy="715395"/>
            <a:chOff x="8438368" y="202797"/>
            <a:chExt cx="402431" cy="325654"/>
          </a:xfrm>
          <a:solidFill>
            <a:srgbClr val="00B050"/>
          </a:solidFill>
        </p:grpSpPr>
        <p:sp>
          <p:nvSpPr>
            <p:cNvPr id="56" name="Chevron 55"/>
            <p:cNvSpPr/>
            <p:nvPr userDrawn="1"/>
          </p:nvSpPr>
          <p:spPr>
            <a:xfrm>
              <a:off x="8438368" y="202797"/>
              <a:ext cx="402431" cy="325652"/>
            </a:xfrm>
            <a:prstGeom prst="chevron">
              <a:avLst>
                <a:gd name="adj" fmla="val 24299"/>
              </a:avLst>
            </a:prstGeom>
            <a:solidFill>
              <a:srgbClr val="00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7" name="Freeform 56"/>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58" name="Group 57"/>
          <p:cNvGrpSpPr/>
          <p:nvPr/>
        </p:nvGrpSpPr>
        <p:grpSpPr>
          <a:xfrm>
            <a:off x="5118446" y="5872859"/>
            <a:ext cx="884057" cy="715395"/>
            <a:chOff x="8438368" y="202797"/>
            <a:chExt cx="402431" cy="325654"/>
          </a:xfrm>
          <a:solidFill>
            <a:srgbClr val="002060"/>
          </a:solidFill>
        </p:grpSpPr>
        <p:sp>
          <p:nvSpPr>
            <p:cNvPr id="74" name="Chevron 73"/>
            <p:cNvSpPr/>
            <p:nvPr userDrawn="1"/>
          </p:nvSpPr>
          <p:spPr>
            <a:xfrm>
              <a:off x="8438368" y="202797"/>
              <a:ext cx="402431" cy="325652"/>
            </a:xfrm>
            <a:prstGeom prst="chevron">
              <a:avLst>
                <a:gd name="adj" fmla="val 24299"/>
              </a:avLst>
            </a:prstGeom>
            <a:solidFill>
              <a:srgbClr val="000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75" name="Freeform 74"/>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76" name="Rectangle 75"/>
          <p:cNvSpPr/>
          <p:nvPr/>
        </p:nvSpPr>
        <p:spPr>
          <a:xfrm>
            <a:off x="4583466" y="4190079"/>
            <a:ext cx="6790270" cy="830997"/>
          </a:xfrm>
          <a:prstGeom prst="rect">
            <a:avLst/>
          </a:prstGeom>
        </p:spPr>
        <p:txBody>
          <a:bodyPr wrap="square">
            <a:spAutoFit/>
          </a:bodyPr>
          <a:lstStyle/>
          <a:p>
            <a:pPr algn="just"/>
            <a:r>
              <a:rPr lang="es-PE" sz="2400" dirty="0"/>
              <a:t>Componente 3: Aseguramiento estatal de seguridad operacional</a:t>
            </a:r>
          </a:p>
        </p:txBody>
      </p:sp>
      <p:sp>
        <p:nvSpPr>
          <p:cNvPr id="77" name="Rectangle 76"/>
          <p:cNvSpPr/>
          <p:nvPr/>
        </p:nvSpPr>
        <p:spPr>
          <a:xfrm>
            <a:off x="5292979" y="5015208"/>
            <a:ext cx="6790270" cy="830997"/>
          </a:xfrm>
          <a:prstGeom prst="rect">
            <a:avLst/>
          </a:prstGeom>
        </p:spPr>
        <p:txBody>
          <a:bodyPr wrap="square">
            <a:spAutoFit/>
          </a:bodyPr>
          <a:lstStyle/>
          <a:p>
            <a:pPr algn="just"/>
            <a:r>
              <a:rPr lang="es-PE" sz="2400" dirty="0"/>
              <a:t>Componente 4: Promoción estatal de seguridad operacional</a:t>
            </a:r>
          </a:p>
        </p:txBody>
      </p:sp>
      <p:sp>
        <p:nvSpPr>
          <p:cNvPr id="78" name="Rectangle 77"/>
          <p:cNvSpPr/>
          <p:nvPr/>
        </p:nvSpPr>
        <p:spPr>
          <a:xfrm>
            <a:off x="5987453" y="6035527"/>
            <a:ext cx="6790270" cy="461665"/>
          </a:xfrm>
          <a:prstGeom prst="rect">
            <a:avLst/>
          </a:prstGeom>
        </p:spPr>
        <p:txBody>
          <a:bodyPr wrap="square">
            <a:spAutoFit/>
          </a:bodyPr>
          <a:lstStyle/>
          <a:p>
            <a:pPr algn="just"/>
            <a:r>
              <a:rPr lang="es-PE" sz="2400" dirty="0"/>
              <a:t>Implementación del SSP</a:t>
            </a:r>
          </a:p>
        </p:txBody>
      </p:sp>
      <p:sp>
        <p:nvSpPr>
          <p:cNvPr id="87" name="TextBox 86"/>
          <p:cNvSpPr txBox="1"/>
          <p:nvPr/>
        </p:nvSpPr>
        <p:spPr>
          <a:xfrm>
            <a:off x="2910840" y="4338133"/>
            <a:ext cx="857035" cy="523220"/>
          </a:xfrm>
          <a:prstGeom prst="rect">
            <a:avLst/>
          </a:prstGeom>
          <a:noFill/>
        </p:spPr>
        <p:txBody>
          <a:bodyPr wrap="square" rtlCol="0">
            <a:spAutoFit/>
          </a:bodyPr>
          <a:lstStyle/>
          <a:p>
            <a:pPr algn="r"/>
            <a:r>
              <a:rPr lang="en-US" sz="2800" dirty="0" smtClean="0">
                <a:solidFill>
                  <a:srgbClr val="C00000"/>
                </a:solidFill>
                <a:latin typeface="Bebas" pitchFamily="2" charset="0"/>
              </a:rPr>
              <a:t>05</a:t>
            </a:r>
            <a:endParaRPr lang="id-ID" sz="2800" dirty="0">
              <a:solidFill>
                <a:srgbClr val="C00000"/>
              </a:solidFill>
              <a:latin typeface="Bebas" pitchFamily="2" charset="0"/>
            </a:endParaRPr>
          </a:p>
        </p:txBody>
      </p:sp>
      <p:sp>
        <p:nvSpPr>
          <p:cNvPr id="88" name="TextBox 87"/>
          <p:cNvSpPr txBox="1"/>
          <p:nvPr/>
        </p:nvSpPr>
        <p:spPr>
          <a:xfrm>
            <a:off x="3644799" y="5174074"/>
            <a:ext cx="857035" cy="523220"/>
          </a:xfrm>
          <a:prstGeom prst="rect">
            <a:avLst/>
          </a:prstGeom>
          <a:noFill/>
        </p:spPr>
        <p:txBody>
          <a:bodyPr wrap="square" rtlCol="0">
            <a:spAutoFit/>
          </a:bodyPr>
          <a:lstStyle/>
          <a:p>
            <a:pPr algn="r"/>
            <a:r>
              <a:rPr lang="en-US" sz="2800" dirty="0" smtClean="0">
                <a:solidFill>
                  <a:srgbClr val="008080"/>
                </a:solidFill>
                <a:latin typeface="Bebas" pitchFamily="2" charset="0"/>
              </a:rPr>
              <a:t>06</a:t>
            </a:r>
            <a:endParaRPr lang="id-ID" sz="2800" dirty="0">
              <a:solidFill>
                <a:srgbClr val="008080"/>
              </a:solidFill>
              <a:latin typeface="Bebas" pitchFamily="2" charset="0"/>
            </a:endParaRPr>
          </a:p>
        </p:txBody>
      </p:sp>
      <p:sp>
        <p:nvSpPr>
          <p:cNvPr id="89" name="TextBox 88"/>
          <p:cNvSpPr txBox="1"/>
          <p:nvPr/>
        </p:nvSpPr>
        <p:spPr>
          <a:xfrm>
            <a:off x="4366714" y="5956752"/>
            <a:ext cx="857035" cy="523220"/>
          </a:xfrm>
          <a:prstGeom prst="rect">
            <a:avLst/>
          </a:prstGeom>
          <a:noFill/>
        </p:spPr>
        <p:txBody>
          <a:bodyPr wrap="square" rtlCol="0">
            <a:spAutoFit/>
          </a:bodyPr>
          <a:lstStyle/>
          <a:p>
            <a:pPr algn="r"/>
            <a:r>
              <a:rPr lang="en-US" sz="2800" dirty="0" smtClean="0">
                <a:solidFill>
                  <a:srgbClr val="002060"/>
                </a:solidFill>
                <a:latin typeface="Bebas" pitchFamily="2" charset="0"/>
              </a:rPr>
              <a:t>07</a:t>
            </a:r>
            <a:endParaRPr lang="id-ID" sz="2800" dirty="0">
              <a:solidFill>
                <a:srgbClr val="002060"/>
              </a:solidFill>
              <a:latin typeface="Bebas" pitchFamily="2" charset="0"/>
            </a:endParaRPr>
          </a:p>
        </p:txBody>
      </p:sp>
      <p:grpSp>
        <p:nvGrpSpPr>
          <p:cNvPr id="90" name="Group 89"/>
          <p:cNvGrpSpPr/>
          <p:nvPr/>
        </p:nvGrpSpPr>
        <p:grpSpPr>
          <a:xfrm>
            <a:off x="1758820" y="2016805"/>
            <a:ext cx="427038" cy="279400"/>
            <a:chOff x="2714625" y="2287588"/>
            <a:chExt cx="427038" cy="209550"/>
          </a:xfrm>
          <a:solidFill>
            <a:schemeClr val="bg1">
              <a:lumMod val="85000"/>
            </a:schemeClr>
          </a:solidFill>
        </p:grpSpPr>
        <p:sp>
          <p:nvSpPr>
            <p:cNvPr id="91" name="Freeform 74"/>
            <p:cNvSpPr>
              <a:spLocks/>
            </p:cNvSpPr>
            <p:nvPr/>
          </p:nvSpPr>
          <p:spPr bwMode="auto">
            <a:xfrm>
              <a:off x="2771775" y="2287588"/>
              <a:ext cx="38100" cy="44450"/>
            </a:xfrm>
            <a:custGeom>
              <a:avLst/>
              <a:gdLst/>
              <a:ahLst/>
              <a:cxnLst>
                <a:cxn ang="0">
                  <a:pos x="12" y="0"/>
                </a:cxn>
                <a:cxn ang="0">
                  <a:pos x="15" y="0"/>
                </a:cxn>
                <a:cxn ang="0">
                  <a:pos x="17" y="1"/>
                </a:cxn>
                <a:cxn ang="0">
                  <a:pos x="19" y="2"/>
                </a:cxn>
                <a:cxn ang="0">
                  <a:pos x="21" y="3"/>
                </a:cxn>
                <a:cxn ang="0">
                  <a:pos x="22" y="5"/>
                </a:cxn>
                <a:cxn ang="0">
                  <a:pos x="24" y="7"/>
                </a:cxn>
                <a:cxn ang="0">
                  <a:pos x="24" y="10"/>
                </a:cxn>
                <a:cxn ang="0">
                  <a:pos x="24" y="12"/>
                </a:cxn>
                <a:cxn ang="0">
                  <a:pos x="24" y="15"/>
                </a:cxn>
                <a:cxn ang="0">
                  <a:pos x="24" y="17"/>
                </a:cxn>
                <a:cxn ang="0">
                  <a:pos x="23" y="19"/>
                </a:cxn>
                <a:cxn ang="0">
                  <a:pos x="22" y="21"/>
                </a:cxn>
                <a:cxn ang="0">
                  <a:pos x="21" y="23"/>
                </a:cxn>
                <a:cxn ang="0">
                  <a:pos x="19" y="24"/>
                </a:cxn>
                <a:cxn ang="0">
                  <a:pos x="18" y="26"/>
                </a:cxn>
                <a:cxn ang="0">
                  <a:pos x="16" y="27"/>
                </a:cxn>
                <a:cxn ang="0">
                  <a:pos x="14" y="27"/>
                </a:cxn>
                <a:cxn ang="0">
                  <a:pos x="12" y="28"/>
                </a:cxn>
                <a:cxn ang="0">
                  <a:pos x="10" y="27"/>
                </a:cxn>
                <a:cxn ang="0">
                  <a:pos x="8" y="27"/>
                </a:cxn>
                <a:cxn ang="0">
                  <a:pos x="6" y="26"/>
                </a:cxn>
                <a:cxn ang="0">
                  <a:pos x="5" y="24"/>
                </a:cxn>
                <a:cxn ang="0">
                  <a:pos x="3" y="23"/>
                </a:cxn>
                <a:cxn ang="0">
                  <a:pos x="2" y="21"/>
                </a:cxn>
                <a:cxn ang="0">
                  <a:pos x="1" y="19"/>
                </a:cxn>
                <a:cxn ang="0">
                  <a:pos x="0" y="17"/>
                </a:cxn>
                <a:cxn ang="0">
                  <a:pos x="0" y="15"/>
                </a:cxn>
                <a:cxn ang="0">
                  <a:pos x="0" y="12"/>
                </a:cxn>
                <a:cxn ang="0">
                  <a:pos x="0" y="10"/>
                </a:cxn>
                <a:cxn ang="0">
                  <a:pos x="1" y="7"/>
                </a:cxn>
                <a:cxn ang="0">
                  <a:pos x="2" y="5"/>
                </a:cxn>
                <a:cxn ang="0">
                  <a:pos x="3" y="3"/>
                </a:cxn>
                <a:cxn ang="0">
                  <a:pos x="5" y="2"/>
                </a:cxn>
                <a:cxn ang="0">
                  <a:pos x="7" y="1"/>
                </a:cxn>
                <a:cxn ang="0">
                  <a:pos x="10" y="0"/>
                </a:cxn>
                <a:cxn ang="0">
                  <a:pos x="12" y="0"/>
                </a:cxn>
              </a:cxnLst>
              <a:rect l="0" t="0" r="r" b="b"/>
              <a:pathLst>
                <a:path w="24" h="28">
                  <a:moveTo>
                    <a:pt x="12" y="0"/>
                  </a:moveTo>
                  <a:lnTo>
                    <a:pt x="15" y="0"/>
                  </a:lnTo>
                  <a:lnTo>
                    <a:pt x="17" y="1"/>
                  </a:lnTo>
                  <a:lnTo>
                    <a:pt x="19" y="2"/>
                  </a:lnTo>
                  <a:lnTo>
                    <a:pt x="21" y="3"/>
                  </a:lnTo>
                  <a:lnTo>
                    <a:pt x="22" y="5"/>
                  </a:lnTo>
                  <a:lnTo>
                    <a:pt x="24" y="7"/>
                  </a:lnTo>
                  <a:lnTo>
                    <a:pt x="24" y="10"/>
                  </a:lnTo>
                  <a:lnTo>
                    <a:pt x="24" y="12"/>
                  </a:lnTo>
                  <a:lnTo>
                    <a:pt x="24" y="15"/>
                  </a:lnTo>
                  <a:lnTo>
                    <a:pt x="24" y="17"/>
                  </a:lnTo>
                  <a:lnTo>
                    <a:pt x="23" y="19"/>
                  </a:lnTo>
                  <a:lnTo>
                    <a:pt x="22" y="21"/>
                  </a:lnTo>
                  <a:lnTo>
                    <a:pt x="21" y="23"/>
                  </a:lnTo>
                  <a:lnTo>
                    <a:pt x="19" y="24"/>
                  </a:lnTo>
                  <a:lnTo>
                    <a:pt x="18" y="26"/>
                  </a:lnTo>
                  <a:lnTo>
                    <a:pt x="16" y="27"/>
                  </a:lnTo>
                  <a:lnTo>
                    <a:pt x="14" y="27"/>
                  </a:lnTo>
                  <a:lnTo>
                    <a:pt x="12" y="28"/>
                  </a:lnTo>
                  <a:lnTo>
                    <a:pt x="10" y="27"/>
                  </a:lnTo>
                  <a:lnTo>
                    <a:pt x="8" y="27"/>
                  </a:lnTo>
                  <a:lnTo>
                    <a:pt x="6" y="26"/>
                  </a:lnTo>
                  <a:lnTo>
                    <a:pt x="5" y="24"/>
                  </a:lnTo>
                  <a:lnTo>
                    <a:pt x="3" y="23"/>
                  </a:lnTo>
                  <a:lnTo>
                    <a:pt x="2" y="21"/>
                  </a:lnTo>
                  <a:lnTo>
                    <a:pt x="1" y="19"/>
                  </a:lnTo>
                  <a:lnTo>
                    <a:pt x="0" y="17"/>
                  </a:lnTo>
                  <a:lnTo>
                    <a:pt x="0" y="15"/>
                  </a:lnTo>
                  <a:lnTo>
                    <a:pt x="0" y="12"/>
                  </a:lnTo>
                  <a:lnTo>
                    <a:pt x="0" y="10"/>
                  </a:lnTo>
                  <a:lnTo>
                    <a:pt x="1" y="7"/>
                  </a:lnTo>
                  <a:lnTo>
                    <a:pt x="2" y="5"/>
                  </a:lnTo>
                  <a:lnTo>
                    <a:pt x="3" y="3"/>
                  </a:lnTo>
                  <a:lnTo>
                    <a:pt x="5" y="2"/>
                  </a:lnTo>
                  <a:lnTo>
                    <a:pt x="7"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2" name="Freeform 75"/>
            <p:cNvSpPr>
              <a:spLocks/>
            </p:cNvSpPr>
            <p:nvPr/>
          </p:nvSpPr>
          <p:spPr bwMode="auto">
            <a:xfrm>
              <a:off x="2908300" y="2287588"/>
              <a:ext cx="39688" cy="44450"/>
            </a:xfrm>
            <a:custGeom>
              <a:avLst/>
              <a:gdLst/>
              <a:ahLst/>
              <a:cxnLst>
                <a:cxn ang="0">
                  <a:pos x="13" y="0"/>
                </a:cxn>
                <a:cxn ang="0">
                  <a:pos x="15" y="0"/>
                </a:cxn>
                <a:cxn ang="0">
                  <a:pos x="17" y="1"/>
                </a:cxn>
                <a:cxn ang="0">
                  <a:pos x="19" y="2"/>
                </a:cxn>
                <a:cxn ang="0">
                  <a:pos x="21" y="3"/>
                </a:cxn>
                <a:cxn ang="0">
                  <a:pos x="23" y="5"/>
                </a:cxn>
                <a:cxn ang="0">
                  <a:pos x="24" y="7"/>
                </a:cxn>
                <a:cxn ang="0">
                  <a:pos x="25" y="10"/>
                </a:cxn>
                <a:cxn ang="0">
                  <a:pos x="25" y="12"/>
                </a:cxn>
                <a:cxn ang="0">
                  <a:pos x="25" y="15"/>
                </a:cxn>
                <a:cxn ang="0">
                  <a:pos x="24" y="17"/>
                </a:cxn>
                <a:cxn ang="0">
                  <a:pos x="24" y="19"/>
                </a:cxn>
                <a:cxn ang="0">
                  <a:pos x="23" y="21"/>
                </a:cxn>
                <a:cxn ang="0">
                  <a:pos x="21" y="23"/>
                </a:cxn>
                <a:cxn ang="0">
                  <a:pos x="20" y="24"/>
                </a:cxn>
                <a:cxn ang="0">
                  <a:pos x="18" y="26"/>
                </a:cxn>
                <a:cxn ang="0">
                  <a:pos x="16" y="27"/>
                </a:cxn>
                <a:cxn ang="0">
                  <a:pos x="15" y="27"/>
                </a:cxn>
                <a:cxn ang="0">
                  <a:pos x="13" y="28"/>
                </a:cxn>
                <a:cxn ang="0">
                  <a:pos x="10" y="27"/>
                </a:cxn>
                <a:cxn ang="0">
                  <a:pos x="9" y="27"/>
                </a:cxn>
                <a:cxn ang="0">
                  <a:pos x="7" y="26"/>
                </a:cxn>
                <a:cxn ang="0">
                  <a:pos x="5" y="24"/>
                </a:cxn>
                <a:cxn ang="0">
                  <a:pos x="4" y="23"/>
                </a:cxn>
                <a:cxn ang="0">
                  <a:pos x="2" y="21"/>
                </a:cxn>
                <a:cxn ang="0">
                  <a:pos x="1" y="19"/>
                </a:cxn>
                <a:cxn ang="0">
                  <a:pos x="1" y="17"/>
                </a:cxn>
                <a:cxn ang="0">
                  <a:pos x="0" y="15"/>
                </a:cxn>
                <a:cxn ang="0">
                  <a:pos x="0" y="12"/>
                </a:cxn>
                <a:cxn ang="0">
                  <a:pos x="0" y="10"/>
                </a:cxn>
                <a:cxn ang="0">
                  <a:pos x="1" y="7"/>
                </a:cxn>
                <a:cxn ang="0">
                  <a:pos x="2" y="5"/>
                </a:cxn>
                <a:cxn ang="0">
                  <a:pos x="4" y="3"/>
                </a:cxn>
                <a:cxn ang="0">
                  <a:pos x="6" y="2"/>
                </a:cxn>
                <a:cxn ang="0">
                  <a:pos x="8" y="1"/>
                </a:cxn>
                <a:cxn ang="0">
                  <a:pos x="10" y="0"/>
                </a:cxn>
                <a:cxn ang="0">
                  <a:pos x="13" y="0"/>
                </a:cxn>
              </a:cxnLst>
              <a:rect l="0" t="0" r="r" b="b"/>
              <a:pathLst>
                <a:path w="25" h="28">
                  <a:moveTo>
                    <a:pt x="13" y="0"/>
                  </a:moveTo>
                  <a:lnTo>
                    <a:pt x="15" y="0"/>
                  </a:lnTo>
                  <a:lnTo>
                    <a:pt x="17" y="1"/>
                  </a:lnTo>
                  <a:lnTo>
                    <a:pt x="19" y="2"/>
                  </a:lnTo>
                  <a:lnTo>
                    <a:pt x="21" y="3"/>
                  </a:lnTo>
                  <a:lnTo>
                    <a:pt x="23" y="5"/>
                  </a:lnTo>
                  <a:lnTo>
                    <a:pt x="24" y="7"/>
                  </a:lnTo>
                  <a:lnTo>
                    <a:pt x="25" y="10"/>
                  </a:lnTo>
                  <a:lnTo>
                    <a:pt x="25" y="12"/>
                  </a:lnTo>
                  <a:lnTo>
                    <a:pt x="25" y="15"/>
                  </a:lnTo>
                  <a:lnTo>
                    <a:pt x="24" y="17"/>
                  </a:lnTo>
                  <a:lnTo>
                    <a:pt x="24" y="19"/>
                  </a:lnTo>
                  <a:lnTo>
                    <a:pt x="23" y="21"/>
                  </a:lnTo>
                  <a:lnTo>
                    <a:pt x="21" y="23"/>
                  </a:lnTo>
                  <a:lnTo>
                    <a:pt x="20" y="24"/>
                  </a:lnTo>
                  <a:lnTo>
                    <a:pt x="18" y="26"/>
                  </a:lnTo>
                  <a:lnTo>
                    <a:pt x="16" y="27"/>
                  </a:lnTo>
                  <a:lnTo>
                    <a:pt x="15" y="27"/>
                  </a:lnTo>
                  <a:lnTo>
                    <a:pt x="13" y="28"/>
                  </a:lnTo>
                  <a:lnTo>
                    <a:pt x="10" y="27"/>
                  </a:lnTo>
                  <a:lnTo>
                    <a:pt x="9" y="27"/>
                  </a:lnTo>
                  <a:lnTo>
                    <a:pt x="7" y="26"/>
                  </a:lnTo>
                  <a:lnTo>
                    <a:pt x="5" y="24"/>
                  </a:lnTo>
                  <a:lnTo>
                    <a:pt x="4" y="23"/>
                  </a:lnTo>
                  <a:lnTo>
                    <a:pt x="2" y="21"/>
                  </a:lnTo>
                  <a:lnTo>
                    <a:pt x="1" y="19"/>
                  </a:lnTo>
                  <a:lnTo>
                    <a:pt x="1" y="17"/>
                  </a:lnTo>
                  <a:lnTo>
                    <a:pt x="0" y="15"/>
                  </a:lnTo>
                  <a:lnTo>
                    <a:pt x="0" y="12"/>
                  </a:lnTo>
                  <a:lnTo>
                    <a:pt x="0" y="10"/>
                  </a:lnTo>
                  <a:lnTo>
                    <a:pt x="1" y="7"/>
                  </a:lnTo>
                  <a:lnTo>
                    <a:pt x="2" y="5"/>
                  </a:lnTo>
                  <a:lnTo>
                    <a:pt x="4" y="3"/>
                  </a:lnTo>
                  <a:lnTo>
                    <a:pt x="6" y="2"/>
                  </a:lnTo>
                  <a:lnTo>
                    <a:pt x="8" y="1"/>
                  </a:lnTo>
                  <a:lnTo>
                    <a:pt x="1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3" name="Freeform 76"/>
            <p:cNvSpPr>
              <a:spLocks/>
            </p:cNvSpPr>
            <p:nvPr/>
          </p:nvSpPr>
          <p:spPr bwMode="auto">
            <a:xfrm>
              <a:off x="3044825" y="2287588"/>
              <a:ext cx="39688" cy="44450"/>
            </a:xfrm>
            <a:custGeom>
              <a:avLst/>
              <a:gdLst/>
              <a:ahLst/>
              <a:cxnLst>
                <a:cxn ang="0">
                  <a:pos x="13" y="0"/>
                </a:cxn>
                <a:cxn ang="0">
                  <a:pos x="15" y="0"/>
                </a:cxn>
                <a:cxn ang="0">
                  <a:pos x="18" y="1"/>
                </a:cxn>
                <a:cxn ang="0">
                  <a:pos x="20" y="2"/>
                </a:cxn>
                <a:cxn ang="0">
                  <a:pos x="22" y="3"/>
                </a:cxn>
                <a:cxn ang="0">
                  <a:pos x="23" y="5"/>
                </a:cxn>
                <a:cxn ang="0">
                  <a:pos x="24" y="7"/>
                </a:cxn>
                <a:cxn ang="0">
                  <a:pos x="25" y="10"/>
                </a:cxn>
                <a:cxn ang="0">
                  <a:pos x="25" y="12"/>
                </a:cxn>
                <a:cxn ang="0">
                  <a:pos x="25" y="15"/>
                </a:cxn>
                <a:cxn ang="0">
                  <a:pos x="25" y="17"/>
                </a:cxn>
                <a:cxn ang="0">
                  <a:pos x="24" y="19"/>
                </a:cxn>
                <a:cxn ang="0">
                  <a:pos x="23" y="21"/>
                </a:cxn>
                <a:cxn ang="0">
                  <a:pos x="22" y="23"/>
                </a:cxn>
                <a:cxn ang="0">
                  <a:pos x="20" y="24"/>
                </a:cxn>
                <a:cxn ang="0">
                  <a:pos x="19" y="26"/>
                </a:cxn>
                <a:cxn ang="0">
                  <a:pos x="17" y="27"/>
                </a:cxn>
                <a:cxn ang="0">
                  <a:pos x="15" y="27"/>
                </a:cxn>
                <a:cxn ang="0">
                  <a:pos x="13" y="28"/>
                </a:cxn>
                <a:cxn ang="0">
                  <a:pos x="11" y="27"/>
                </a:cxn>
                <a:cxn ang="0">
                  <a:pos x="9" y="27"/>
                </a:cxn>
                <a:cxn ang="0">
                  <a:pos x="7" y="26"/>
                </a:cxn>
                <a:cxn ang="0">
                  <a:pos x="6" y="24"/>
                </a:cxn>
                <a:cxn ang="0">
                  <a:pos x="4" y="23"/>
                </a:cxn>
                <a:cxn ang="0">
                  <a:pos x="3" y="21"/>
                </a:cxn>
                <a:cxn ang="0">
                  <a:pos x="2" y="19"/>
                </a:cxn>
                <a:cxn ang="0">
                  <a:pos x="1" y="17"/>
                </a:cxn>
                <a:cxn ang="0">
                  <a:pos x="1" y="15"/>
                </a:cxn>
                <a:cxn ang="0">
                  <a:pos x="0" y="12"/>
                </a:cxn>
                <a:cxn ang="0">
                  <a:pos x="1" y="10"/>
                </a:cxn>
                <a:cxn ang="0">
                  <a:pos x="1" y="7"/>
                </a:cxn>
                <a:cxn ang="0">
                  <a:pos x="3" y="5"/>
                </a:cxn>
                <a:cxn ang="0">
                  <a:pos x="4" y="3"/>
                </a:cxn>
                <a:cxn ang="0">
                  <a:pos x="6" y="2"/>
                </a:cxn>
                <a:cxn ang="0">
                  <a:pos x="8" y="1"/>
                </a:cxn>
                <a:cxn ang="0">
                  <a:pos x="10" y="0"/>
                </a:cxn>
                <a:cxn ang="0">
                  <a:pos x="13" y="0"/>
                </a:cxn>
              </a:cxnLst>
              <a:rect l="0" t="0" r="r" b="b"/>
              <a:pathLst>
                <a:path w="25" h="28">
                  <a:moveTo>
                    <a:pt x="13" y="0"/>
                  </a:moveTo>
                  <a:lnTo>
                    <a:pt x="15" y="0"/>
                  </a:lnTo>
                  <a:lnTo>
                    <a:pt x="18" y="1"/>
                  </a:lnTo>
                  <a:lnTo>
                    <a:pt x="20" y="2"/>
                  </a:lnTo>
                  <a:lnTo>
                    <a:pt x="22" y="3"/>
                  </a:lnTo>
                  <a:lnTo>
                    <a:pt x="23" y="5"/>
                  </a:lnTo>
                  <a:lnTo>
                    <a:pt x="24" y="7"/>
                  </a:lnTo>
                  <a:lnTo>
                    <a:pt x="25" y="10"/>
                  </a:lnTo>
                  <a:lnTo>
                    <a:pt x="25" y="12"/>
                  </a:lnTo>
                  <a:lnTo>
                    <a:pt x="25" y="15"/>
                  </a:lnTo>
                  <a:lnTo>
                    <a:pt x="25" y="17"/>
                  </a:lnTo>
                  <a:lnTo>
                    <a:pt x="24" y="19"/>
                  </a:lnTo>
                  <a:lnTo>
                    <a:pt x="23" y="21"/>
                  </a:lnTo>
                  <a:lnTo>
                    <a:pt x="22" y="23"/>
                  </a:lnTo>
                  <a:lnTo>
                    <a:pt x="20" y="24"/>
                  </a:lnTo>
                  <a:lnTo>
                    <a:pt x="19" y="26"/>
                  </a:lnTo>
                  <a:lnTo>
                    <a:pt x="17" y="27"/>
                  </a:lnTo>
                  <a:lnTo>
                    <a:pt x="15" y="27"/>
                  </a:lnTo>
                  <a:lnTo>
                    <a:pt x="13" y="28"/>
                  </a:lnTo>
                  <a:lnTo>
                    <a:pt x="11" y="27"/>
                  </a:lnTo>
                  <a:lnTo>
                    <a:pt x="9" y="27"/>
                  </a:lnTo>
                  <a:lnTo>
                    <a:pt x="7" y="26"/>
                  </a:lnTo>
                  <a:lnTo>
                    <a:pt x="6" y="24"/>
                  </a:lnTo>
                  <a:lnTo>
                    <a:pt x="4" y="23"/>
                  </a:lnTo>
                  <a:lnTo>
                    <a:pt x="3" y="21"/>
                  </a:lnTo>
                  <a:lnTo>
                    <a:pt x="2" y="19"/>
                  </a:lnTo>
                  <a:lnTo>
                    <a:pt x="1" y="17"/>
                  </a:lnTo>
                  <a:lnTo>
                    <a:pt x="1" y="15"/>
                  </a:lnTo>
                  <a:lnTo>
                    <a:pt x="0" y="12"/>
                  </a:lnTo>
                  <a:lnTo>
                    <a:pt x="1" y="10"/>
                  </a:lnTo>
                  <a:lnTo>
                    <a:pt x="1" y="7"/>
                  </a:lnTo>
                  <a:lnTo>
                    <a:pt x="3" y="5"/>
                  </a:lnTo>
                  <a:lnTo>
                    <a:pt x="4" y="3"/>
                  </a:lnTo>
                  <a:lnTo>
                    <a:pt x="6" y="2"/>
                  </a:lnTo>
                  <a:lnTo>
                    <a:pt x="8" y="1"/>
                  </a:lnTo>
                  <a:lnTo>
                    <a:pt x="1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4" name="Freeform 77"/>
            <p:cNvSpPr>
              <a:spLocks/>
            </p:cNvSpPr>
            <p:nvPr/>
          </p:nvSpPr>
          <p:spPr bwMode="auto">
            <a:xfrm>
              <a:off x="2714625" y="2300288"/>
              <a:ext cx="427038" cy="196850"/>
            </a:xfrm>
            <a:custGeom>
              <a:avLst/>
              <a:gdLst/>
              <a:ahLst/>
              <a:cxnLst>
                <a:cxn ang="0">
                  <a:pos x="27" y="25"/>
                </a:cxn>
                <a:cxn ang="0">
                  <a:pos x="39" y="22"/>
                </a:cxn>
                <a:cxn ang="0">
                  <a:pos x="48" y="57"/>
                </a:cxn>
                <a:cxn ang="0">
                  <a:pos x="60" y="22"/>
                </a:cxn>
                <a:cxn ang="0">
                  <a:pos x="74" y="26"/>
                </a:cxn>
                <a:cxn ang="0">
                  <a:pos x="88" y="2"/>
                </a:cxn>
                <a:cxn ang="0">
                  <a:pos x="90" y="1"/>
                </a:cxn>
                <a:cxn ang="0">
                  <a:pos x="93" y="1"/>
                </a:cxn>
                <a:cxn ang="0">
                  <a:pos x="94" y="2"/>
                </a:cxn>
                <a:cxn ang="0">
                  <a:pos x="114" y="25"/>
                </a:cxn>
                <a:cxn ang="0">
                  <a:pos x="127" y="21"/>
                </a:cxn>
                <a:cxn ang="0">
                  <a:pos x="138" y="50"/>
                </a:cxn>
                <a:cxn ang="0">
                  <a:pos x="146" y="22"/>
                </a:cxn>
                <a:cxn ang="0">
                  <a:pos x="160" y="26"/>
                </a:cxn>
                <a:cxn ang="0">
                  <a:pos x="175" y="2"/>
                </a:cxn>
                <a:cxn ang="0">
                  <a:pos x="176" y="1"/>
                </a:cxn>
                <a:cxn ang="0">
                  <a:pos x="180" y="1"/>
                </a:cxn>
                <a:cxn ang="0">
                  <a:pos x="181" y="2"/>
                </a:cxn>
                <a:cxn ang="0">
                  <a:pos x="182" y="3"/>
                </a:cxn>
                <a:cxn ang="0">
                  <a:pos x="205" y="23"/>
                </a:cxn>
                <a:cxn ang="0">
                  <a:pos x="220" y="23"/>
                </a:cxn>
                <a:cxn ang="0">
                  <a:pos x="223" y="21"/>
                </a:cxn>
                <a:cxn ang="0">
                  <a:pos x="239" y="24"/>
                </a:cxn>
                <a:cxn ang="0">
                  <a:pos x="262" y="1"/>
                </a:cxn>
                <a:cxn ang="0">
                  <a:pos x="269" y="4"/>
                </a:cxn>
                <a:cxn ang="0">
                  <a:pos x="250" y="37"/>
                </a:cxn>
                <a:cxn ang="0">
                  <a:pos x="239" y="34"/>
                </a:cxn>
                <a:cxn ang="0">
                  <a:pos x="235" y="67"/>
                </a:cxn>
                <a:cxn ang="0">
                  <a:pos x="233" y="124"/>
                </a:cxn>
                <a:cxn ang="0">
                  <a:pos x="227" y="118"/>
                </a:cxn>
                <a:cxn ang="0">
                  <a:pos x="215" y="120"/>
                </a:cxn>
                <a:cxn ang="0">
                  <a:pos x="207" y="123"/>
                </a:cxn>
                <a:cxn ang="0">
                  <a:pos x="207" y="33"/>
                </a:cxn>
                <a:cxn ang="0">
                  <a:pos x="203" y="34"/>
                </a:cxn>
                <a:cxn ang="0">
                  <a:pos x="190" y="36"/>
                </a:cxn>
                <a:cxn ang="0">
                  <a:pos x="164" y="37"/>
                </a:cxn>
                <a:cxn ang="0">
                  <a:pos x="153" y="34"/>
                </a:cxn>
                <a:cxn ang="0">
                  <a:pos x="148" y="33"/>
                </a:cxn>
                <a:cxn ang="0">
                  <a:pos x="148" y="123"/>
                </a:cxn>
                <a:cxn ang="0">
                  <a:pos x="141" y="120"/>
                </a:cxn>
                <a:cxn ang="0">
                  <a:pos x="129" y="118"/>
                </a:cxn>
                <a:cxn ang="0">
                  <a:pos x="122" y="124"/>
                </a:cxn>
                <a:cxn ang="0">
                  <a:pos x="121" y="67"/>
                </a:cxn>
                <a:cxn ang="0">
                  <a:pos x="116" y="34"/>
                </a:cxn>
                <a:cxn ang="0">
                  <a:pos x="106" y="37"/>
                </a:cxn>
                <a:cxn ang="0">
                  <a:pos x="80" y="36"/>
                </a:cxn>
                <a:cxn ang="0">
                  <a:pos x="66" y="34"/>
                </a:cxn>
                <a:cxn ang="0">
                  <a:pos x="63" y="33"/>
                </a:cxn>
                <a:cxn ang="0">
                  <a:pos x="63" y="123"/>
                </a:cxn>
                <a:cxn ang="0">
                  <a:pos x="55" y="121"/>
                </a:cxn>
                <a:cxn ang="0">
                  <a:pos x="46" y="73"/>
                </a:cxn>
                <a:cxn ang="0">
                  <a:pos x="36" y="124"/>
                </a:cxn>
                <a:cxn ang="0">
                  <a:pos x="30" y="117"/>
                </a:cxn>
                <a:cxn ang="0">
                  <a:pos x="30" y="34"/>
                </a:cxn>
                <a:cxn ang="0">
                  <a:pos x="20" y="37"/>
                </a:cxn>
                <a:cxn ang="0">
                  <a:pos x="0" y="5"/>
                </a:cxn>
              </a:cxnLst>
              <a:rect l="0" t="0" r="r" b="b"/>
              <a:pathLst>
                <a:path w="269" h="124">
                  <a:moveTo>
                    <a:pt x="5" y="0"/>
                  </a:moveTo>
                  <a:lnTo>
                    <a:pt x="6" y="1"/>
                  </a:lnTo>
                  <a:lnTo>
                    <a:pt x="7" y="1"/>
                  </a:lnTo>
                  <a:lnTo>
                    <a:pt x="8" y="2"/>
                  </a:lnTo>
                  <a:lnTo>
                    <a:pt x="9" y="3"/>
                  </a:lnTo>
                  <a:lnTo>
                    <a:pt x="22" y="26"/>
                  </a:lnTo>
                  <a:lnTo>
                    <a:pt x="27" y="25"/>
                  </a:lnTo>
                  <a:lnTo>
                    <a:pt x="28" y="25"/>
                  </a:lnTo>
                  <a:lnTo>
                    <a:pt x="29" y="24"/>
                  </a:lnTo>
                  <a:lnTo>
                    <a:pt x="30" y="24"/>
                  </a:lnTo>
                  <a:lnTo>
                    <a:pt x="32" y="23"/>
                  </a:lnTo>
                  <a:lnTo>
                    <a:pt x="34" y="23"/>
                  </a:lnTo>
                  <a:lnTo>
                    <a:pt x="36" y="22"/>
                  </a:lnTo>
                  <a:lnTo>
                    <a:pt x="39" y="22"/>
                  </a:lnTo>
                  <a:lnTo>
                    <a:pt x="41" y="21"/>
                  </a:lnTo>
                  <a:lnTo>
                    <a:pt x="44" y="21"/>
                  </a:lnTo>
                  <a:lnTo>
                    <a:pt x="46" y="21"/>
                  </a:lnTo>
                  <a:lnTo>
                    <a:pt x="47" y="23"/>
                  </a:lnTo>
                  <a:lnTo>
                    <a:pt x="47" y="23"/>
                  </a:lnTo>
                  <a:lnTo>
                    <a:pt x="44" y="50"/>
                  </a:lnTo>
                  <a:lnTo>
                    <a:pt x="48" y="57"/>
                  </a:lnTo>
                  <a:lnTo>
                    <a:pt x="52" y="50"/>
                  </a:lnTo>
                  <a:lnTo>
                    <a:pt x="49" y="23"/>
                  </a:lnTo>
                  <a:lnTo>
                    <a:pt x="50" y="21"/>
                  </a:lnTo>
                  <a:lnTo>
                    <a:pt x="53" y="21"/>
                  </a:lnTo>
                  <a:lnTo>
                    <a:pt x="55" y="21"/>
                  </a:lnTo>
                  <a:lnTo>
                    <a:pt x="58" y="22"/>
                  </a:lnTo>
                  <a:lnTo>
                    <a:pt x="60" y="22"/>
                  </a:lnTo>
                  <a:lnTo>
                    <a:pt x="62" y="23"/>
                  </a:lnTo>
                  <a:lnTo>
                    <a:pt x="64" y="23"/>
                  </a:lnTo>
                  <a:lnTo>
                    <a:pt x="66" y="24"/>
                  </a:lnTo>
                  <a:lnTo>
                    <a:pt x="67" y="24"/>
                  </a:lnTo>
                  <a:lnTo>
                    <a:pt x="69" y="25"/>
                  </a:lnTo>
                  <a:lnTo>
                    <a:pt x="69" y="25"/>
                  </a:lnTo>
                  <a:lnTo>
                    <a:pt x="74" y="26"/>
                  </a:lnTo>
                  <a:lnTo>
                    <a:pt x="87" y="3"/>
                  </a:lnTo>
                  <a:lnTo>
                    <a:pt x="87" y="3"/>
                  </a:lnTo>
                  <a:lnTo>
                    <a:pt x="87" y="3"/>
                  </a:lnTo>
                  <a:lnTo>
                    <a:pt x="88" y="2"/>
                  </a:lnTo>
                  <a:lnTo>
                    <a:pt x="88" y="2"/>
                  </a:lnTo>
                  <a:lnTo>
                    <a:pt x="88" y="2"/>
                  </a:lnTo>
                  <a:lnTo>
                    <a:pt x="88" y="2"/>
                  </a:lnTo>
                  <a:lnTo>
                    <a:pt x="89" y="1"/>
                  </a:lnTo>
                  <a:lnTo>
                    <a:pt x="89" y="1"/>
                  </a:lnTo>
                  <a:lnTo>
                    <a:pt x="89" y="1"/>
                  </a:lnTo>
                  <a:lnTo>
                    <a:pt x="89" y="1"/>
                  </a:lnTo>
                  <a:lnTo>
                    <a:pt x="89" y="1"/>
                  </a:lnTo>
                  <a:lnTo>
                    <a:pt x="89" y="1"/>
                  </a:lnTo>
                  <a:lnTo>
                    <a:pt x="90" y="1"/>
                  </a:lnTo>
                  <a:lnTo>
                    <a:pt x="90" y="1"/>
                  </a:lnTo>
                  <a:lnTo>
                    <a:pt x="91" y="1"/>
                  </a:lnTo>
                  <a:lnTo>
                    <a:pt x="91" y="0"/>
                  </a:lnTo>
                  <a:lnTo>
                    <a:pt x="92" y="1"/>
                  </a:lnTo>
                  <a:lnTo>
                    <a:pt x="92" y="1"/>
                  </a:lnTo>
                  <a:lnTo>
                    <a:pt x="93" y="1"/>
                  </a:lnTo>
                  <a:lnTo>
                    <a:pt x="93" y="1"/>
                  </a:lnTo>
                  <a:lnTo>
                    <a:pt x="93" y="1"/>
                  </a:lnTo>
                  <a:lnTo>
                    <a:pt x="94" y="1"/>
                  </a:lnTo>
                  <a:lnTo>
                    <a:pt x="94" y="1"/>
                  </a:lnTo>
                  <a:lnTo>
                    <a:pt x="94" y="1"/>
                  </a:lnTo>
                  <a:lnTo>
                    <a:pt x="94" y="1"/>
                  </a:lnTo>
                  <a:lnTo>
                    <a:pt x="94" y="2"/>
                  </a:lnTo>
                  <a:lnTo>
                    <a:pt x="94" y="2"/>
                  </a:lnTo>
                  <a:lnTo>
                    <a:pt x="95" y="2"/>
                  </a:lnTo>
                  <a:lnTo>
                    <a:pt x="95" y="2"/>
                  </a:lnTo>
                  <a:lnTo>
                    <a:pt x="95" y="3"/>
                  </a:lnTo>
                  <a:lnTo>
                    <a:pt x="96" y="3"/>
                  </a:lnTo>
                  <a:lnTo>
                    <a:pt x="109" y="26"/>
                  </a:lnTo>
                  <a:lnTo>
                    <a:pt x="113" y="25"/>
                  </a:lnTo>
                  <a:lnTo>
                    <a:pt x="114" y="25"/>
                  </a:lnTo>
                  <a:lnTo>
                    <a:pt x="115" y="24"/>
                  </a:lnTo>
                  <a:lnTo>
                    <a:pt x="117" y="24"/>
                  </a:lnTo>
                  <a:lnTo>
                    <a:pt x="118" y="23"/>
                  </a:lnTo>
                  <a:lnTo>
                    <a:pt x="120" y="23"/>
                  </a:lnTo>
                  <a:lnTo>
                    <a:pt x="122" y="22"/>
                  </a:lnTo>
                  <a:lnTo>
                    <a:pt x="125" y="22"/>
                  </a:lnTo>
                  <a:lnTo>
                    <a:pt x="127" y="21"/>
                  </a:lnTo>
                  <a:lnTo>
                    <a:pt x="130" y="21"/>
                  </a:lnTo>
                  <a:lnTo>
                    <a:pt x="133" y="21"/>
                  </a:lnTo>
                  <a:lnTo>
                    <a:pt x="134" y="23"/>
                  </a:lnTo>
                  <a:lnTo>
                    <a:pt x="134" y="23"/>
                  </a:lnTo>
                  <a:lnTo>
                    <a:pt x="131" y="50"/>
                  </a:lnTo>
                  <a:lnTo>
                    <a:pt x="135" y="57"/>
                  </a:lnTo>
                  <a:lnTo>
                    <a:pt x="138" y="50"/>
                  </a:lnTo>
                  <a:lnTo>
                    <a:pt x="135" y="23"/>
                  </a:lnTo>
                  <a:lnTo>
                    <a:pt x="135" y="23"/>
                  </a:lnTo>
                  <a:lnTo>
                    <a:pt x="136" y="21"/>
                  </a:lnTo>
                  <a:lnTo>
                    <a:pt x="139" y="21"/>
                  </a:lnTo>
                  <a:lnTo>
                    <a:pt x="141" y="21"/>
                  </a:lnTo>
                  <a:lnTo>
                    <a:pt x="144" y="22"/>
                  </a:lnTo>
                  <a:lnTo>
                    <a:pt x="146" y="22"/>
                  </a:lnTo>
                  <a:lnTo>
                    <a:pt x="149" y="23"/>
                  </a:lnTo>
                  <a:lnTo>
                    <a:pt x="151" y="23"/>
                  </a:lnTo>
                  <a:lnTo>
                    <a:pt x="152" y="24"/>
                  </a:lnTo>
                  <a:lnTo>
                    <a:pt x="154" y="24"/>
                  </a:lnTo>
                  <a:lnTo>
                    <a:pt x="155" y="25"/>
                  </a:lnTo>
                  <a:lnTo>
                    <a:pt x="156" y="25"/>
                  </a:lnTo>
                  <a:lnTo>
                    <a:pt x="160" y="26"/>
                  </a:lnTo>
                  <a:lnTo>
                    <a:pt x="173" y="3"/>
                  </a:lnTo>
                  <a:lnTo>
                    <a:pt x="174" y="3"/>
                  </a:lnTo>
                  <a:lnTo>
                    <a:pt x="174" y="2"/>
                  </a:lnTo>
                  <a:lnTo>
                    <a:pt x="174" y="2"/>
                  </a:lnTo>
                  <a:lnTo>
                    <a:pt x="174" y="2"/>
                  </a:lnTo>
                  <a:lnTo>
                    <a:pt x="174" y="2"/>
                  </a:lnTo>
                  <a:lnTo>
                    <a:pt x="175" y="2"/>
                  </a:lnTo>
                  <a:lnTo>
                    <a:pt x="175" y="1"/>
                  </a:lnTo>
                  <a:lnTo>
                    <a:pt x="175" y="1"/>
                  </a:lnTo>
                  <a:lnTo>
                    <a:pt x="175" y="1"/>
                  </a:lnTo>
                  <a:lnTo>
                    <a:pt x="175" y="1"/>
                  </a:lnTo>
                  <a:lnTo>
                    <a:pt x="176" y="1"/>
                  </a:lnTo>
                  <a:lnTo>
                    <a:pt x="176" y="1"/>
                  </a:lnTo>
                  <a:lnTo>
                    <a:pt x="176" y="1"/>
                  </a:lnTo>
                  <a:lnTo>
                    <a:pt x="177" y="1"/>
                  </a:lnTo>
                  <a:lnTo>
                    <a:pt x="177" y="1"/>
                  </a:lnTo>
                  <a:lnTo>
                    <a:pt x="178" y="0"/>
                  </a:lnTo>
                  <a:lnTo>
                    <a:pt x="178" y="1"/>
                  </a:lnTo>
                  <a:lnTo>
                    <a:pt x="179" y="1"/>
                  </a:lnTo>
                  <a:lnTo>
                    <a:pt x="179" y="1"/>
                  </a:lnTo>
                  <a:lnTo>
                    <a:pt x="180" y="1"/>
                  </a:lnTo>
                  <a:lnTo>
                    <a:pt x="180" y="1"/>
                  </a:lnTo>
                  <a:lnTo>
                    <a:pt x="180" y="1"/>
                  </a:lnTo>
                  <a:lnTo>
                    <a:pt x="180" y="1"/>
                  </a:lnTo>
                  <a:lnTo>
                    <a:pt x="180" y="1"/>
                  </a:lnTo>
                  <a:lnTo>
                    <a:pt x="180" y="1"/>
                  </a:lnTo>
                  <a:lnTo>
                    <a:pt x="180" y="1"/>
                  </a:lnTo>
                  <a:lnTo>
                    <a:pt x="181" y="2"/>
                  </a:lnTo>
                  <a:lnTo>
                    <a:pt x="181" y="2"/>
                  </a:lnTo>
                  <a:lnTo>
                    <a:pt x="181" y="2"/>
                  </a:lnTo>
                  <a:lnTo>
                    <a:pt x="181" y="2"/>
                  </a:lnTo>
                  <a:lnTo>
                    <a:pt x="182" y="2"/>
                  </a:lnTo>
                  <a:lnTo>
                    <a:pt x="182" y="3"/>
                  </a:lnTo>
                  <a:lnTo>
                    <a:pt x="182" y="3"/>
                  </a:lnTo>
                  <a:lnTo>
                    <a:pt x="182" y="3"/>
                  </a:lnTo>
                  <a:lnTo>
                    <a:pt x="182" y="3"/>
                  </a:lnTo>
                  <a:lnTo>
                    <a:pt x="195" y="26"/>
                  </a:lnTo>
                  <a:lnTo>
                    <a:pt x="200" y="25"/>
                  </a:lnTo>
                  <a:lnTo>
                    <a:pt x="200" y="25"/>
                  </a:lnTo>
                  <a:lnTo>
                    <a:pt x="201" y="24"/>
                  </a:lnTo>
                  <a:lnTo>
                    <a:pt x="203" y="24"/>
                  </a:lnTo>
                  <a:lnTo>
                    <a:pt x="205" y="23"/>
                  </a:lnTo>
                  <a:lnTo>
                    <a:pt x="207" y="23"/>
                  </a:lnTo>
                  <a:lnTo>
                    <a:pt x="209" y="22"/>
                  </a:lnTo>
                  <a:lnTo>
                    <a:pt x="211" y="22"/>
                  </a:lnTo>
                  <a:lnTo>
                    <a:pt x="214" y="21"/>
                  </a:lnTo>
                  <a:lnTo>
                    <a:pt x="216" y="21"/>
                  </a:lnTo>
                  <a:lnTo>
                    <a:pt x="219" y="21"/>
                  </a:lnTo>
                  <a:lnTo>
                    <a:pt x="220" y="23"/>
                  </a:lnTo>
                  <a:lnTo>
                    <a:pt x="220" y="23"/>
                  </a:lnTo>
                  <a:lnTo>
                    <a:pt x="217" y="50"/>
                  </a:lnTo>
                  <a:lnTo>
                    <a:pt x="221" y="57"/>
                  </a:lnTo>
                  <a:lnTo>
                    <a:pt x="225" y="50"/>
                  </a:lnTo>
                  <a:lnTo>
                    <a:pt x="221" y="23"/>
                  </a:lnTo>
                  <a:lnTo>
                    <a:pt x="222" y="23"/>
                  </a:lnTo>
                  <a:lnTo>
                    <a:pt x="223" y="21"/>
                  </a:lnTo>
                  <a:lnTo>
                    <a:pt x="225" y="21"/>
                  </a:lnTo>
                  <a:lnTo>
                    <a:pt x="228" y="21"/>
                  </a:lnTo>
                  <a:lnTo>
                    <a:pt x="230" y="22"/>
                  </a:lnTo>
                  <a:lnTo>
                    <a:pt x="233" y="22"/>
                  </a:lnTo>
                  <a:lnTo>
                    <a:pt x="235" y="23"/>
                  </a:lnTo>
                  <a:lnTo>
                    <a:pt x="237" y="23"/>
                  </a:lnTo>
                  <a:lnTo>
                    <a:pt x="239" y="24"/>
                  </a:lnTo>
                  <a:lnTo>
                    <a:pt x="240" y="24"/>
                  </a:lnTo>
                  <a:lnTo>
                    <a:pt x="241" y="25"/>
                  </a:lnTo>
                  <a:lnTo>
                    <a:pt x="242" y="25"/>
                  </a:lnTo>
                  <a:lnTo>
                    <a:pt x="247" y="26"/>
                  </a:lnTo>
                  <a:lnTo>
                    <a:pt x="260" y="3"/>
                  </a:lnTo>
                  <a:lnTo>
                    <a:pt x="261" y="2"/>
                  </a:lnTo>
                  <a:lnTo>
                    <a:pt x="262" y="1"/>
                  </a:lnTo>
                  <a:lnTo>
                    <a:pt x="263" y="1"/>
                  </a:lnTo>
                  <a:lnTo>
                    <a:pt x="264" y="0"/>
                  </a:lnTo>
                  <a:lnTo>
                    <a:pt x="265" y="1"/>
                  </a:lnTo>
                  <a:lnTo>
                    <a:pt x="266" y="1"/>
                  </a:lnTo>
                  <a:lnTo>
                    <a:pt x="267" y="2"/>
                  </a:lnTo>
                  <a:lnTo>
                    <a:pt x="268" y="3"/>
                  </a:lnTo>
                  <a:lnTo>
                    <a:pt x="269" y="4"/>
                  </a:lnTo>
                  <a:lnTo>
                    <a:pt x="269" y="5"/>
                  </a:lnTo>
                  <a:lnTo>
                    <a:pt x="269" y="7"/>
                  </a:lnTo>
                  <a:lnTo>
                    <a:pt x="268" y="8"/>
                  </a:lnTo>
                  <a:lnTo>
                    <a:pt x="253" y="35"/>
                  </a:lnTo>
                  <a:lnTo>
                    <a:pt x="253" y="36"/>
                  </a:lnTo>
                  <a:lnTo>
                    <a:pt x="252" y="36"/>
                  </a:lnTo>
                  <a:lnTo>
                    <a:pt x="250" y="37"/>
                  </a:lnTo>
                  <a:lnTo>
                    <a:pt x="249" y="37"/>
                  </a:lnTo>
                  <a:lnTo>
                    <a:pt x="248" y="37"/>
                  </a:lnTo>
                  <a:lnTo>
                    <a:pt x="248" y="37"/>
                  </a:lnTo>
                  <a:lnTo>
                    <a:pt x="239" y="34"/>
                  </a:lnTo>
                  <a:lnTo>
                    <a:pt x="239" y="34"/>
                  </a:lnTo>
                  <a:lnTo>
                    <a:pt x="239" y="34"/>
                  </a:lnTo>
                  <a:lnTo>
                    <a:pt x="239" y="34"/>
                  </a:lnTo>
                  <a:lnTo>
                    <a:pt x="239" y="34"/>
                  </a:lnTo>
                  <a:lnTo>
                    <a:pt x="239" y="34"/>
                  </a:lnTo>
                  <a:lnTo>
                    <a:pt x="238" y="34"/>
                  </a:lnTo>
                  <a:lnTo>
                    <a:pt x="237" y="34"/>
                  </a:lnTo>
                  <a:lnTo>
                    <a:pt x="236" y="33"/>
                  </a:lnTo>
                  <a:lnTo>
                    <a:pt x="235" y="33"/>
                  </a:lnTo>
                  <a:lnTo>
                    <a:pt x="235" y="67"/>
                  </a:lnTo>
                  <a:lnTo>
                    <a:pt x="239" y="117"/>
                  </a:lnTo>
                  <a:lnTo>
                    <a:pt x="238" y="119"/>
                  </a:lnTo>
                  <a:lnTo>
                    <a:pt x="238" y="120"/>
                  </a:lnTo>
                  <a:lnTo>
                    <a:pt x="237" y="122"/>
                  </a:lnTo>
                  <a:lnTo>
                    <a:pt x="236" y="123"/>
                  </a:lnTo>
                  <a:lnTo>
                    <a:pt x="235" y="123"/>
                  </a:lnTo>
                  <a:lnTo>
                    <a:pt x="233" y="124"/>
                  </a:lnTo>
                  <a:lnTo>
                    <a:pt x="233" y="124"/>
                  </a:lnTo>
                  <a:lnTo>
                    <a:pt x="231" y="123"/>
                  </a:lnTo>
                  <a:lnTo>
                    <a:pt x="230" y="123"/>
                  </a:lnTo>
                  <a:lnTo>
                    <a:pt x="229" y="122"/>
                  </a:lnTo>
                  <a:lnTo>
                    <a:pt x="228" y="121"/>
                  </a:lnTo>
                  <a:lnTo>
                    <a:pt x="227" y="120"/>
                  </a:lnTo>
                  <a:lnTo>
                    <a:pt x="227" y="118"/>
                  </a:lnTo>
                  <a:lnTo>
                    <a:pt x="223" y="73"/>
                  </a:lnTo>
                  <a:lnTo>
                    <a:pt x="222" y="74"/>
                  </a:lnTo>
                  <a:lnTo>
                    <a:pt x="221" y="74"/>
                  </a:lnTo>
                  <a:lnTo>
                    <a:pt x="220" y="74"/>
                  </a:lnTo>
                  <a:lnTo>
                    <a:pt x="219" y="73"/>
                  </a:lnTo>
                  <a:lnTo>
                    <a:pt x="215" y="118"/>
                  </a:lnTo>
                  <a:lnTo>
                    <a:pt x="215" y="120"/>
                  </a:lnTo>
                  <a:lnTo>
                    <a:pt x="214" y="121"/>
                  </a:lnTo>
                  <a:lnTo>
                    <a:pt x="213" y="122"/>
                  </a:lnTo>
                  <a:lnTo>
                    <a:pt x="212" y="123"/>
                  </a:lnTo>
                  <a:lnTo>
                    <a:pt x="211" y="123"/>
                  </a:lnTo>
                  <a:lnTo>
                    <a:pt x="209" y="124"/>
                  </a:lnTo>
                  <a:lnTo>
                    <a:pt x="209" y="124"/>
                  </a:lnTo>
                  <a:lnTo>
                    <a:pt x="207" y="123"/>
                  </a:lnTo>
                  <a:lnTo>
                    <a:pt x="206" y="123"/>
                  </a:lnTo>
                  <a:lnTo>
                    <a:pt x="205" y="122"/>
                  </a:lnTo>
                  <a:lnTo>
                    <a:pt x="204" y="120"/>
                  </a:lnTo>
                  <a:lnTo>
                    <a:pt x="203" y="119"/>
                  </a:lnTo>
                  <a:lnTo>
                    <a:pt x="203" y="117"/>
                  </a:lnTo>
                  <a:lnTo>
                    <a:pt x="207" y="67"/>
                  </a:lnTo>
                  <a:lnTo>
                    <a:pt x="207" y="33"/>
                  </a:lnTo>
                  <a:lnTo>
                    <a:pt x="206" y="33"/>
                  </a:lnTo>
                  <a:lnTo>
                    <a:pt x="205" y="34"/>
                  </a:lnTo>
                  <a:lnTo>
                    <a:pt x="204" y="34"/>
                  </a:lnTo>
                  <a:lnTo>
                    <a:pt x="203" y="34"/>
                  </a:lnTo>
                  <a:lnTo>
                    <a:pt x="203" y="34"/>
                  </a:lnTo>
                  <a:lnTo>
                    <a:pt x="203" y="34"/>
                  </a:lnTo>
                  <a:lnTo>
                    <a:pt x="203" y="34"/>
                  </a:lnTo>
                  <a:lnTo>
                    <a:pt x="203" y="34"/>
                  </a:lnTo>
                  <a:lnTo>
                    <a:pt x="203" y="34"/>
                  </a:lnTo>
                  <a:lnTo>
                    <a:pt x="194" y="37"/>
                  </a:lnTo>
                  <a:lnTo>
                    <a:pt x="193" y="37"/>
                  </a:lnTo>
                  <a:lnTo>
                    <a:pt x="193" y="37"/>
                  </a:lnTo>
                  <a:lnTo>
                    <a:pt x="191" y="37"/>
                  </a:lnTo>
                  <a:lnTo>
                    <a:pt x="190" y="36"/>
                  </a:lnTo>
                  <a:lnTo>
                    <a:pt x="189" y="36"/>
                  </a:lnTo>
                  <a:lnTo>
                    <a:pt x="188" y="35"/>
                  </a:lnTo>
                  <a:lnTo>
                    <a:pt x="178" y="16"/>
                  </a:lnTo>
                  <a:lnTo>
                    <a:pt x="167" y="35"/>
                  </a:lnTo>
                  <a:lnTo>
                    <a:pt x="166" y="36"/>
                  </a:lnTo>
                  <a:lnTo>
                    <a:pt x="165" y="36"/>
                  </a:lnTo>
                  <a:lnTo>
                    <a:pt x="164" y="37"/>
                  </a:lnTo>
                  <a:lnTo>
                    <a:pt x="163" y="37"/>
                  </a:lnTo>
                  <a:lnTo>
                    <a:pt x="162" y="37"/>
                  </a:lnTo>
                  <a:lnTo>
                    <a:pt x="162" y="37"/>
                  </a:lnTo>
                  <a:lnTo>
                    <a:pt x="161" y="37"/>
                  </a:lnTo>
                  <a:lnTo>
                    <a:pt x="153" y="34"/>
                  </a:lnTo>
                  <a:lnTo>
                    <a:pt x="153" y="34"/>
                  </a:lnTo>
                  <a:lnTo>
                    <a:pt x="153" y="34"/>
                  </a:lnTo>
                  <a:lnTo>
                    <a:pt x="152" y="34"/>
                  </a:lnTo>
                  <a:lnTo>
                    <a:pt x="152" y="34"/>
                  </a:lnTo>
                  <a:lnTo>
                    <a:pt x="152" y="34"/>
                  </a:lnTo>
                  <a:lnTo>
                    <a:pt x="152" y="34"/>
                  </a:lnTo>
                  <a:lnTo>
                    <a:pt x="151" y="34"/>
                  </a:lnTo>
                  <a:lnTo>
                    <a:pt x="150" y="33"/>
                  </a:lnTo>
                  <a:lnTo>
                    <a:pt x="148" y="33"/>
                  </a:lnTo>
                  <a:lnTo>
                    <a:pt x="148" y="67"/>
                  </a:lnTo>
                  <a:lnTo>
                    <a:pt x="152" y="117"/>
                  </a:lnTo>
                  <a:lnTo>
                    <a:pt x="152" y="119"/>
                  </a:lnTo>
                  <a:lnTo>
                    <a:pt x="152" y="120"/>
                  </a:lnTo>
                  <a:lnTo>
                    <a:pt x="151" y="122"/>
                  </a:lnTo>
                  <a:lnTo>
                    <a:pt x="150" y="123"/>
                  </a:lnTo>
                  <a:lnTo>
                    <a:pt x="148" y="123"/>
                  </a:lnTo>
                  <a:lnTo>
                    <a:pt x="147" y="124"/>
                  </a:lnTo>
                  <a:lnTo>
                    <a:pt x="146" y="124"/>
                  </a:lnTo>
                  <a:lnTo>
                    <a:pt x="145" y="123"/>
                  </a:lnTo>
                  <a:lnTo>
                    <a:pt x="143" y="123"/>
                  </a:lnTo>
                  <a:lnTo>
                    <a:pt x="142" y="122"/>
                  </a:lnTo>
                  <a:lnTo>
                    <a:pt x="141" y="121"/>
                  </a:lnTo>
                  <a:lnTo>
                    <a:pt x="141" y="120"/>
                  </a:lnTo>
                  <a:lnTo>
                    <a:pt x="140" y="118"/>
                  </a:lnTo>
                  <a:lnTo>
                    <a:pt x="137" y="73"/>
                  </a:lnTo>
                  <a:lnTo>
                    <a:pt x="136" y="74"/>
                  </a:lnTo>
                  <a:lnTo>
                    <a:pt x="134" y="74"/>
                  </a:lnTo>
                  <a:lnTo>
                    <a:pt x="133" y="74"/>
                  </a:lnTo>
                  <a:lnTo>
                    <a:pt x="132" y="73"/>
                  </a:lnTo>
                  <a:lnTo>
                    <a:pt x="129" y="118"/>
                  </a:lnTo>
                  <a:lnTo>
                    <a:pt x="128" y="120"/>
                  </a:lnTo>
                  <a:lnTo>
                    <a:pt x="128" y="121"/>
                  </a:lnTo>
                  <a:lnTo>
                    <a:pt x="127" y="122"/>
                  </a:lnTo>
                  <a:lnTo>
                    <a:pt x="126" y="123"/>
                  </a:lnTo>
                  <a:lnTo>
                    <a:pt x="124" y="123"/>
                  </a:lnTo>
                  <a:lnTo>
                    <a:pt x="123" y="124"/>
                  </a:lnTo>
                  <a:lnTo>
                    <a:pt x="122" y="124"/>
                  </a:lnTo>
                  <a:lnTo>
                    <a:pt x="121" y="123"/>
                  </a:lnTo>
                  <a:lnTo>
                    <a:pt x="119" y="123"/>
                  </a:lnTo>
                  <a:lnTo>
                    <a:pt x="118" y="122"/>
                  </a:lnTo>
                  <a:lnTo>
                    <a:pt x="117" y="120"/>
                  </a:lnTo>
                  <a:lnTo>
                    <a:pt x="117" y="119"/>
                  </a:lnTo>
                  <a:lnTo>
                    <a:pt x="117" y="117"/>
                  </a:lnTo>
                  <a:lnTo>
                    <a:pt x="121" y="67"/>
                  </a:lnTo>
                  <a:lnTo>
                    <a:pt x="121" y="33"/>
                  </a:lnTo>
                  <a:lnTo>
                    <a:pt x="119" y="33"/>
                  </a:lnTo>
                  <a:lnTo>
                    <a:pt x="118" y="34"/>
                  </a:lnTo>
                  <a:lnTo>
                    <a:pt x="117" y="34"/>
                  </a:lnTo>
                  <a:lnTo>
                    <a:pt x="117" y="34"/>
                  </a:lnTo>
                  <a:lnTo>
                    <a:pt x="117" y="34"/>
                  </a:lnTo>
                  <a:lnTo>
                    <a:pt x="116" y="34"/>
                  </a:lnTo>
                  <a:lnTo>
                    <a:pt x="116" y="34"/>
                  </a:lnTo>
                  <a:lnTo>
                    <a:pt x="116" y="34"/>
                  </a:lnTo>
                  <a:lnTo>
                    <a:pt x="116" y="34"/>
                  </a:lnTo>
                  <a:lnTo>
                    <a:pt x="116" y="34"/>
                  </a:lnTo>
                  <a:lnTo>
                    <a:pt x="108" y="37"/>
                  </a:lnTo>
                  <a:lnTo>
                    <a:pt x="107" y="37"/>
                  </a:lnTo>
                  <a:lnTo>
                    <a:pt x="106" y="37"/>
                  </a:lnTo>
                  <a:lnTo>
                    <a:pt x="105" y="37"/>
                  </a:lnTo>
                  <a:lnTo>
                    <a:pt x="104" y="36"/>
                  </a:lnTo>
                  <a:lnTo>
                    <a:pt x="103" y="36"/>
                  </a:lnTo>
                  <a:lnTo>
                    <a:pt x="102" y="35"/>
                  </a:lnTo>
                  <a:lnTo>
                    <a:pt x="91" y="16"/>
                  </a:lnTo>
                  <a:lnTo>
                    <a:pt x="81" y="35"/>
                  </a:lnTo>
                  <a:lnTo>
                    <a:pt x="80" y="36"/>
                  </a:lnTo>
                  <a:lnTo>
                    <a:pt x="79" y="36"/>
                  </a:lnTo>
                  <a:lnTo>
                    <a:pt x="78" y="37"/>
                  </a:lnTo>
                  <a:lnTo>
                    <a:pt x="76" y="37"/>
                  </a:lnTo>
                  <a:lnTo>
                    <a:pt x="76" y="37"/>
                  </a:lnTo>
                  <a:lnTo>
                    <a:pt x="75" y="37"/>
                  </a:lnTo>
                  <a:lnTo>
                    <a:pt x="66" y="34"/>
                  </a:lnTo>
                  <a:lnTo>
                    <a:pt x="66" y="34"/>
                  </a:lnTo>
                  <a:lnTo>
                    <a:pt x="66" y="34"/>
                  </a:lnTo>
                  <a:lnTo>
                    <a:pt x="66" y="34"/>
                  </a:lnTo>
                  <a:lnTo>
                    <a:pt x="66" y="34"/>
                  </a:lnTo>
                  <a:lnTo>
                    <a:pt x="66" y="34"/>
                  </a:lnTo>
                  <a:lnTo>
                    <a:pt x="65" y="34"/>
                  </a:lnTo>
                  <a:lnTo>
                    <a:pt x="64" y="34"/>
                  </a:lnTo>
                  <a:lnTo>
                    <a:pt x="63" y="33"/>
                  </a:lnTo>
                  <a:lnTo>
                    <a:pt x="62" y="33"/>
                  </a:lnTo>
                  <a:lnTo>
                    <a:pt x="62" y="67"/>
                  </a:lnTo>
                  <a:lnTo>
                    <a:pt x="66" y="117"/>
                  </a:lnTo>
                  <a:lnTo>
                    <a:pt x="66" y="119"/>
                  </a:lnTo>
                  <a:lnTo>
                    <a:pt x="65" y="120"/>
                  </a:lnTo>
                  <a:lnTo>
                    <a:pt x="64" y="122"/>
                  </a:lnTo>
                  <a:lnTo>
                    <a:pt x="63" y="123"/>
                  </a:lnTo>
                  <a:lnTo>
                    <a:pt x="62" y="123"/>
                  </a:lnTo>
                  <a:lnTo>
                    <a:pt x="60" y="124"/>
                  </a:lnTo>
                  <a:lnTo>
                    <a:pt x="60" y="124"/>
                  </a:lnTo>
                  <a:lnTo>
                    <a:pt x="58" y="123"/>
                  </a:lnTo>
                  <a:lnTo>
                    <a:pt x="57" y="123"/>
                  </a:lnTo>
                  <a:lnTo>
                    <a:pt x="56" y="122"/>
                  </a:lnTo>
                  <a:lnTo>
                    <a:pt x="55" y="121"/>
                  </a:lnTo>
                  <a:lnTo>
                    <a:pt x="54" y="120"/>
                  </a:lnTo>
                  <a:lnTo>
                    <a:pt x="54" y="118"/>
                  </a:lnTo>
                  <a:lnTo>
                    <a:pt x="51" y="73"/>
                  </a:lnTo>
                  <a:lnTo>
                    <a:pt x="49" y="74"/>
                  </a:lnTo>
                  <a:lnTo>
                    <a:pt x="48" y="74"/>
                  </a:lnTo>
                  <a:lnTo>
                    <a:pt x="47" y="74"/>
                  </a:lnTo>
                  <a:lnTo>
                    <a:pt x="46" y="73"/>
                  </a:lnTo>
                  <a:lnTo>
                    <a:pt x="42" y="118"/>
                  </a:lnTo>
                  <a:lnTo>
                    <a:pt x="42" y="120"/>
                  </a:lnTo>
                  <a:lnTo>
                    <a:pt x="41" y="121"/>
                  </a:lnTo>
                  <a:lnTo>
                    <a:pt x="40" y="122"/>
                  </a:lnTo>
                  <a:lnTo>
                    <a:pt x="39" y="123"/>
                  </a:lnTo>
                  <a:lnTo>
                    <a:pt x="38" y="123"/>
                  </a:lnTo>
                  <a:lnTo>
                    <a:pt x="36" y="124"/>
                  </a:lnTo>
                  <a:lnTo>
                    <a:pt x="36" y="124"/>
                  </a:lnTo>
                  <a:lnTo>
                    <a:pt x="34" y="123"/>
                  </a:lnTo>
                  <a:lnTo>
                    <a:pt x="33" y="123"/>
                  </a:lnTo>
                  <a:lnTo>
                    <a:pt x="32" y="122"/>
                  </a:lnTo>
                  <a:lnTo>
                    <a:pt x="31" y="120"/>
                  </a:lnTo>
                  <a:lnTo>
                    <a:pt x="31" y="119"/>
                  </a:lnTo>
                  <a:lnTo>
                    <a:pt x="30" y="117"/>
                  </a:lnTo>
                  <a:lnTo>
                    <a:pt x="34" y="67"/>
                  </a:lnTo>
                  <a:lnTo>
                    <a:pt x="34" y="33"/>
                  </a:lnTo>
                  <a:lnTo>
                    <a:pt x="33" y="33"/>
                  </a:lnTo>
                  <a:lnTo>
                    <a:pt x="32" y="34"/>
                  </a:lnTo>
                  <a:lnTo>
                    <a:pt x="31" y="34"/>
                  </a:lnTo>
                  <a:lnTo>
                    <a:pt x="30" y="34"/>
                  </a:lnTo>
                  <a:lnTo>
                    <a:pt x="30" y="34"/>
                  </a:lnTo>
                  <a:lnTo>
                    <a:pt x="30" y="34"/>
                  </a:lnTo>
                  <a:lnTo>
                    <a:pt x="30" y="34"/>
                  </a:lnTo>
                  <a:lnTo>
                    <a:pt x="30" y="34"/>
                  </a:lnTo>
                  <a:lnTo>
                    <a:pt x="30" y="34"/>
                  </a:lnTo>
                  <a:lnTo>
                    <a:pt x="21" y="37"/>
                  </a:lnTo>
                  <a:lnTo>
                    <a:pt x="21" y="37"/>
                  </a:lnTo>
                  <a:lnTo>
                    <a:pt x="20" y="37"/>
                  </a:lnTo>
                  <a:lnTo>
                    <a:pt x="19" y="37"/>
                  </a:lnTo>
                  <a:lnTo>
                    <a:pt x="17" y="36"/>
                  </a:lnTo>
                  <a:lnTo>
                    <a:pt x="16" y="36"/>
                  </a:lnTo>
                  <a:lnTo>
                    <a:pt x="16" y="35"/>
                  </a:lnTo>
                  <a:lnTo>
                    <a:pt x="1" y="8"/>
                  </a:lnTo>
                  <a:lnTo>
                    <a:pt x="0" y="7"/>
                  </a:lnTo>
                  <a:lnTo>
                    <a:pt x="0" y="5"/>
                  </a:lnTo>
                  <a:lnTo>
                    <a:pt x="0" y="4"/>
                  </a:lnTo>
                  <a:lnTo>
                    <a:pt x="1" y="3"/>
                  </a:lnTo>
                  <a:lnTo>
                    <a:pt x="1" y="2"/>
                  </a:lnTo>
                  <a:lnTo>
                    <a:pt x="2" y="1"/>
                  </a:lnTo>
                  <a:lnTo>
                    <a:pt x="4"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5" name="Group 94"/>
          <p:cNvGrpSpPr/>
          <p:nvPr/>
        </p:nvGrpSpPr>
        <p:grpSpPr>
          <a:xfrm>
            <a:off x="2563693" y="2809875"/>
            <a:ext cx="350957" cy="342598"/>
            <a:chOff x="2357438" y="1296988"/>
            <a:chExt cx="393701" cy="382588"/>
          </a:xfrm>
          <a:solidFill>
            <a:schemeClr val="bg1">
              <a:lumMod val="95000"/>
            </a:schemeClr>
          </a:solidFill>
        </p:grpSpPr>
        <p:sp>
          <p:nvSpPr>
            <p:cNvPr id="96" name="Freeform 237"/>
            <p:cNvSpPr>
              <a:spLocks/>
            </p:cNvSpPr>
            <p:nvPr/>
          </p:nvSpPr>
          <p:spPr bwMode="auto">
            <a:xfrm>
              <a:off x="2627313" y="1349375"/>
              <a:ext cx="47625" cy="46038"/>
            </a:xfrm>
            <a:custGeom>
              <a:avLst/>
              <a:gdLst/>
              <a:ahLst/>
              <a:cxnLst>
                <a:cxn ang="0">
                  <a:pos x="15" y="0"/>
                </a:cxn>
                <a:cxn ang="0">
                  <a:pos x="17" y="0"/>
                </a:cxn>
                <a:cxn ang="0">
                  <a:pos x="19" y="1"/>
                </a:cxn>
                <a:cxn ang="0">
                  <a:pos x="21" y="1"/>
                </a:cxn>
                <a:cxn ang="0">
                  <a:pos x="7" y="20"/>
                </a:cxn>
                <a:cxn ang="0">
                  <a:pos x="30" y="17"/>
                </a:cxn>
                <a:cxn ang="0">
                  <a:pos x="29" y="20"/>
                </a:cxn>
                <a:cxn ang="0">
                  <a:pos x="28" y="22"/>
                </a:cxn>
                <a:cxn ang="0">
                  <a:pos x="26" y="24"/>
                </a:cxn>
                <a:cxn ang="0">
                  <a:pos x="25" y="26"/>
                </a:cxn>
                <a:cxn ang="0">
                  <a:pos x="23" y="27"/>
                </a:cxn>
                <a:cxn ang="0">
                  <a:pos x="20" y="29"/>
                </a:cxn>
                <a:cxn ang="0">
                  <a:pos x="18" y="29"/>
                </a:cxn>
                <a:cxn ang="0">
                  <a:pos x="15" y="29"/>
                </a:cxn>
                <a:cxn ang="0">
                  <a:pos x="12" y="29"/>
                </a:cxn>
                <a:cxn ang="0">
                  <a:pos x="10" y="29"/>
                </a:cxn>
                <a:cxn ang="0">
                  <a:pos x="8" y="27"/>
                </a:cxn>
                <a:cxn ang="0">
                  <a:pos x="5" y="26"/>
                </a:cxn>
                <a:cxn ang="0">
                  <a:pos x="4" y="24"/>
                </a:cxn>
                <a:cxn ang="0">
                  <a:pos x="2" y="22"/>
                </a:cxn>
                <a:cxn ang="0">
                  <a:pos x="1" y="20"/>
                </a:cxn>
                <a:cxn ang="0">
                  <a:pos x="0" y="17"/>
                </a:cxn>
                <a:cxn ang="0">
                  <a:pos x="0" y="15"/>
                </a:cxn>
                <a:cxn ang="0">
                  <a:pos x="0" y="12"/>
                </a:cxn>
                <a:cxn ang="0">
                  <a:pos x="1" y="10"/>
                </a:cxn>
                <a:cxn ang="0">
                  <a:pos x="2" y="7"/>
                </a:cxn>
                <a:cxn ang="0">
                  <a:pos x="4" y="5"/>
                </a:cxn>
                <a:cxn ang="0">
                  <a:pos x="5" y="3"/>
                </a:cxn>
                <a:cxn ang="0">
                  <a:pos x="8" y="2"/>
                </a:cxn>
                <a:cxn ang="0">
                  <a:pos x="10" y="1"/>
                </a:cxn>
                <a:cxn ang="0">
                  <a:pos x="12" y="0"/>
                </a:cxn>
                <a:cxn ang="0">
                  <a:pos x="15" y="0"/>
                </a:cxn>
              </a:cxnLst>
              <a:rect l="0" t="0" r="r" b="b"/>
              <a:pathLst>
                <a:path w="30" h="29">
                  <a:moveTo>
                    <a:pt x="15" y="0"/>
                  </a:moveTo>
                  <a:lnTo>
                    <a:pt x="17" y="0"/>
                  </a:lnTo>
                  <a:lnTo>
                    <a:pt x="19" y="1"/>
                  </a:lnTo>
                  <a:lnTo>
                    <a:pt x="21" y="1"/>
                  </a:lnTo>
                  <a:lnTo>
                    <a:pt x="7" y="20"/>
                  </a:lnTo>
                  <a:lnTo>
                    <a:pt x="30" y="17"/>
                  </a:lnTo>
                  <a:lnTo>
                    <a:pt x="29" y="20"/>
                  </a:lnTo>
                  <a:lnTo>
                    <a:pt x="28" y="22"/>
                  </a:lnTo>
                  <a:lnTo>
                    <a:pt x="26" y="24"/>
                  </a:lnTo>
                  <a:lnTo>
                    <a:pt x="25" y="26"/>
                  </a:lnTo>
                  <a:lnTo>
                    <a:pt x="23" y="27"/>
                  </a:lnTo>
                  <a:lnTo>
                    <a:pt x="20" y="29"/>
                  </a:lnTo>
                  <a:lnTo>
                    <a:pt x="18" y="29"/>
                  </a:lnTo>
                  <a:lnTo>
                    <a:pt x="15" y="29"/>
                  </a:lnTo>
                  <a:lnTo>
                    <a:pt x="12" y="29"/>
                  </a:lnTo>
                  <a:lnTo>
                    <a:pt x="10" y="29"/>
                  </a:lnTo>
                  <a:lnTo>
                    <a:pt x="8" y="27"/>
                  </a:lnTo>
                  <a:lnTo>
                    <a:pt x="5" y="26"/>
                  </a:lnTo>
                  <a:lnTo>
                    <a:pt x="4" y="24"/>
                  </a:lnTo>
                  <a:lnTo>
                    <a:pt x="2" y="22"/>
                  </a:lnTo>
                  <a:lnTo>
                    <a:pt x="1" y="20"/>
                  </a:lnTo>
                  <a:lnTo>
                    <a:pt x="0" y="17"/>
                  </a:lnTo>
                  <a:lnTo>
                    <a:pt x="0" y="15"/>
                  </a:lnTo>
                  <a:lnTo>
                    <a:pt x="0" y="12"/>
                  </a:lnTo>
                  <a:lnTo>
                    <a:pt x="1" y="10"/>
                  </a:lnTo>
                  <a:lnTo>
                    <a:pt x="2" y="7"/>
                  </a:lnTo>
                  <a:lnTo>
                    <a:pt x="4" y="5"/>
                  </a:lnTo>
                  <a:lnTo>
                    <a:pt x="5" y="3"/>
                  </a:lnTo>
                  <a:lnTo>
                    <a:pt x="8" y="2"/>
                  </a:lnTo>
                  <a:lnTo>
                    <a:pt x="10" y="1"/>
                  </a:lnTo>
                  <a:lnTo>
                    <a:pt x="12"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7" name="Freeform 238"/>
            <p:cNvSpPr>
              <a:spLocks/>
            </p:cNvSpPr>
            <p:nvPr/>
          </p:nvSpPr>
          <p:spPr bwMode="auto">
            <a:xfrm>
              <a:off x="2695576" y="1355725"/>
              <a:ext cx="7938" cy="7938"/>
            </a:xfrm>
            <a:custGeom>
              <a:avLst/>
              <a:gdLst/>
              <a:ahLst/>
              <a:cxnLst>
                <a:cxn ang="0">
                  <a:pos x="4" y="0"/>
                </a:cxn>
                <a:cxn ang="0">
                  <a:pos x="4" y="3"/>
                </a:cxn>
                <a:cxn ang="0">
                  <a:pos x="5" y="5"/>
                </a:cxn>
                <a:cxn ang="0">
                  <a:pos x="0" y="2"/>
                </a:cxn>
                <a:cxn ang="0">
                  <a:pos x="4" y="0"/>
                </a:cxn>
              </a:cxnLst>
              <a:rect l="0" t="0" r="r" b="b"/>
              <a:pathLst>
                <a:path w="5" h="5">
                  <a:moveTo>
                    <a:pt x="4" y="0"/>
                  </a:moveTo>
                  <a:lnTo>
                    <a:pt x="4" y="3"/>
                  </a:lnTo>
                  <a:lnTo>
                    <a:pt x="5" y="5"/>
                  </a:lnTo>
                  <a:lnTo>
                    <a:pt x="0" y="2"/>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8" name="Freeform 239"/>
            <p:cNvSpPr>
              <a:spLocks/>
            </p:cNvSpPr>
            <p:nvPr/>
          </p:nvSpPr>
          <p:spPr bwMode="auto">
            <a:xfrm>
              <a:off x="2598738" y="1320800"/>
              <a:ext cx="104775" cy="104775"/>
            </a:xfrm>
            <a:custGeom>
              <a:avLst/>
              <a:gdLst/>
              <a:ahLst/>
              <a:cxnLst>
                <a:cxn ang="0">
                  <a:pos x="37" y="0"/>
                </a:cxn>
                <a:cxn ang="0">
                  <a:pos x="43" y="1"/>
                </a:cxn>
                <a:cxn ang="0">
                  <a:pos x="49" y="4"/>
                </a:cxn>
                <a:cxn ang="0">
                  <a:pos x="42" y="9"/>
                </a:cxn>
                <a:cxn ang="0">
                  <a:pos x="36" y="7"/>
                </a:cxn>
                <a:cxn ang="0">
                  <a:pos x="30" y="7"/>
                </a:cxn>
                <a:cxn ang="0">
                  <a:pos x="23" y="9"/>
                </a:cxn>
                <a:cxn ang="0">
                  <a:pos x="17" y="12"/>
                </a:cxn>
                <a:cxn ang="0">
                  <a:pos x="13" y="17"/>
                </a:cxn>
                <a:cxn ang="0">
                  <a:pos x="9" y="23"/>
                </a:cxn>
                <a:cxn ang="0">
                  <a:pos x="7" y="29"/>
                </a:cxn>
                <a:cxn ang="0">
                  <a:pos x="7" y="36"/>
                </a:cxn>
                <a:cxn ang="0">
                  <a:pos x="9" y="43"/>
                </a:cxn>
                <a:cxn ang="0">
                  <a:pos x="13" y="48"/>
                </a:cxn>
                <a:cxn ang="0">
                  <a:pos x="17" y="53"/>
                </a:cxn>
                <a:cxn ang="0">
                  <a:pos x="23" y="56"/>
                </a:cxn>
                <a:cxn ang="0">
                  <a:pos x="30" y="58"/>
                </a:cxn>
                <a:cxn ang="0">
                  <a:pos x="36" y="58"/>
                </a:cxn>
                <a:cxn ang="0">
                  <a:pos x="43" y="57"/>
                </a:cxn>
                <a:cxn ang="0">
                  <a:pos x="48" y="53"/>
                </a:cxn>
                <a:cxn ang="0">
                  <a:pos x="53" y="49"/>
                </a:cxn>
                <a:cxn ang="0">
                  <a:pos x="56" y="44"/>
                </a:cxn>
                <a:cxn ang="0">
                  <a:pos x="58" y="38"/>
                </a:cxn>
                <a:cxn ang="0">
                  <a:pos x="66" y="34"/>
                </a:cxn>
                <a:cxn ang="0">
                  <a:pos x="65" y="41"/>
                </a:cxn>
                <a:cxn ang="0">
                  <a:pos x="63" y="48"/>
                </a:cxn>
                <a:cxn ang="0">
                  <a:pos x="59" y="54"/>
                </a:cxn>
                <a:cxn ang="0">
                  <a:pos x="54" y="59"/>
                </a:cxn>
                <a:cxn ang="0">
                  <a:pos x="47" y="63"/>
                </a:cxn>
                <a:cxn ang="0">
                  <a:pos x="41" y="65"/>
                </a:cxn>
                <a:cxn ang="0">
                  <a:pos x="33" y="66"/>
                </a:cxn>
                <a:cxn ang="0">
                  <a:pos x="25" y="65"/>
                </a:cxn>
                <a:cxn ang="0">
                  <a:pos x="18" y="62"/>
                </a:cxn>
                <a:cxn ang="0">
                  <a:pos x="12" y="59"/>
                </a:cxn>
                <a:cxn ang="0">
                  <a:pos x="7" y="53"/>
                </a:cxn>
                <a:cxn ang="0">
                  <a:pos x="3" y="47"/>
                </a:cxn>
                <a:cxn ang="0">
                  <a:pos x="1" y="40"/>
                </a:cxn>
                <a:cxn ang="0">
                  <a:pos x="0" y="33"/>
                </a:cxn>
                <a:cxn ang="0">
                  <a:pos x="1" y="25"/>
                </a:cxn>
                <a:cxn ang="0">
                  <a:pos x="3" y="18"/>
                </a:cxn>
                <a:cxn ang="0">
                  <a:pos x="7" y="12"/>
                </a:cxn>
                <a:cxn ang="0">
                  <a:pos x="12" y="7"/>
                </a:cxn>
                <a:cxn ang="0">
                  <a:pos x="18" y="3"/>
                </a:cxn>
                <a:cxn ang="0">
                  <a:pos x="25" y="1"/>
                </a:cxn>
                <a:cxn ang="0">
                  <a:pos x="33" y="0"/>
                </a:cxn>
              </a:cxnLst>
              <a:rect l="0" t="0" r="r" b="b"/>
              <a:pathLst>
                <a:path w="66" h="66">
                  <a:moveTo>
                    <a:pt x="33" y="0"/>
                  </a:moveTo>
                  <a:lnTo>
                    <a:pt x="37" y="0"/>
                  </a:lnTo>
                  <a:lnTo>
                    <a:pt x="40" y="0"/>
                  </a:lnTo>
                  <a:lnTo>
                    <a:pt x="43" y="1"/>
                  </a:lnTo>
                  <a:lnTo>
                    <a:pt x="46" y="3"/>
                  </a:lnTo>
                  <a:lnTo>
                    <a:pt x="49" y="4"/>
                  </a:lnTo>
                  <a:lnTo>
                    <a:pt x="45" y="10"/>
                  </a:lnTo>
                  <a:lnTo>
                    <a:pt x="42" y="9"/>
                  </a:lnTo>
                  <a:lnTo>
                    <a:pt x="39" y="8"/>
                  </a:lnTo>
                  <a:lnTo>
                    <a:pt x="36" y="7"/>
                  </a:lnTo>
                  <a:lnTo>
                    <a:pt x="33" y="7"/>
                  </a:lnTo>
                  <a:lnTo>
                    <a:pt x="30" y="7"/>
                  </a:lnTo>
                  <a:lnTo>
                    <a:pt x="26" y="8"/>
                  </a:lnTo>
                  <a:lnTo>
                    <a:pt x="23" y="9"/>
                  </a:lnTo>
                  <a:lnTo>
                    <a:pt x="20" y="10"/>
                  </a:lnTo>
                  <a:lnTo>
                    <a:pt x="17" y="12"/>
                  </a:lnTo>
                  <a:lnTo>
                    <a:pt x="15" y="15"/>
                  </a:lnTo>
                  <a:lnTo>
                    <a:pt x="13" y="17"/>
                  </a:lnTo>
                  <a:lnTo>
                    <a:pt x="11" y="20"/>
                  </a:lnTo>
                  <a:lnTo>
                    <a:pt x="9" y="23"/>
                  </a:lnTo>
                  <a:lnTo>
                    <a:pt x="8" y="26"/>
                  </a:lnTo>
                  <a:lnTo>
                    <a:pt x="7" y="29"/>
                  </a:lnTo>
                  <a:lnTo>
                    <a:pt x="7" y="33"/>
                  </a:lnTo>
                  <a:lnTo>
                    <a:pt x="7" y="36"/>
                  </a:lnTo>
                  <a:lnTo>
                    <a:pt x="8" y="40"/>
                  </a:lnTo>
                  <a:lnTo>
                    <a:pt x="9" y="43"/>
                  </a:lnTo>
                  <a:lnTo>
                    <a:pt x="11" y="46"/>
                  </a:lnTo>
                  <a:lnTo>
                    <a:pt x="13" y="48"/>
                  </a:lnTo>
                  <a:lnTo>
                    <a:pt x="15" y="51"/>
                  </a:lnTo>
                  <a:lnTo>
                    <a:pt x="17" y="53"/>
                  </a:lnTo>
                  <a:lnTo>
                    <a:pt x="20" y="55"/>
                  </a:lnTo>
                  <a:lnTo>
                    <a:pt x="23" y="56"/>
                  </a:lnTo>
                  <a:lnTo>
                    <a:pt x="26" y="58"/>
                  </a:lnTo>
                  <a:lnTo>
                    <a:pt x="30" y="58"/>
                  </a:lnTo>
                  <a:lnTo>
                    <a:pt x="33" y="58"/>
                  </a:lnTo>
                  <a:lnTo>
                    <a:pt x="36" y="58"/>
                  </a:lnTo>
                  <a:lnTo>
                    <a:pt x="40" y="58"/>
                  </a:lnTo>
                  <a:lnTo>
                    <a:pt x="43" y="57"/>
                  </a:lnTo>
                  <a:lnTo>
                    <a:pt x="46" y="55"/>
                  </a:lnTo>
                  <a:lnTo>
                    <a:pt x="48" y="53"/>
                  </a:lnTo>
                  <a:lnTo>
                    <a:pt x="51" y="51"/>
                  </a:lnTo>
                  <a:lnTo>
                    <a:pt x="53" y="49"/>
                  </a:lnTo>
                  <a:lnTo>
                    <a:pt x="55" y="47"/>
                  </a:lnTo>
                  <a:lnTo>
                    <a:pt x="56" y="44"/>
                  </a:lnTo>
                  <a:lnTo>
                    <a:pt x="58" y="41"/>
                  </a:lnTo>
                  <a:lnTo>
                    <a:pt x="58" y="38"/>
                  </a:lnTo>
                  <a:lnTo>
                    <a:pt x="59" y="34"/>
                  </a:lnTo>
                  <a:lnTo>
                    <a:pt x="66" y="34"/>
                  </a:lnTo>
                  <a:lnTo>
                    <a:pt x="66" y="37"/>
                  </a:lnTo>
                  <a:lnTo>
                    <a:pt x="65" y="41"/>
                  </a:lnTo>
                  <a:lnTo>
                    <a:pt x="64" y="44"/>
                  </a:lnTo>
                  <a:lnTo>
                    <a:pt x="63" y="48"/>
                  </a:lnTo>
                  <a:lnTo>
                    <a:pt x="61" y="51"/>
                  </a:lnTo>
                  <a:lnTo>
                    <a:pt x="59" y="54"/>
                  </a:lnTo>
                  <a:lnTo>
                    <a:pt x="56" y="56"/>
                  </a:lnTo>
                  <a:lnTo>
                    <a:pt x="54" y="59"/>
                  </a:lnTo>
                  <a:lnTo>
                    <a:pt x="51" y="61"/>
                  </a:lnTo>
                  <a:lnTo>
                    <a:pt x="47" y="63"/>
                  </a:lnTo>
                  <a:lnTo>
                    <a:pt x="44" y="64"/>
                  </a:lnTo>
                  <a:lnTo>
                    <a:pt x="41" y="65"/>
                  </a:lnTo>
                  <a:lnTo>
                    <a:pt x="37" y="66"/>
                  </a:lnTo>
                  <a:lnTo>
                    <a:pt x="33" y="66"/>
                  </a:lnTo>
                  <a:lnTo>
                    <a:pt x="29" y="66"/>
                  </a:lnTo>
                  <a:lnTo>
                    <a:pt x="25" y="65"/>
                  </a:lnTo>
                  <a:lnTo>
                    <a:pt x="22" y="64"/>
                  </a:lnTo>
                  <a:lnTo>
                    <a:pt x="18" y="62"/>
                  </a:lnTo>
                  <a:lnTo>
                    <a:pt x="15" y="61"/>
                  </a:lnTo>
                  <a:lnTo>
                    <a:pt x="12" y="59"/>
                  </a:lnTo>
                  <a:lnTo>
                    <a:pt x="9" y="56"/>
                  </a:lnTo>
                  <a:lnTo>
                    <a:pt x="7" y="53"/>
                  </a:lnTo>
                  <a:lnTo>
                    <a:pt x="5" y="50"/>
                  </a:lnTo>
                  <a:lnTo>
                    <a:pt x="3" y="47"/>
                  </a:lnTo>
                  <a:lnTo>
                    <a:pt x="2" y="44"/>
                  </a:lnTo>
                  <a:lnTo>
                    <a:pt x="1" y="40"/>
                  </a:lnTo>
                  <a:lnTo>
                    <a:pt x="0" y="37"/>
                  </a:lnTo>
                  <a:lnTo>
                    <a:pt x="0" y="33"/>
                  </a:lnTo>
                  <a:lnTo>
                    <a:pt x="0" y="29"/>
                  </a:lnTo>
                  <a:lnTo>
                    <a:pt x="1" y="25"/>
                  </a:lnTo>
                  <a:lnTo>
                    <a:pt x="2" y="22"/>
                  </a:lnTo>
                  <a:lnTo>
                    <a:pt x="3" y="18"/>
                  </a:lnTo>
                  <a:lnTo>
                    <a:pt x="5" y="15"/>
                  </a:lnTo>
                  <a:lnTo>
                    <a:pt x="7" y="12"/>
                  </a:lnTo>
                  <a:lnTo>
                    <a:pt x="9" y="9"/>
                  </a:lnTo>
                  <a:lnTo>
                    <a:pt x="12" y="7"/>
                  </a:lnTo>
                  <a:lnTo>
                    <a:pt x="15" y="5"/>
                  </a:lnTo>
                  <a:lnTo>
                    <a:pt x="18" y="3"/>
                  </a:lnTo>
                  <a:lnTo>
                    <a:pt x="22" y="2"/>
                  </a:lnTo>
                  <a:lnTo>
                    <a:pt x="25" y="1"/>
                  </a:lnTo>
                  <a:lnTo>
                    <a:pt x="29" y="0"/>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9" name="Freeform 240"/>
            <p:cNvSpPr>
              <a:spLocks/>
            </p:cNvSpPr>
            <p:nvPr/>
          </p:nvSpPr>
          <p:spPr bwMode="auto">
            <a:xfrm>
              <a:off x="2686051" y="1333500"/>
              <a:ext cx="4763" cy="9525"/>
            </a:xfrm>
            <a:custGeom>
              <a:avLst/>
              <a:gdLst/>
              <a:ahLst/>
              <a:cxnLst>
                <a:cxn ang="0">
                  <a:pos x="0" y="0"/>
                </a:cxn>
                <a:cxn ang="0">
                  <a:pos x="2" y="1"/>
                </a:cxn>
                <a:cxn ang="0">
                  <a:pos x="3" y="3"/>
                </a:cxn>
                <a:cxn ang="0">
                  <a:pos x="0" y="6"/>
                </a:cxn>
                <a:cxn ang="0">
                  <a:pos x="0" y="0"/>
                </a:cxn>
              </a:cxnLst>
              <a:rect l="0" t="0" r="r" b="b"/>
              <a:pathLst>
                <a:path w="3" h="6">
                  <a:moveTo>
                    <a:pt x="0" y="0"/>
                  </a:moveTo>
                  <a:lnTo>
                    <a:pt x="2" y="1"/>
                  </a:lnTo>
                  <a:lnTo>
                    <a:pt x="3" y="3"/>
                  </a:lnTo>
                  <a:lnTo>
                    <a:pt x="0"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0" name="Freeform 241"/>
            <p:cNvSpPr>
              <a:spLocks/>
            </p:cNvSpPr>
            <p:nvPr/>
          </p:nvSpPr>
          <p:spPr bwMode="auto">
            <a:xfrm>
              <a:off x="2357438" y="1296988"/>
              <a:ext cx="369888" cy="382588"/>
            </a:xfrm>
            <a:custGeom>
              <a:avLst/>
              <a:gdLst/>
              <a:ahLst/>
              <a:cxnLst>
                <a:cxn ang="0">
                  <a:pos x="202" y="3"/>
                </a:cxn>
                <a:cxn ang="0">
                  <a:pos x="220" y="15"/>
                </a:cxn>
                <a:cxn ang="0">
                  <a:pos x="209" y="15"/>
                </a:cxn>
                <a:cxn ang="0">
                  <a:pos x="198" y="9"/>
                </a:cxn>
                <a:cxn ang="0">
                  <a:pos x="176" y="8"/>
                </a:cxn>
                <a:cxn ang="0">
                  <a:pos x="158" y="18"/>
                </a:cxn>
                <a:cxn ang="0">
                  <a:pos x="146" y="35"/>
                </a:cxn>
                <a:cxn ang="0">
                  <a:pos x="145" y="53"/>
                </a:cxn>
                <a:cxn ang="0">
                  <a:pos x="151" y="59"/>
                </a:cxn>
                <a:cxn ang="0">
                  <a:pos x="150" y="68"/>
                </a:cxn>
                <a:cxn ang="0">
                  <a:pos x="164" y="83"/>
                </a:cxn>
                <a:cxn ang="0">
                  <a:pos x="185" y="88"/>
                </a:cxn>
                <a:cxn ang="0">
                  <a:pos x="206" y="83"/>
                </a:cxn>
                <a:cxn ang="0">
                  <a:pos x="220" y="68"/>
                </a:cxn>
                <a:cxn ang="0">
                  <a:pos x="226" y="48"/>
                </a:cxn>
                <a:cxn ang="0">
                  <a:pos x="224" y="37"/>
                </a:cxn>
                <a:cxn ang="0">
                  <a:pos x="233" y="43"/>
                </a:cxn>
                <a:cxn ang="0">
                  <a:pos x="229" y="66"/>
                </a:cxn>
                <a:cxn ang="0">
                  <a:pos x="216" y="85"/>
                </a:cxn>
                <a:cxn ang="0">
                  <a:pos x="195" y="95"/>
                </a:cxn>
                <a:cxn ang="0">
                  <a:pos x="171" y="93"/>
                </a:cxn>
                <a:cxn ang="0">
                  <a:pos x="151" y="82"/>
                </a:cxn>
                <a:cxn ang="0">
                  <a:pos x="98" y="78"/>
                </a:cxn>
                <a:cxn ang="0">
                  <a:pos x="95" y="78"/>
                </a:cxn>
                <a:cxn ang="0">
                  <a:pos x="89" y="76"/>
                </a:cxn>
                <a:cxn ang="0">
                  <a:pos x="94" y="233"/>
                </a:cxn>
                <a:cxn ang="0">
                  <a:pos x="87" y="241"/>
                </a:cxn>
                <a:cxn ang="0">
                  <a:pos x="79" y="240"/>
                </a:cxn>
                <a:cxn ang="0">
                  <a:pos x="73" y="233"/>
                </a:cxn>
                <a:cxn ang="0">
                  <a:pos x="60" y="150"/>
                </a:cxn>
                <a:cxn ang="0">
                  <a:pos x="49" y="235"/>
                </a:cxn>
                <a:cxn ang="0">
                  <a:pos x="41" y="241"/>
                </a:cxn>
                <a:cxn ang="0">
                  <a:pos x="34" y="240"/>
                </a:cxn>
                <a:cxn ang="0">
                  <a:pos x="28" y="231"/>
                </a:cxn>
                <a:cxn ang="0">
                  <a:pos x="32" y="76"/>
                </a:cxn>
                <a:cxn ang="0">
                  <a:pos x="14" y="143"/>
                </a:cxn>
                <a:cxn ang="0">
                  <a:pos x="7" y="144"/>
                </a:cxn>
                <a:cxn ang="0">
                  <a:pos x="1" y="139"/>
                </a:cxn>
                <a:cxn ang="0">
                  <a:pos x="15" y="67"/>
                </a:cxn>
                <a:cxn ang="0">
                  <a:pos x="16" y="65"/>
                </a:cxn>
                <a:cxn ang="0">
                  <a:pos x="20" y="61"/>
                </a:cxn>
                <a:cxn ang="0">
                  <a:pos x="21" y="61"/>
                </a:cxn>
                <a:cxn ang="0">
                  <a:pos x="28" y="58"/>
                </a:cxn>
                <a:cxn ang="0">
                  <a:pos x="42" y="55"/>
                </a:cxn>
                <a:cxn ang="0">
                  <a:pos x="58" y="53"/>
                </a:cxn>
                <a:cxn ang="0">
                  <a:pos x="69" y="105"/>
                </a:cxn>
                <a:cxn ang="0">
                  <a:pos x="72" y="54"/>
                </a:cxn>
                <a:cxn ang="0">
                  <a:pos x="90" y="57"/>
                </a:cxn>
                <a:cxn ang="0">
                  <a:pos x="137" y="54"/>
                </a:cxn>
                <a:cxn ang="0">
                  <a:pos x="139" y="34"/>
                </a:cxn>
                <a:cxn ang="0">
                  <a:pos x="151" y="14"/>
                </a:cxn>
                <a:cxn ang="0">
                  <a:pos x="171" y="2"/>
                </a:cxn>
              </a:cxnLst>
              <a:rect l="0" t="0" r="r" b="b"/>
              <a:pathLst>
                <a:path w="233" h="241">
                  <a:moveTo>
                    <a:pt x="185" y="0"/>
                  </a:moveTo>
                  <a:lnTo>
                    <a:pt x="190" y="0"/>
                  </a:lnTo>
                  <a:lnTo>
                    <a:pt x="194" y="1"/>
                  </a:lnTo>
                  <a:lnTo>
                    <a:pt x="198" y="2"/>
                  </a:lnTo>
                  <a:lnTo>
                    <a:pt x="202" y="3"/>
                  </a:lnTo>
                  <a:lnTo>
                    <a:pt x="206" y="5"/>
                  </a:lnTo>
                  <a:lnTo>
                    <a:pt x="210" y="7"/>
                  </a:lnTo>
                  <a:lnTo>
                    <a:pt x="214" y="9"/>
                  </a:lnTo>
                  <a:lnTo>
                    <a:pt x="217" y="12"/>
                  </a:lnTo>
                  <a:lnTo>
                    <a:pt x="220" y="15"/>
                  </a:lnTo>
                  <a:lnTo>
                    <a:pt x="223" y="18"/>
                  </a:lnTo>
                  <a:lnTo>
                    <a:pt x="217" y="22"/>
                  </a:lnTo>
                  <a:lnTo>
                    <a:pt x="214" y="20"/>
                  </a:lnTo>
                  <a:lnTo>
                    <a:pt x="212" y="17"/>
                  </a:lnTo>
                  <a:lnTo>
                    <a:pt x="209" y="15"/>
                  </a:lnTo>
                  <a:lnTo>
                    <a:pt x="206" y="13"/>
                  </a:lnTo>
                  <a:lnTo>
                    <a:pt x="206" y="12"/>
                  </a:lnTo>
                  <a:lnTo>
                    <a:pt x="206" y="13"/>
                  </a:lnTo>
                  <a:lnTo>
                    <a:pt x="202" y="11"/>
                  </a:lnTo>
                  <a:lnTo>
                    <a:pt x="198" y="9"/>
                  </a:lnTo>
                  <a:lnTo>
                    <a:pt x="194" y="8"/>
                  </a:lnTo>
                  <a:lnTo>
                    <a:pt x="190" y="8"/>
                  </a:lnTo>
                  <a:lnTo>
                    <a:pt x="185" y="7"/>
                  </a:lnTo>
                  <a:lnTo>
                    <a:pt x="181" y="7"/>
                  </a:lnTo>
                  <a:lnTo>
                    <a:pt x="176" y="8"/>
                  </a:lnTo>
                  <a:lnTo>
                    <a:pt x="172" y="9"/>
                  </a:lnTo>
                  <a:lnTo>
                    <a:pt x="168" y="11"/>
                  </a:lnTo>
                  <a:lnTo>
                    <a:pt x="164" y="13"/>
                  </a:lnTo>
                  <a:lnTo>
                    <a:pt x="161" y="15"/>
                  </a:lnTo>
                  <a:lnTo>
                    <a:pt x="158" y="18"/>
                  </a:lnTo>
                  <a:lnTo>
                    <a:pt x="155" y="21"/>
                  </a:lnTo>
                  <a:lnTo>
                    <a:pt x="152" y="24"/>
                  </a:lnTo>
                  <a:lnTo>
                    <a:pt x="150" y="27"/>
                  </a:lnTo>
                  <a:lnTo>
                    <a:pt x="148" y="31"/>
                  </a:lnTo>
                  <a:lnTo>
                    <a:pt x="146" y="35"/>
                  </a:lnTo>
                  <a:lnTo>
                    <a:pt x="145" y="39"/>
                  </a:lnTo>
                  <a:lnTo>
                    <a:pt x="144" y="43"/>
                  </a:lnTo>
                  <a:lnTo>
                    <a:pt x="144" y="48"/>
                  </a:lnTo>
                  <a:lnTo>
                    <a:pt x="144" y="50"/>
                  </a:lnTo>
                  <a:lnTo>
                    <a:pt x="145" y="53"/>
                  </a:lnTo>
                  <a:lnTo>
                    <a:pt x="146" y="54"/>
                  </a:lnTo>
                  <a:lnTo>
                    <a:pt x="148" y="54"/>
                  </a:lnTo>
                  <a:lnTo>
                    <a:pt x="149" y="56"/>
                  </a:lnTo>
                  <a:lnTo>
                    <a:pt x="151" y="57"/>
                  </a:lnTo>
                  <a:lnTo>
                    <a:pt x="151" y="59"/>
                  </a:lnTo>
                  <a:lnTo>
                    <a:pt x="152" y="60"/>
                  </a:lnTo>
                  <a:lnTo>
                    <a:pt x="152" y="63"/>
                  </a:lnTo>
                  <a:lnTo>
                    <a:pt x="152" y="64"/>
                  </a:lnTo>
                  <a:lnTo>
                    <a:pt x="151" y="66"/>
                  </a:lnTo>
                  <a:lnTo>
                    <a:pt x="150" y="68"/>
                  </a:lnTo>
                  <a:lnTo>
                    <a:pt x="152" y="71"/>
                  </a:lnTo>
                  <a:lnTo>
                    <a:pt x="155" y="75"/>
                  </a:lnTo>
                  <a:lnTo>
                    <a:pt x="158" y="78"/>
                  </a:lnTo>
                  <a:lnTo>
                    <a:pt x="161" y="80"/>
                  </a:lnTo>
                  <a:lnTo>
                    <a:pt x="164" y="83"/>
                  </a:lnTo>
                  <a:lnTo>
                    <a:pt x="168" y="85"/>
                  </a:lnTo>
                  <a:lnTo>
                    <a:pt x="172" y="86"/>
                  </a:lnTo>
                  <a:lnTo>
                    <a:pt x="176" y="87"/>
                  </a:lnTo>
                  <a:lnTo>
                    <a:pt x="181" y="88"/>
                  </a:lnTo>
                  <a:lnTo>
                    <a:pt x="185" y="88"/>
                  </a:lnTo>
                  <a:lnTo>
                    <a:pt x="189" y="88"/>
                  </a:lnTo>
                  <a:lnTo>
                    <a:pt x="194" y="87"/>
                  </a:lnTo>
                  <a:lnTo>
                    <a:pt x="198" y="86"/>
                  </a:lnTo>
                  <a:lnTo>
                    <a:pt x="202" y="85"/>
                  </a:lnTo>
                  <a:lnTo>
                    <a:pt x="206" y="83"/>
                  </a:lnTo>
                  <a:lnTo>
                    <a:pt x="209" y="80"/>
                  </a:lnTo>
                  <a:lnTo>
                    <a:pt x="212" y="78"/>
                  </a:lnTo>
                  <a:lnTo>
                    <a:pt x="215" y="75"/>
                  </a:lnTo>
                  <a:lnTo>
                    <a:pt x="218" y="72"/>
                  </a:lnTo>
                  <a:lnTo>
                    <a:pt x="220" y="68"/>
                  </a:lnTo>
                  <a:lnTo>
                    <a:pt x="222" y="64"/>
                  </a:lnTo>
                  <a:lnTo>
                    <a:pt x="224" y="61"/>
                  </a:lnTo>
                  <a:lnTo>
                    <a:pt x="225" y="57"/>
                  </a:lnTo>
                  <a:lnTo>
                    <a:pt x="226" y="52"/>
                  </a:lnTo>
                  <a:lnTo>
                    <a:pt x="226" y="48"/>
                  </a:lnTo>
                  <a:lnTo>
                    <a:pt x="227" y="48"/>
                  </a:lnTo>
                  <a:lnTo>
                    <a:pt x="226" y="47"/>
                  </a:lnTo>
                  <a:lnTo>
                    <a:pt x="226" y="44"/>
                  </a:lnTo>
                  <a:lnTo>
                    <a:pt x="225" y="40"/>
                  </a:lnTo>
                  <a:lnTo>
                    <a:pt x="224" y="37"/>
                  </a:lnTo>
                  <a:lnTo>
                    <a:pt x="223" y="34"/>
                  </a:lnTo>
                  <a:lnTo>
                    <a:pt x="230" y="31"/>
                  </a:lnTo>
                  <a:lnTo>
                    <a:pt x="231" y="35"/>
                  </a:lnTo>
                  <a:lnTo>
                    <a:pt x="232" y="39"/>
                  </a:lnTo>
                  <a:lnTo>
                    <a:pt x="233" y="43"/>
                  </a:lnTo>
                  <a:lnTo>
                    <a:pt x="233" y="48"/>
                  </a:lnTo>
                  <a:lnTo>
                    <a:pt x="233" y="53"/>
                  </a:lnTo>
                  <a:lnTo>
                    <a:pt x="232" y="57"/>
                  </a:lnTo>
                  <a:lnTo>
                    <a:pt x="231" y="62"/>
                  </a:lnTo>
                  <a:lnTo>
                    <a:pt x="229" y="66"/>
                  </a:lnTo>
                  <a:lnTo>
                    <a:pt x="227" y="70"/>
                  </a:lnTo>
                  <a:lnTo>
                    <a:pt x="225" y="74"/>
                  </a:lnTo>
                  <a:lnTo>
                    <a:pt x="222" y="78"/>
                  </a:lnTo>
                  <a:lnTo>
                    <a:pt x="219" y="81"/>
                  </a:lnTo>
                  <a:lnTo>
                    <a:pt x="216" y="85"/>
                  </a:lnTo>
                  <a:lnTo>
                    <a:pt x="212" y="87"/>
                  </a:lnTo>
                  <a:lnTo>
                    <a:pt x="208" y="90"/>
                  </a:lnTo>
                  <a:lnTo>
                    <a:pt x="204" y="92"/>
                  </a:lnTo>
                  <a:lnTo>
                    <a:pt x="199" y="93"/>
                  </a:lnTo>
                  <a:lnTo>
                    <a:pt x="195" y="95"/>
                  </a:lnTo>
                  <a:lnTo>
                    <a:pt x="190" y="95"/>
                  </a:lnTo>
                  <a:lnTo>
                    <a:pt x="185" y="96"/>
                  </a:lnTo>
                  <a:lnTo>
                    <a:pt x="180" y="95"/>
                  </a:lnTo>
                  <a:lnTo>
                    <a:pt x="175" y="95"/>
                  </a:lnTo>
                  <a:lnTo>
                    <a:pt x="171" y="93"/>
                  </a:lnTo>
                  <a:lnTo>
                    <a:pt x="167" y="92"/>
                  </a:lnTo>
                  <a:lnTo>
                    <a:pt x="162" y="90"/>
                  </a:lnTo>
                  <a:lnTo>
                    <a:pt x="158" y="88"/>
                  </a:lnTo>
                  <a:lnTo>
                    <a:pt x="155" y="85"/>
                  </a:lnTo>
                  <a:lnTo>
                    <a:pt x="151" y="82"/>
                  </a:lnTo>
                  <a:lnTo>
                    <a:pt x="148" y="79"/>
                  </a:lnTo>
                  <a:lnTo>
                    <a:pt x="145" y="75"/>
                  </a:lnTo>
                  <a:lnTo>
                    <a:pt x="143" y="71"/>
                  </a:lnTo>
                  <a:lnTo>
                    <a:pt x="100" y="78"/>
                  </a:lnTo>
                  <a:lnTo>
                    <a:pt x="98" y="78"/>
                  </a:lnTo>
                  <a:lnTo>
                    <a:pt x="98" y="78"/>
                  </a:lnTo>
                  <a:lnTo>
                    <a:pt x="98" y="78"/>
                  </a:lnTo>
                  <a:lnTo>
                    <a:pt x="97" y="78"/>
                  </a:lnTo>
                  <a:lnTo>
                    <a:pt x="95" y="78"/>
                  </a:lnTo>
                  <a:lnTo>
                    <a:pt x="95" y="78"/>
                  </a:lnTo>
                  <a:lnTo>
                    <a:pt x="94" y="78"/>
                  </a:lnTo>
                  <a:lnTo>
                    <a:pt x="93" y="77"/>
                  </a:lnTo>
                  <a:lnTo>
                    <a:pt x="92" y="77"/>
                  </a:lnTo>
                  <a:lnTo>
                    <a:pt x="91" y="76"/>
                  </a:lnTo>
                  <a:lnTo>
                    <a:pt x="89" y="76"/>
                  </a:lnTo>
                  <a:lnTo>
                    <a:pt x="87" y="75"/>
                  </a:lnTo>
                  <a:lnTo>
                    <a:pt x="87" y="138"/>
                  </a:lnTo>
                  <a:lnTo>
                    <a:pt x="94" y="229"/>
                  </a:lnTo>
                  <a:lnTo>
                    <a:pt x="94" y="231"/>
                  </a:lnTo>
                  <a:lnTo>
                    <a:pt x="94" y="233"/>
                  </a:lnTo>
                  <a:lnTo>
                    <a:pt x="93" y="235"/>
                  </a:lnTo>
                  <a:lnTo>
                    <a:pt x="92" y="237"/>
                  </a:lnTo>
                  <a:lnTo>
                    <a:pt x="90" y="239"/>
                  </a:lnTo>
                  <a:lnTo>
                    <a:pt x="89" y="240"/>
                  </a:lnTo>
                  <a:lnTo>
                    <a:pt x="87" y="241"/>
                  </a:lnTo>
                  <a:lnTo>
                    <a:pt x="84" y="241"/>
                  </a:lnTo>
                  <a:lnTo>
                    <a:pt x="84" y="241"/>
                  </a:lnTo>
                  <a:lnTo>
                    <a:pt x="83" y="241"/>
                  </a:lnTo>
                  <a:lnTo>
                    <a:pt x="81" y="241"/>
                  </a:lnTo>
                  <a:lnTo>
                    <a:pt x="79" y="240"/>
                  </a:lnTo>
                  <a:lnTo>
                    <a:pt x="77" y="239"/>
                  </a:lnTo>
                  <a:lnTo>
                    <a:pt x="76" y="238"/>
                  </a:lnTo>
                  <a:lnTo>
                    <a:pt x="75" y="237"/>
                  </a:lnTo>
                  <a:lnTo>
                    <a:pt x="73" y="235"/>
                  </a:lnTo>
                  <a:lnTo>
                    <a:pt x="73" y="233"/>
                  </a:lnTo>
                  <a:lnTo>
                    <a:pt x="72" y="231"/>
                  </a:lnTo>
                  <a:lnTo>
                    <a:pt x="66" y="149"/>
                  </a:lnTo>
                  <a:lnTo>
                    <a:pt x="64" y="149"/>
                  </a:lnTo>
                  <a:lnTo>
                    <a:pt x="61" y="150"/>
                  </a:lnTo>
                  <a:lnTo>
                    <a:pt x="60" y="150"/>
                  </a:lnTo>
                  <a:lnTo>
                    <a:pt x="58" y="149"/>
                  </a:lnTo>
                  <a:lnTo>
                    <a:pt x="57" y="149"/>
                  </a:lnTo>
                  <a:lnTo>
                    <a:pt x="50" y="231"/>
                  </a:lnTo>
                  <a:lnTo>
                    <a:pt x="50" y="233"/>
                  </a:lnTo>
                  <a:lnTo>
                    <a:pt x="49" y="235"/>
                  </a:lnTo>
                  <a:lnTo>
                    <a:pt x="48" y="237"/>
                  </a:lnTo>
                  <a:lnTo>
                    <a:pt x="46" y="238"/>
                  </a:lnTo>
                  <a:lnTo>
                    <a:pt x="45" y="239"/>
                  </a:lnTo>
                  <a:lnTo>
                    <a:pt x="43" y="240"/>
                  </a:lnTo>
                  <a:lnTo>
                    <a:pt x="41" y="241"/>
                  </a:lnTo>
                  <a:lnTo>
                    <a:pt x="39" y="241"/>
                  </a:lnTo>
                  <a:lnTo>
                    <a:pt x="38" y="241"/>
                  </a:lnTo>
                  <a:lnTo>
                    <a:pt x="38" y="241"/>
                  </a:lnTo>
                  <a:lnTo>
                    <a:pt x="36" y="241"/>
                  </a:lnTo>
                  <a:lnTo>
                    <a:pt x="34" y="240"/>
                  </a:lnTo>
                  <a:lnTo>
                    <a:pt x="32" y="239"/>
                  </a:lnTo>
                  <a:lnTo>
                    <a:pt x="30" y="237"/>
                  </a:lnTo>
                  <a:lnTo>
                    <a:pt x="29" y="235"/>
                  </a:lnTo>
                  <a:lnTo>
                    <a:pt x="28" y="233"/>
                  </a:lnTo>
                  <a:lnTo>
                    <a:pt x="28" y="231"/>
                  </a:lnTo>
                  <a:lnTo>
                    <a:pt x="28" y="229"/>
                  </a:lnTo>
                  <a:lnTo>
                    <a:pt x="35" y="138"/>
                  </a:lnTo>
                  <a:lnTo>
                    <a:pt x="35" y="75"/>
                  </a:lnTo>
                  <a:lnTo>
                    <a:pt x="34" y="76"/>
                  </a:lnTo>
                  <a:lnTo>
                    <a:pt x="32" y="76"/>
                  </a:lnTo>
                  <a:lnTo>
                    <a:pt x="18" y="137"/>
                  </a:lnTo>
                  <a:lnTo>
                    <a:pt x="18" y="139"/>
                  </a:lnTo>
                  <a:lnTo>
                    <a:pt x="17" y="141"/>
                  </a:lnTo>
                  <a:lnTo>
                    <a:pt x="16" y="142"/>
                  </a:lnTo>
                  <a:lnTo>
                    <a:pt x="14" y="143"/>
                  </a:lnTo>
                  <a:lnTo>
                    <a:pt x="13" y="144"/>
                  </a:lnTo>
                  <a:lnTo>
                    <a:pt x="11" y="144"/>
                  </a:lnTo>
                  <a:lnTo>
                    <a:pt x="9" y="145"/>
                  </a:lnTo>
                  <a:lnTo>
                    <a:pt x="8" y="145"/>
                  </a:lnTo>
                  <a:lnTo>
                    <a:pt x="7" y="144"/>
                  </a:lnTo>
                  <a:lnTo>
                    <a:pt x="6" y="144"/>
                  </a:lnTo>
                  <a:lnTo>
                    <a:pt x="4" y="143"/>
                  </a:lnTo>
                  <a:lnTo>
                    <a:pt x="3" y="142"/>
                  </a:lnTo>
                  <a:lnTo>
                    <a:pt x="1" y="140"/>
                  </a:lnTo>
                  <a:lnTo>
                    <a:pt x="1" y="139"/>
                  </a:lnTo>
                  <a:lnTo>
                    <a:pt x="0" y="137"/>
                  </a:lnTo>
                  <a:lnTo>
                    <a:pt x="0" y="135"/>
                  </a:lnTo>
                  <a:lnTo>
                    <a:pt x="0" y="135"/>
                  </a:lnTo>
                  <a:lnTo>
                    <a:pt x="0" y="133"/>
                  </a:lnTo>
                  <a:lnTo>
                    <a:pt x="15" y="67"/>
                  </a:lnTo>
                  <a:lnTo>
                    <a:pt x="15" y="67"/>
                  </a:lnTo>
                  <a:lnTo>
                    <a:pt x="15" y="67"/>
                  </a:lnTo>
                  <a:lnTo>
                    <a:pt x="16" y="66"/>
                  </a:lnTo>
                  <a:lnTo>
                    <a:pt x="16" y="65"/>
                  </a:lnTo>
                  <a:lnTo>
                    <a:pt x="16" y="65"/>
                  </a:lnTo>
                  <a:lnTo>
                    <a:pt x="17" y="63"/>
                  </a:lnTo>
                  <a:lnTo>
                    <a:pt x="18" y="63"/>
                  </a:lnTo>
                  <a:lnTo>
                    <a:pt x="18" y="62"/>
                  </a:lnTo>
                  <a:lnTo>
                    <a:pt x="19" y="62"/>
                  </a:lnTo>
                  <a:lnTo>
                    <a:pt x="20" y="61"/>
                  </a:lnTo>
                  <a:lnTo>
                    <a:pt x="20" y="61"/>
                  </a:lnTo>
                  <a:lnTo>
                    <a:pt x="21" y="61"/>
                  </a:lnTo>
                  <a:lnTo>
                    <a:pt x="21" y="61"/>
                  </a:lnTo>
                  <a:lnTo>
                    <a:pt x="21" y="61"/>
                  </a:lnTo>
                  <a:lnTo>
                    <a:pt x="21" y="61"/>
                  </a:lnTo>
                  <a:lnTo>
                    <a:pt x="22" y="60"/>
                  </a:lnTo>
                  <a:lnTo>
                    <a:pt x="23" y="60"/>
                  </a:lnTo>
                  <a:lnTo>
                    <a:pt x="25" y="59"/>
                  </a:lnTo>
                  <a:lnTo>
                    <a:pt x="26" y="59"/>
                  </a:lnTo>
                  <a:lnTo>
                    <a:pt x="28" y="58"/>
                  </a:lnTo>
                  <a:lnTo>
                    <a:pt x="31" y="58"/>
                  </a:lnTo>
                  <a:lnTo>
                    <a:pt x="33" y="57"/>
                  </a:lnTo>
                  <a:lnTo>
                    <a:pt x="36" y="56"/>
                  </a:lnTo>
                  <a:lnTo>
                    <a:pt x="39" y="56"/>
                  </a:lnTo>
                  <a:lnTo>
                    <a:pt x="42" y="55"/>
                  </a:lnTo>
                  <a:lnTo>
                    <a:pt x="45" y="54"/>
                  </a:lnTo>
                  <a:lnTo>
                    <a:pt x="48" y="54"/>
                  </a:lnTo>
                  <a:lnTo>
                    <a:pt x="51" y="53"/>
                  </a:lnTo>
                  <a:lnTo>
                    <a:pt x="55" y="53"/>
                  </a:lnTo>
                  <a:lnTo>
                    <a:pt x="58" y="53"/>
                  </a:lnTo>
                  <a:lnTo>
                    <a:pt x="60" y="57"/>
                  </a:lnTo>
                  <a:lnTo>
                    <a:pt x="60" y="57"/>
                  </a:lnTo>
                  <a:lnTo>
                    <a:pt x="54" y="105"/>
                  </a:lnTo>
                  <a:lnTo>
                    <a:pt x="61" y="118"/>
                  </a:lnTo>
                  <a:lnTo>
                    <a:pt x="69" y="105"/>
                  </a:lnTo>
                  <a:lnTo>
                    <a:pt x="62" y="57"/>
                  </a:lnTo>
                  <a:lnTo>
                    <a:pt x="62" y="57"/>
                  </a:lnTo>
                  <a:lnTo>
                    <a:pt x="65" y="53"/>
                  </a:lnTo>
                  <a:lnTo>
                    <a:pt x="68" y="53"/>
                  </a:lnTo>
                  <a:lnTo>
                    <a:pt x="72" y="54"/>
                  </a:lnTo>
                  <a:lnTo>
                    <a:pt x="76" y="54"/>
                  </a:lnTo>
                  <a:lnTo>
                    <a:pt x="80" y="55"/>
                  </a:lnTo>
                  <a:lnTo>
                    <a:pt x="83" y="56"/>
                  </a:lnTo>
                  <a:lnTo>
                    <a:pt x="87" y="56"/>
                  </a:lnTo>
                  <a:lnTo>
                    <a:pt x="90" y="57"/>
                  </a:lnTo>
                  <a:lnTo>
                    <a:pt x="92" y="58"/>
                  </a:lnTo>
                  <a:lnTo>
                    <a:pt x="95" y="59"/>
                  </a:lnTo>
                  <a:lnTo>
                    <a:pt x="97" y="59"/>
                  </a:lnTo>
                  <a:lnTo>
                    <a:pt x="99" y="60"/>
                  </a:lnTo>
                  <a:lnTo>
                    <a:pt x="137" y="54"/>
                  </a:lnTo>
                  <a:lnTo>
                    <a:pt x="137" y="51"/>
                  </a:lnTo>
                  <a:lnTo>
                    <a:pt x="137" y="48"/>
                  </a:lnTo>
                  <a:lnTo>
                    <a:pt x="137" y="43"/>
                  </a:lnTo>
                  <a:lnTo>
                    <a:pt x="138" y="38"/>
                  </a:lnTo>
                  <a:lnTo>
                    <a:pt x="139" y="34"/>
                  </a:lnTo>
                  <a:lnTo>
                    <a:pt x="141" y="29"/>
                  </a:lnTo>
                  <a:lnTo>
                    <a:pt x="143" y="25"/>
                  </a:lnTo>
                  <a:lnTo>
                    <a:pt x="145" y="21"/>
                  </a:lnTo>
                  <a:lnTo>
                    <a:pt x="148" y="17"/>
                  </a:lnTo>
                  <a:lnTo>
                    <a:pt x="151" y="14"/>
                  </a:lnTo>
                  <a:lnTo>
                    <a:pt x="154" y="11"/>
                  </a:lnTo>
                  <a:lnTo>
                    <a:pt x="158" y="8"/>
                  </a:lnTo>
                  <a:lnTo>
                    <a:pt x="162" y="6"/>
                  </a:lnTo>
                  <a:lnTo>
                    <a:pt x="166" y="4"/>
                  </a:lnTo>
                  <a:lnTo>
                    <a:pt x="171" y="2"/>
                  </a:lnTo>
                  <a:lnTo>
                    <a:pt x="175" y="1"/>
                  </a:lnTo>
                  <a:lnTo>
                    <a:pt x="180" y="0"/>
                  </a:lnTo>
                  <a:lnTo>
                    <a:pt x="1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1" name="Freeform 242"/>
            <p:cNvSpPr>
              <a:spLocks/>
            </p:cNvSpPr>
            <p:nvPr/>
          </p:nvSpPr>
          <p:spPr bwMode="auto">
            <a:xfrm>
              <a:off x="2651126" y="1311275"/>
              <a:ext cx="100013" cy="61913"/>
            </a:xfrm>
            <a:custGeom>
              <a:avLst/>
              <a:gdLst/>
              <a:ahLst/>
              <a:cxnLst>
                <a:cxn ang="0">
                  <a:pos x="57" y="0"/>
                </a:cxn>
                <a:cxn ang="0">
                  <a:pos x="63" y="10"/>
                </a:cxn>
                <a:cxn ang="0">
                  <a:pos x="20" y="30"/>
                </a:cxn>
                <a:cxn ang="0">
                  <a:pos x="30" y="36"/>
                </a:cxn>
                <a:cxn ang="0">
                  <a:pos x="0" y="39"/>
                </a:cxn>
                <a:cxn ang="0">
                  <a:pos x="18" y="15"/>
                </a:cxn>
                <a:cxn ang="0">
                  <a:pos x="18" y="27"/>
                </a:cxn>
                <a:cxn ang="0">
                  <a:pos x="57" y="0"/>
                </a:cxn>
              </a:cxnLst>
              <a:rect l="0" t="0" r="r" b="b"/>
              <a:pathLst>
                <a:path w="63" h="39">
                  <a:moveTo>
                    <a:pt x="57" y="0"/>
                  </a:moveTo>
                  <a:lnTo>
                    <a:pt x="63" y="10"/>
                  </a:lnTo>
                  <a:lnTo>
                    <a:pt x="20" y="30"/>
                  </a:lnTo>
                  <a:lnTo>
                    <a:pt x="30" y="36"/>
                  </a:lnTo>
                  <a:lnTo>
                    <a:pt x="0" y="39"/>
                  </a:lnTo>
                  <a:lnTo>
                    <a:pt x="18" y="15"/>
                  </a:lnTo>
                  <a:lnTo>
                    <a:pt x="18" y="27"/>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2" name="Freeform 243"/>
            <p:cNvSpPr>
              <a:spLocks/>
            </p:cNvSpPr>
            <p:nvPr/>
          </p:nvSpPr>
          <p:spPr bwMode="auto">
            <a:xfrm>
              <a:off x="2417763" y="1296988"/>
              <a:ext cx="74613" cy="80963"/>
            </a:xfrm>
            <a:custGeom>
              <a:avLst/>
              <a:gdLst/>
              <a:ahLst/>
              <a:cxnLst>
                <a:cxn ang="0">
                  <a:pos x="23" y="0"/>
                </a:cxn>
                <a:cxn ang="0">
                  <a:pos x="26" y="0"/>
                </a:cxn>
                <a:cxn ang="0">
                  <a:pos x="29" y="1"/>
                </a:cxn>
                <a:cxn ang="0">
                  <a:pos x="32" y="2"/>
                </a:cxn>
                <a:cxn ang="0">
                  <a:pos x="35" y="3"/>
                </a:cxn>
                <a:cxn ang="0">
                  <a:pos x="38" y="5"/>
                </a:cxn>
                <a:cxn ang="0">
                  <a:pos x="40" y="7"/>
                </a:cxn>
                <a:cxn ang="0">
                  <a:pos x="42" y="9"/>
                </a:cxn>
                <a:cxn ang="0">
                  <a:pos x="43" y="11"/>
                </a:cxn>
                <a:cxn ang="0">
                  <a:pos x="45" y="14"/>
                </a:cxn>
                <a:cxn ang="0">
                  <a:pos x="46" y="17"/>
                </a:cxn>
                <a:cxn ang="0">
                  <a:pos x="46" y="20"/>
                </a:cxn>
                <a:cxn ang="0">
                  <a:pos x="47" y="23"/>
                </a:cxn>
                <a:cxn ang="0">
                  <a:pos x="46" y="26"/>
                </a:cxn>
                <a:cxn ang="0">
                  <a:pos x="46" y="29"/>
                </a:cxn>
                <a:cxn ang="0">
                  <a:pos x="45" y="32"/>
                </a:cxn>
                <a:cxn ang="0">
                  <a:pos x="44" y="35"/>
                </a:cxn>
                <a:cxn ang="0">
                  <a:pos x="42" y="38"/>
                </a:cxn>
                <a:cxn ang="0">
                  <a:pos x="41" y="41"/>
                </a:cxn>
                <a:cxn ang="0">
                  <a:pos x="39" y="43"/>
                </a:cxn>
                <a:cxn ang="0">
                  <a:pos x="37" y="45"/>
                </a:cxn>
                <a:cxn ang="0">
                  <a:pos x="34" y="47"/>
                </a:cxn>
                <a:cxn ang="0">
                  <a:pos x="32" y="49"/>
                </a:cxn>
                <a:cxn ang="0">
                  <a:pos x="29" y="50"/>
                </a:cxn>
                <a:cxn ang="0">
                  <a:pos x="26" y="51"/>
                </a:cxn>
                <a:cxn ang="0">
                  <a:pos x="23" y="51"/>
                </a:cxn>
                <a:cxn ang="0">
                  <a:pos x="20" y="51"/>
                </a:cxn>
                <a:cxn ang="0">
                  <a:pos x="17" y="50"/>
                </a:cxn>
                <a:cxn ang="0">
                  <a:pos x="15" y="49"/>
                </a:cxn>
                <a:cxn ang="0">
                  <a:pos x="12" y="47"/>
                </a:cxn>
                <a:cxn ang="0">
                  <a:pos x="10" y="45"/>
                </a:cxn>
                <a:cxn ang="0">
                  <a:pos x="8" y="43"/>
                </a:cxn>
                <a:cxn ang="0">
                  <a:pos x="6" y="41"/>
                </a:cxn>
                <a:cxn ang="0">
                  <a:pos x="4" y="38"/>
                </a:cxn>
                <a:cxn ang="0">
                  <a:pos x="3" y="35"/>
                </a:cxn>
                <a:cxn ang="0">
                  <a:pos x="1" y="32"/>
                </a:cxn>
                <a:cxn ang="0">
                  <a:pos x="0" y="29"/>
                </a:cxn>
                <a:cxn ang="0">
                  <a:pos x="0" y="26"/>
                </a:cxn>
                <a:cxn ang="0">
                  <a:pos x="0" y="23"/>
                </a:cxn>
                <a:cxn ang="0">
                  <a:pos x="0" y="20"/>
                </a:cxn>
                <a:cxn ang="0">
                  <a:pos x="1" y="17"/>
                </a:cxn>
                <a:cxn ang="0">
                  <a:pos x="2" y="14"/>
                </a:cxn>
                <a:cxn ang="0">
                  <a:pos x="3" y="11"/>
                </a:cxn>
                <a:cxn ang="0">
                  <a:pos x="5" y="9"/>
                </a:cxn>
                <a:cxn ang="0">
                  <a:pos x="7" y="7"/>
                </a:cxn>
                <a:cxn ang="0">
                  <a:pos x="9" y="5"/>
                </a:cxn>
                <a:cxn ang="0">
                  <a:pos x="11" y="3"/>
                </a:cxn>
                <a:cxn ang="0">
                  <a:pos x="14" y="2"/>
                </a:cxn>
                <a:cxn ang="0">
                  <a:pos x="17" y="1"/>
                </a:cxn>
                <a:cxn ang="0">
                  <a:pos x="20" y="0"/>
                </a:cxn>
                <a:cxn ang="0">
                  <a:pos x="23" y="0"/>
                </a:cxn>
              </a:cxnLst>
              <a:rect l="0" t="0" r="r" b="b"/>
              <a:pathLst>
                <a:path w="47" h="51">
                  <a:moveTo>
                    <a:pt x="23" y="0"/>
                  </a:moveTo>
                  <a:lnTo>
                    <a:pt x="26" y="0"/>
                  </a:lnTo>
                  <a:lnTo>
                    <a:pt x="29" y="1"/>
                  </a:lnTo>
                  <a:lnTo>
                    <a:pt x="32" y="2"/>
                  </a:lnTo>
                  <a:lnTo>
                    <a:pt x="35" y="3"/>
                  </a:lnTo>
                  <a:lnTo>
                    <a:pt x="38" y="5"/>
                  </a:lnTo>
                  <a:lnTo>
                    <a:pt x="40" y="7"/>
                  </a:lnTo>
                  <a:lnTo>
                    <a:pt x="42" y="9"/>
                  </a:lnTo>
                  <a:lnTo>
                    <a:pt x="43" y="11"/>
                  </a:lnTo>
                  <a:lnTo>
                    <a:pt x="45" y="14"/>
                  </a:lnTo>
                  <a:lnTo>
                    <a:pt x="46" y="17"/>
                  </a:lnTo>
                  <a:lnTo>
                    <a:pt x="46" y="20"/>
                  </a:lnTo>
                  <a:lnTo>
                    <a:pt x="47" y="23"/>
                  </a:lnTo>
                  <a:lnTo>
                    <a:pt x="46" y="26"/>
                  </a:lnTo>
                  <a:lnTo>
                    <a:pt x="46" y="29"/>
                  </a:lnTo>
                  <a:lnTo>
                    <a:pt x="45" y="32"/>
                  </a:lnTo>
                  <a:lnTo>
                    <a:pt x="44" y="35"/>
                  </a:lnTo>
                  <a:lnTo>
                    <a:pt x="42" y="38"/>
                  </a:lnTo>
                  <a:lnTo>
                    <a:pt x="41" y="41"/>
                  </a:lnTo>
                  <a:lnTo>
                    <a:pt x="39" y="43"/>
                  </a:lnTo>
                  <a:lnTo>
                    <a:pt x="37" y="45"/>
                  </a:lnTo>
                  <a:lnTo>
                    <a:pt x="34" y="47"/>
                  </a:lnTo>
                  <a:lnTo>
                    <a:pt x="32" y="49"/>
                  </a:lnTo>
                  <a:lnTo>
                    <a:pt x="29" y="50"/>
                  </a:lnTo>
                  <a:lnTo>
                    <a:pt x="26" y="51"/>
                  </a:lnTo>
                  <a:lnTo>
                    <a:pt x="23" y="51"/>
                  </a:lnTo>
                  <a:lnTo>
                    <a:pt x="20" y="51"/>
                  </a:lnTo>
                  <a:lnTo>
                    <a:pt x="17" y="50"/>
                  </a:lnTo>
                  <a:lnTo>
                    <a:pt x="15" y="49"/>
                  </a:lnTo>
                  <a:lnTo>
                    <a:pt x="12" y="47"/>
                  </a:lnTo>
                  <a:lnTo>
                    <a:pt x="10" y="45"/>
                  </a:lnTo>
                  <a:lnTo>
                    <a:pt x="8" y="43"/>
                  </a:lnTo>
                  <a:lnTo>
                    <a:pt x="6" y="41"/>
                  </a:lnTo>
                  <a:lnTo>
                    <a:pt x="4" y="38"/>
                  </a:lnTo>
                  <a:lnTo>
                    <a:pt x="3" y="35"/>
                  </a:lnTo>
                  <a:lnTo>
                    <a:pt x="1" y="32"/>
                  </a:lnTo>
                  <a:lnTo>
                    <a:pt x="0" y="29"/>
                  </a:lnTo>
                  <a:lnTo>
                    <a:pt x="0" y="26"/>
                  </a:lnTo>
                  <a:lnTo>
                    <a:pt x="0" y="23"/>
                  </a:lnTo>
                  <a:lnTo>
                    <a:pt x="0" y="20"/>
                  </a:lnTo>
                  <a:lnTo>
                    <a:pt x="1" y="17"/>
                  </a:lnTo>
                  <a:lnTo>
                    <a:pt x="2" y="14"/>
                  </a:lnTo>
                  <a:lnTo>
                    <a:pt x="3" y="11"/>
                  </a:lnTo>
                  <a:lnTo>
                    <a:pt x="5" y="9"/>
                  </a:lnTo>
                  <a:lnTo>
                    <a:pt x="7" y="7"/>
                  </a:lnTo>
                  <a:lnTo>
                    <a:pt x="9"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03" name="Group 102"/>
          <p:cNvGrpSpPr/>
          <p:nvPr/>
        </p:nvGrpSpPr>
        <p:grpSpPr>
          <a:xfrm>
            <a:off x="3216156" y="3562350"/>
            <a:ext cx="355719" cy="392021"/>
            <a:chOff x="4000500" y="1868488"/>
            <a:chExt cx="422275" cy="382588"/>
          </a:xfrm>
          <a:solidFill>
            <a:schemeClr val="bg1">
              <a:lumMod val="95000"/>
            </a:schemeClr>
          </a:solidFill>
        </p:grpSpPr>
        <p:sp>
          <p:nvSpPr>
            <p:cNvPr id="104" name="Freeform 209"/>
            <p:cNvSpPr>
              <a:spLocks noEditPoints="1"/>
            </p:cNvSpPr>
            <p:nvPr/>
          </p:nvSpPr>
          <p:spPr bwMode="auto">
            <a:xfrm>
              <a:off x="4000500" y="1887538"/>
              <a:ext cx="422275" cy="363538"/>
            </a:xfrm>
            <a:custGeom>
              <a:avLst/>
              <a:gdLst/>
              <a:ahLst/>
              <a:cxnLst>
                <a:cxn ang="0">
                  <a:pos x="119" y="27"/>
                </a:cxn>
                <a:cxn ang="0">
                  <a:pos x="146" y="63"/>
                </a:cxn>
                <a:cxn ang="0">
                  <a:pos x="152" y="69"/>
                </a:cxn>
                <a:cxn ang="0">
                  <a:pos x="209" y="45"/>
                </a:cxn>
                <a:cxn ang="0">
                  <a:pos x="153" y="73"/>
                </a:cxn>
                <a:cxn ang="0">
                  <a:pos x="149" y="79"/>
                </a:cxn>
                <a:cxn ang="0">
                  <a:pos x="141" y="81"/>
                </a:cxn>
                <a:cxn ang="0">
                  <a:pos x="119" y="124"/>
                </a:cxn>
                <a:cxn ang="0">
                  <a:pos x="251" y="127"/>
                </a:cxn>
                <a:cxn ang="0">
                  <a:pos x="258" y="123"/>
                </a:cxn>
                <a:cxn ang="0">
                  <a:pos x="258" y="30"/>
                </a:cxn>
                <a:cxn ang="0">
                  <a:pos x="253" y="24"/>
                </a:cxn>
                <a:cxn ang="0">
                  <a:pos x="191" y="1"/>
                </a:cxn>
                <a:cxn ang="0">
                  <a:pos x="193" y="17"/>
                </a:cxn>
                <a:cxn ang="0">
                  <a:pos x="261" y="20"/>
                </a:cxn>
                <a:cxn ang="0">
                  <a:pos x="266" y="32"/>
                </a:cxn>
                <a:cxn ang="0">
                  <a:pos x="262" y="129"/>
                </a:cxn>
                <a:cxn ang="0">
                  <a:pos x="251" y="134"/>
                </a:cxn>
                <a:cxn ang="0">
                  <a:pos x="247" y="226"/>
                </a:cxn>
                <a:cxn ang="0">
                  <a:pos x="242" y="229"/>
                </a:cxn>
                <a:cxn ang="0">
                  <a:pos x="237" y="225"/>
                </a:cxn>
                <a:cxn ang="0">
                  <a:pos x="193" y="201"/>
                </a:cxn>
                <a:cxn ang="0">
                  <a:pos x="186" y="204"/>
                </a:cxn>
                <a:cxn ang="0">
                  <a:pos x="182" y="199"/>
                </a:cxn>
                <a:cxn ang="0">
                  <a:pos x="137" y="228"/>
                </a:cxn>
                <a:cxn ang="0">
                  <a:pos x="132" y="229"/>
                </a:cxn>
                <a:cxn ang="0">
                  <a:pos x="127" y="224"/>
                </a:cxn>
                <a:cxn ang="0">
                  <a:pos x="119" y="134"/>
                </a:cxn>
                <a:cxn ang="0">
                  <a:pos x="110" y="125"/>
                </a:cxn>
                <a:cxn ang="0">
                  <a:pos x="96" y="66"/>
                </a:cxn>
                <a:cxn ang="0">
                  <a:pos x="95" y="66"/>
                </a:cxn>
                <a:cxn ang="0">
                  <a:pos x="87" y="63"/>
                </a:cxn>
                <a:cxn ang="0">
                  <a:pos x="94" y="223"/>
                </a:cxn>
                <a:cxn ang="0">
                  <a:pos x="85" y="229"/>
                </a:cxn>
                <a:cxn ang="0">
                  <a:pos x="78" y="227"/>
                </a:cxn>
                <a:cxn ang="0">
                  <a:pos x="73" y="219"/>
                </a:cxn>
                <a:cxn ang="0">
                  <a:pos x="59" y="137"/>
                </a:cxn>
                <a:cxn ang="0">
                  <a:pos x="48" y="224"/>
                </a:cxn>
                <a:cxn ang="0">
                  <a:pos x="39" y="229"/>
                </a:cxn>
                <a:cxn ang="0">
                  <a:pos x="32" y="226"/>
                </a:cxn>
                <a:cxn ang="0">
                  <a:pos x="28" y="217"/>
                </a:cxn>
                <a:cxn ang="0">
                  <a:pos x="18" y="125"/>
                </a:cxn>
                <a:cxn ang="0">
                  <a:pos x="13" y="132"/>
                </a:cxn>
                <a:cxn ang="0">
                  <a:pos x="5" y="132"/>
                </a:cxn>
                <a:cxn ang="0">
                  <a:pos x="0" y="125"/>
                </a:cxn>
                <a:cxn ang="0">
                  <a:pos x="15" y="55"/>
                </a:cxn>
                <a:cxn ang="0">
                  <a:pos x="18" y="51"/>
                </a:cxn>
                <a:cxn ang="0">
                  <a:pos x="21" y="49"/>
                </a:cxn>
                <a:cxn ang="0">
                  <a:pos x="24" y="48"/>
                </a:cxn>
                <a:cxn ang="0">
                  <a:pos x="35" y="44"/>
                </a:cxn>
                <a:cxn ang="0">
                  <a:pos x="51" y="41"/>
                </a:cxn>
                <a:cxn ang="0">
                  <a:pos x="54" y="93"/>
                </a:cxn>
                <a:cxn ang="0">
                  <a:pos x="65" y="41"/>
                </a:cxn>
                <a:cxn ang="0">
                  <a:pos x="81" y="43"/>
                </a:cxn>
                <a:cxn ang="0">
                  <a:pos x="95" y="46"/>
                </a:cxn>
                <a:cxn ang="0">
                  <a:pos x="102" y="48"/>
                </a:cxn>
                <a:cxn ang="0">
                  <a:pos x="111" y="24"/>
                </a:cxn>
                <a:cxn ang="0">
                  <a:pos x="122" y="17"/>
                </a:cxn>
                <a:cxn ang="0">
                  <a:pos x="183" y="3"/>
                </a:cxn>
              </a:cxnLst>
              <a:rect l="0" t="0" r="r" b="b"/>
              <a:pathLst>
                <a:path w="266" h="229">
                  <a:moveTo>
                    <a:pt x="124" y="24"/>
                  </a:moveTo>
                  <a:lnTo>
                    <a:pt x="123" y="24"/>
                  </a:lnTo>
                  <a:lnTo>
                    <a:pt x="121" y="25"/>
                  </a:lnTo>
                  <a:lnTo>
                    <a:pt x="120" y="26"/>
                  </a:lnTo>
                  <a:lnTo>
                    <a:pt x="119" y="27"/>
                  </a:lnTo>
                  <a:lnTo>
                    <a:pt x="118" y="28"/>
                  </a:lnTo>
                  <a:lnTo>
                    <a:pt x="117" y="30"/>
                  </a:lnTo>
                  <a:lnTo>
                    <a:pt x="117" y="32"/>
                  </a:lnTo>
                  <a:lnTo>
                    <a:pt x="117" y="53"/>
                  </a:lnTo>
                  <a:lnTo>
                    <a:pt x="146" y="63"/>
                  </a:lnTo>
                  <a:lnTo>
                    <a:pt x="148" y="64"/>
                  </a:lnTo>
                  <a:lnTo>
                    <a:pt x="149" y="65"/>
                  </a:lnTo>
                  <a:lnTo>
                    <a:pt x="151" y="66"/>
                  </a:lnTo>
                  <a:lnTo>
                    <a:pt x="151" y="67"/>
                  </a:lnTo>
                  <a:lnTo>
                    <a:pt x="152" y="69"/>
                  </a:lnTo>
                  <a:lnTo>
                    <a:pt x="207" y="44"/>
                  </a:lnTo>
                  <a:lnTo>
                    <a:pt x="208" y="44"/>
                  </a:lnTo>
                  <a:lnTo>
                    <a:pt x="208" y="44"/>
                  </a:lnTo>
                  <a:lnTo>
                    <a:pt x="209" y="44"/>
                  </a:lnTo>
                  <a:lnTo>
                    <a:pt x="209" y="45"/>
                  </a:lnTo>
                  <a:lnTo>
                    <a:pt x="210" y="46"/>
                  </a:lnTo>
                  <a:lnTo>
                    <a:pt x="209" y="46"/>
                  </a:lnTo>
                  <a:lnTo>
                    <a:pt x="209" y="47"/>
                  </a:lnTo>
                  <a:lnTo>
                    <a:pt x="209" y="47"/>
                  </a:lnTo>
                  <a:lnTo>
                    <a:pt x="153" y="73"/>
                  </a:lnTo>
                  <a:lnTo>
                    <a:pt x="153" y="74"/>
                  </a:lnTo>
                  <a:lnTo>
                    <a:pt x="152" y="75"/>
                  </a:lnTo>
                  <a:lnTo>
                    <a:pt x="151" y="77"/>
                  </a:lnTo>
                  <a:lnTo>
                    <a:pt x="150" y="78"/>
                  </a:lnTo>
                  <a:lnTo>
                    <a:pt x="149" y="79"/>
                  </a:lnTo>
                  <a:lnTo>
                    <a:pt x="147" y="80"/>
                  </a:lnTo>
                  <a:lnTo>
                    <a:pt x="145" y="81"/>
                  </a:lnTo>
                  <a:lnTo>
                    <a:pt x="143" y="81"/>
                  </a:lnTo>
                  <a:lnTo>
                    <a:pt x="142" y="81"/>
                  </a:lnTo>
                  <a:lnTo>
                    <a:pt x="141" y="81"/>
                  </a:lnTo>
                  <a:lnTo>
                    <a:pt x="117" y="73"/>
                  </a:lnTo>
                  <a:lnTo>
                    <a:pt x="117" y="120"/>
                  </a:lnTo>
                  <a:lnTo>
                    <a:pt x="117" y="121"/>
                  </a:lnTo>
                  <a:lnTo>
                    <a:pt x="118" y="123"/>
                  </a:lnTo>
                  <a:lnTo>
                    <a:pt x="119" y="124"/>
                  </a:lnTo>
                  <a:lnTo>
                    <a:pt x="120" y="126"/>
                  </a:lnTo>
                  <a:lnTo>
                    <a:pt x="121" y="126"/>
                  </a:lnTo>
                  <a:lnTo>
                    <a:pt x="123" y="127"/>
                  </a:lnTo>
                  <a:lnTo>
                    <a:pt x="124" y="127"/>
                  </a:lnTo>
                  <a:lnTo>
                    <a:pt x="251" y="127"/>
                  </a:lnTo>
                  <a:lnTo>
                    <a:pt x="253" y="127"/>
                  </a:lnTo>
                  <a:lnTo>
                    <a:pt x="254" y="126"/>
                  </a:lnTo>
                  <a:lnTo>
                    <a:pt x="256" y="126"/>
                  </a:lnTo>
                  <a:lnTo>
                    <a:pt x="257" y="124"/>
                  </a:lnTo>
                  <a:lnTo>
                    <a:pt x="258" y="123"/>
                  </a:lnTo>
                  <a:lnTo>
                    <a:pt x="258" y="121"/>
                  </a:lnTo>
                  <a:lnTo>
                    <a:pt x="259" y="120"/>
                  </a:lnTo>
                  <a:lnTo>
                    <a:pt x="259" y="120"/>
                  </a:lnTo>
                  <a:lnTo>
                    <a:pt x="259" y="32"/>
                  </a:lnTo>
                  <a:lnTo>
                    <a:pt x="258" y="30"/>
                  </a:lnTo>
                  <a:lnTo>
                    <a:pt x="258" y="28"/>
                  </a:lnTo>
                  <a:lnTo>
                    <a:pt x="257" y="27"/>
                  </a:lnTo>
                  <a:lnTo>
                    <a:pt x="256" y="26"/>
                  </a:lnTo>
                  <a:lnTo>
                    <a:pt x="254" y="25"/>
                  </a:lnTo>
                  <a:lnTo>
                    <a:pt x="253" y="24"/>
                  </a:lnTo>
                  <a:lnTo>
                    <a:pt x="251" y="24"/>
                  </a:lnTo>
                  <a:lnTo>
                    <a:pt x="124" y="24"/>
                  </a:lnTo>
                  <a:close/>
                  <a:moveTo>
                    <a:pt x="188" y="0"/>
                  </a:moveTo>
                  <a:lnTo>
                    <a:pt x="189" y="1"/>
                  </a:lnTo>
                  <a:lnTo>
                    <a:pt x="191" y="1"/>
                  </a:lnTo>
                  <a:lnTo>
                    <a:pt x="192" y="2"/>
                  </a:lnTo>
                  <a:lnTo>
                    <a:pt x="193" y="3"/>
                  </a:lnTo>
                  <a:lnTo>
                    <a:pt x="193" y="4"/>
                  </a:lnTo>
                  <a:lnTo>
                    <a:pt x="193" y="6"/>
                  </a:lnTo>
                  <a:lnTo>
                    <a:pt x="193" y="17"/>
                  </a:lnTo>
                  <a:lnTo>
                    <a:pt x="251" y="17"/>
                  </a:lnTo>
                  <a:lnTo>
                    <a:pt x="254" y="17"/>
                  </a:lnTo>
                  <a:lnTo>
                    <a:pt x="256" y="18"/>
                  </a:lnTo>
                  <a:lnTo>
                    <a:pt x="259" y="19"/>
                  </a:lnTo>
                  <a:lnTo>
                    <a:pt x="261" y="20"/>
                  </a:lnTo>
                  <a:lnTo>
                    <a:pt x="262" y="22"/>
                  </a:lnTo>
                  <a:lnTo>
                    <a:pt x="264" y="24"/>
                  </a:lnTo>
                  <a:lnTo>
                    <a:pt x="265" y="26"/>
                  </a:lnTo>
                  <a:lnTo>
                    <a:pt x="266" y="29"/>
                  </a:lnTo>
                  <a:lnTo>
                    <a:pt x="266" y="32"/>
                  </a:lnTo>
                  <a:lnTo>
                    <a:pt x="266" y="120"/>
                  </a:lnTo>
                  <a:lnTo>
                    <a:pt x="266" y="122"/>
                  </a:lnTo>
                  <a:lnTo>
                    <a:pt x="265" y="125"/>
                  </a:lnTo>
                  <a:lnTo>
                    <a:pt x="264" y="127"/>
                  </a:lnTo>
                  <a:lnTo>
                    <a:pt x="262" y="129"/>
                  </a:lnTo>
                  <a:lnTo>
                    <a:pt x="261" y="131"/>
                  </a:lnTo>
                  <a:lnTo>
                    <a:pt x="259" y="132"/>
                  </a:lnTo>
                  <a:lnTo>
                    <a:pt x="256" y="134"/>
                  </a:lnTo>
                  <a:lnTo>
                    <a:pt x="254" y="134"/>
                  </a:lnTo>
                  <a:lnTo>
                    <a:pt x="251" y="134"/>
                  </a:lnTo>
                  <a:lnTo>
                    <a:pt x="224" y="134"/>
                  </a:lnTo>
                  <a:lnTo>
                    <a:pt x="248" y="222"/>
                  </a:lnTo>
                  <a:lnTo>
                    <a:pt x="248" y="224"/>
                  </a:lnTo>
                  <a:lnTo>
                    <a:pt x="248" y="225"/>
                  </a:lnTo>
                  <a:lnTo>
                    <a:pt x="247" y="226"/>
                  </a:lnTo>
                  <a:lnTo>
                    <a:pt x="246" y="227"/>
                  </a:lnTo>
                  <a:lnTo>
                    <a:pt x="245" y="228"/>
                  </a:lnTo>
                  <a:lnTo>
                    <a:pt x="244" y="229"/>
                  </a:lnTo>
                  <a:lnTo>
                    <a:pt x="243" y="229"/>
                  </a:lnTo>
                  <a:lnTo>
                    <a:pt x="242" y="229"/>
                  </a:lnTo>
                  <a:lnTo>
                    <a:pt x="241" y="229"/>
                  </a:lnTo>
                  <a:lnTo>
                    <a:pt x="240" y="228"/>
                  </a:lnTo>
                  <a:lnTo>
                    <a:pt x="238" y="228"/>
                  </a:lnTo>
                  <a:lnTo>
                    <a:pt x="237" y="226"/>
                  </a:lnTo>
                  <a:lnTo>
                    <a:pt x="237" y="225"/>
                  </a:lnTo>
                  <a:lnTo>
                    <a:pt x="212" y="134"/>
                  </a:lnTo>
                  <a:lnTo>
                    <a:pt x="193" y="134"/>
                  </a:lnTo>
                  <a:lnTo>
                    <a:pt x="193" y="199"/>
                  </a:lnTo>
                  <a:lnTo>
                    <a:pt x="193" y="200"/>
                  </a:lnTo>
                  <a:lnTo>
                    <a:pt x="193" y="201"/>
                  </a:lnTo>
                  <a:lnTo>
                    <a:pt x="192" y="202"/>
                  </a:lnTo>
                  <a:lnTo>
                    <a:pt x="190" y="203"/>
                  </a:lnTo>
                  <a:lnTo>
                    <a:pt x="189" y="204"/>
                  </a:lnTo>
                  <a:lnTo>
                    <a:pt x="188" y="204"/>
                  </a:lnTo>
                  <a:lnTo>
                    <a:pt x="186" y="204"/>
                  </a:lnTo>
                  <a:lnTo>
                    <a:pt x="185" y="203"/>
                  </a:lnTo>
                  <a:lnTo>
                    <a:pt x="184" y="202"/>
                  </a:lnTo>
                  <a:lnTo>
                    <a:pt x="183" y="201"/>
                  </a:lnTo>
                  <a:lnTo>
                    <a:pt x="182" y="200"/>
                  </a:lnTo>
                  <a:lnTo>
                    <a:pt x="182" y="199"/>
                  </a:lnTo>
                  <a:lnTo>
                    <a:pt x="182" y="134"/>
                  </a:lnTo>
                  <a:lnTo>
                    <a:pt x="163" y="134"/>
                  </a:lnTo>
                  <a:lnTo>
                    <a:pt x="139" y="225"/>
                  </a:lnTo>
                  <a:lnTo>
                    <a:pt x="138" y="226"/>
                  </a:lnTo>
                  <a:lnTo>
                    <a:pt x="137" y="228"/>
                  </a:lnTo>
                  <a:lnTo>
                    <a:pt x="136" y="228"/>
                  </a:lnTo>
                  <a:lnTo>
                    <a:pt x="134" y="229"/>
                  </a:lnTo>
                  <a:lnTo>
                    <a:pt x="133" y="229"/>
                  </a:lnTo>
                  <a:lnTo>
                    <a:pt x="132" y="229"/>
                  </a:lnTo>
                  <a:lnTo>
                    <a:pt x="132" y="229"/>
                  </a:lnTo>
                  <a:lnTo>
                    <a:pt x="130" y="228"/>
                  </a:lnTo>
                  <a:lnTo>
                    <a:pt x="129" y="227"/>
                  </a:lnTo>
                  <a:lnTo>
                    <a:pt x="128" y="226"/>
                  </a:lnTo>
                  <a:lnTo>
                    <a:pt x="128" y="225"/>
                  </a:lnTo>
                  <a:lnTo>
                    <a:pt x="127" y="224"/>
                  </a:lnTo>
                  <a:lnTo>
                    <a:pt x="128" y="222"/>
                  </a:lnTo>
                  <a:lnTo>
                    <a:pt x="152" y="134"/>
                  </a:lnTo>
                  <a:lnTo>
                    <a:pt x="124" y="134"/>
                  </a:lnTo>
                  <a:lnTo>
                    <a:pt x="122" y="134"/>
                  </a:lnTo>
                  <a:lnTo>
                    <a:pt x="119" y="134"/>
                  </a:lnTo>
                  <a:lnTo>
                    <a:pt x="117" y="132"/>
                  </a:lnTo>
                  <a:lnTo>
                    <a:pt x="115" y="131"/>
                  </a:lnTo>
                  <a:lnTo>
                    <a:pt x="113" y="129"/>
                  </a:lnTo>
                  <a:lnTo>
                    <a:pt x="111" y="127"/>
                  </a:lnTo>
                  <a:lnTo>
                    <a:pt x="110" y="125"/>
                  </a:lnTo>
                  <a:lnTo>
                    <a:pt x="110" y="122"/>
                  </a:lnTo>
                  <a:lnTo>
                    <a:pt x="109" y="120"/>
                  </a:lnTo>
                  <a:lnTo>
                    <a:pt x="109" y="70"/>
                  </a:lnTo>
                  <a:lnTo>
                    <a:pt x="96" y="66"/>
                  </a:lnTo>
                  <a:lnTo>
                    <a:pt x="96" y="66"/>
                  </a:lnTo>
                  <a:lnTo>
                    <a:pt x="96" y="66"/>
                  </a:lnTo>
                  <a:lnTo>
                    <a:pt x="96" y="66"/>
                  </a:lnTo>
                  <a:lnTo>
                    <a:pt x="96" y="66"/>
                  </a:lnTo>
                  <a:lnTo>
                    <a:pt x="95" y="66"/>
                  </a:lnTo>
                  <a:lnTo>
                    <a:pt x="95" y="66"/>
                  </a:lnTo>
                  <a:lnTo>
                    <a:pt x="94" y="65"/>
                  </a:lnTo>
                  <a:lnTo>
                    <a:pt x="93" y="65"/>
                  </a:lnTo>
                  <a:lnTo>
                    <a:pt x="91" y="64"/>
                  </a:lnTo>
                  <a:lnTo>
                    <a:pt x="89" y="64"/>
                  </a:lnTo>
                  <a:lnTo>
                    <a:pt x="87" y="63"/>
                  </a:lnTo>
                  <a:lnTo>
                    <a:pt x="87" y="126"/>
                  </a:lnTo>
                  <a:lnTo>
                    <a:pt x="95" y="217"/>
                  </a:lnTo>
                  <a:lnTo>
                    <a:pt x="95" y="219"/>
                  </a:lnTo>
                  <a:lnTo>
                    <a:pt x="94" y="221"/>
                  </a:lnTo>
                  <a:lnTo>
                    <a:pt x="94" y="223"/>
                  </a:lnTo>
                  <a:lnTo>
                    <a:pt x="92" y="225"/>
                  </a:lnTo>
                  <a:lnTo>
                    <a:pt x="91" y="226"/>
                  </a:lnTo>
                  <a:lnTo>
                    <a:pt x="89" y="228"/>
                  </a:lnTo>
                  <a:lnTo>
                    <a:pt x="87" y="228"/>
                  </a:lnTo>
                  <a:lnTo>
                    <a:pt x="85" y="229"/>
                  </a:lnTo>
                  <a:lnTo>
                    <a:pt x="84" y="229"/>
                  </a:lnTo>
                  <a:lnTo>
                    <a:pt x="84" y="229"/>
                  </a:lnTo>
                  <a:lnTo>
                    <a:pt x="82" y="229"/>
                  </a:lnTo>
                  <a:lnTo>
                    <a:pt x="80" y="228"/>
                  </a:lnTo>
                  <a:lnTo>
                    <a:pt x="78" y="227"/>
                  </a:lnTo>
                  <a:lnTo>
                    <a:pt x="76" y="226"/>
                  </a:lnTo>
                  <a:lnTo>
                    <a:pt x="75" y="224"/>
                  </a:lnTo>
                  <a:lnTo>
                    <a:pt x="74" y="223"/>
                  </a:lnTo>
                  <a:lnTo>
                    <a:pt x="73" y="221"/>
                  </a:lnTo>
                  <a:lnTo>
                    <a:pt x="73" y="219"/>
                  </a:lnTo>
                  <a:lnTo>
                    <a:pt x="66" y="137"/>
                  </a:lnTo>
                  <a:lnTo>
                    <a:pt x="65" y="137"/>
                  </a:lnTo>
                  <a:lnTo>
                    <a:pt x="63" y="137"/>
                  </a:lnTo>
                  <a:lnTo>
                    <a:pt x="61" y="137"/>
                  </a:lnTo>
                  <a:lnTo>
                    <a:pt x="59" y="137"/>
                  </a:lnTo>
                  <a:lnTo>
                    <a:pt x="57" y="137"/>
                  </a:lnTo>
                  <a:lnTo>
                    <a:pt x="50" y="219"/>
                  </a:lnTo>
                  <a:lnTo>
                    <a:pt x="50" y="221"/>
                  </a:lnTo>
                  <a:lnTo>
                    <a:pt x="49" y="223"/>
                  </a:lnTo>
                  <a:lnTo>
                    <a:pt x="48" y="224"/>
                  </a:lnTo>
                  <a:lnTo>
                    <a:pt x="47" y="226"/>
                  </a:lnTo>
                  <a:lnTo>
                    <a:pt x="45" y="227"/>
                  </a:lnTo>
                  <a:lnTo>
                    <a:pt x="43" y="228"/>
                  </a:lnTo>
                  <a:lnTo>
                    <a:pt x="41" y="229"/>
                  </a:lnTo>
                  <a:lnTo>
                    <a:pt x="39" y="229"/>
                  </a:lnTo>
                  <a:lnTo>
                    <a:pt x="39" y="229"/>
                  </a:lnTo>
                  <a:lnTo>
                    <a:pt x="38" y="229"/>
                  </a:lnTo>
                  <a:lnTo>
                    <a:pt x="36" y="228"/>
                  </a:lnTo>
                  <a:lnTo>
                    <a:pt x="34" y="228"/>
                  </a:lnTo>
                  <a:lnTo>
                    <a:pt x="32" y="226"/>
                  </a:lnTo>
                  <a:lnTo>
                    <a:pt x="31" y="225"/>
                  </a:lnTo>
                  <a:lnTo>
                    <a:pt x="29" y="223"/>
                  </a:lnTo>
                  <a:lnTo>
                    <a:pt x="28" y="221"/>
                  </a:lnTo>
                  <a:lnTo>
                    <a:pt x="28" y="219"/>
                  </a:lnTo>
                  <a:lnTo>
                    <a:pt x="28" y="217"/>
                  </a:lnTo>
                  <a:lnTo>
                    <a:pt x="35" y="126"/>
                  </a:lnTo>
                  <a:lnTo>
                    <a:pt x="35" y="63"/>
                  </a:lnTo>
                  <a:lnTo>
                    <a:pt x="34" y="64"/>
                  </a:lnTo>
                  <a:lnTo>
                    <a:pt x="32" y="64"/>
                  </a:lnTo>
                  <a:lnTo>
                    <a:pt x="18" y="125"/>
                  </a:lnTo>
                  <a:lnTo>
                    <a:pt x="18" y="127"/>
                  </a:lnTo>
                  <a:lnTo>
                    <a:pt x="17" y="129"/>
                  </a:lnTo>
                  <a:lnTo>
                    <a:pt x="16" y="130"/>
                  </a:lnTo>
                  <a:lnTo>
                    <a:pt x="14" y="131"/>
                  </a:lnTo>
                  <a:lnTo>
                    <a:pt x="13" y="132"/>
                  </a:lnTo>
                  <a:lnTo>
                    <a:pt x="11" y="132"/>
                  </a:lnTo>
                  <a:lnTo>
                    <a:pt x="9" y="132"/>
                  </a:lnTo>
                  <a:lnTo>
                    <a:pt x="8" y="132"/>
                  </a:lnTo>
                  <a:lnTo>
                    <a:pt x="7" y="132"/>
                  </a:lnTo>
                  <a:lnTo>
                    <a:pt x="5" y="132"/>
                  </a:lnTo>
                  <a:lnTo>
                    <a:pt x="4" y="131"/>
                  </a:lnTo>
                  <a:lnTo>
                    <a:pt x="3" y="130"/>
                  </a:lnTo>
                  <a:lnTo>
                    <a:pt x="1" y="128"/>
                  </a:lnTo>
                  <a:lnTo>
                    <a:pt x="1" y="127"/>
                  </a:lnTo>
                  <a:lnTo>
                    <a:pt x="0" y="125"/>
                  </a:lnTo>
                  <a:lnTo>
                    <a:pt x="0" y="123"/>
                  </a:lnTo>
                  <a:lnTo>
                    <a:pt x="0" y="123"/>
                  </a:lnTo>
                  <a:lnTo>
                    <a:pt x="0" y="121"/>
                  </a:lnTo>
                  <a:lnTo>
                    <a:pt x="15" y="55"/>
                  </a:lnTo>
                  <a:lnTo>
                    <a:pt x="15" y="55"/>
                  </a:lnTo>
                  <a:lnTo>
                    <a:pt x="15" y="55"/>
                  </a:lnTo>
                  <a:lnTo>
                    <a:pt x="16" y="54"/>
                  </a:lnTo>
                  <a:lnTo>
                    <a:pt x="16" y="53"/>
                  </a:lnTo>
                  <a:lnTo>
                    <a:pt x="17" y="51"/>
                  </a:lnTo>
                  <a:lnTo>
                    <a:pt x="18" y="51"/>
                  </a:lnTo>
                  <a:lnTo>
                    <a:pt x="18" y="50"/>
                  </a:lnTo>
                  <a:lnTo>
                    <a:pt x="19" y="50"/>
                  </a:lnTo>
                  <a:lnTo>
                    <a:pt x="19" y="49"/>
                  </a:lnTo>
                  <a:lnTo>
                    <a:pt x="20" y="49"/>
                  </a:lnTo>
                  <a:lnTo>
                    <a:pt x="21" y="49"/>
                  </a:lnTo>
                  <a:lnTo>
                    <a:pt x="21" y="49"/>
                  </a:lnTo>
                  <a:lnTo>
                    <a:pt x="21" y="48"/>
                  </a:lnTo>
                  <a:lnTo>
                    <a:pt x="21" y="48"/>
                  </a:lnTo>
                  <a:lnTo>
                    <a:pt x="22" y="48"/>
                  </a:lnTo>
                  <a:lnTo>
                    <a:pt x="24" y="48"/>
                  </a:lnTo>
                  <a:lnTo>
                    <a:pt x="25" y="47"/>
                  </a:lnTo>
                  <a:lnTo>
                    <a:pt x="27" y="46"/>
                  </a:lnTo>
                  <a:lnTo>
                    <a:pt x="29" y="46"/>
                  </a:lnTo>
                  <a:lnTo>
                    <a:pt x="32" y="45"/>
                  </a:lnTo>
                  <a:lnTo>
                    <a:pt x="35" y="44"/>
                  </a:lnTo>
                  <a:lnTo>
                    <a:pt x="38" y="44"/>
                  </a:lnTo>
                  <a:lnTo>
                    <a:pt x="41" y="43"/>
                  </a:lnTo>
                  <a:lnTo>
                    <a:pt x="44" y="42"/>
                  </a:lnTo>
                  <a:lnTo>
                    <a:pt x="48" y="42"/>
                  </a:lnTo>
                  <a:lnTo>
                    <a:pt x="51" y="41"/>
                  </a:lnTo>
                  <a:lnTo>
                    <a:pt x="55" y="41"/>
                  </a:lnTo>
                  <a:lnTo>
                    <a:pt x="58" y="41"/>
                  </a:lnTo>
                  <a:lnTo>
                    <a:pt x="60" y="45"/>
                  </a:lnTo>
                  <a:lnTo>
                    <a:pt x="60" y="45"/>
                  </a:lnTo>
                  <a:lnTo>
                    <a:pt x="54" y="93"/>
                  </a:lnTo>
                  <a:lnTo>
                    <a:pt x="61" y="106"/>
                  </a:lnTo>
                  <a:lnTo>
                    <a:pt x="69" y="93"/>
                  </a:lnTo>
                  <a:lnTo>
                    <a:pt x="63" y="45"/>
                  </a:lnTo>
                  <a:lnTo>
                    <a:pt x="63" y="45"/>
                  </a:lnTo>
                  <a:lnTo>
                    <a:pt x="65" y="41"/>
                  </a:lnTo>
                  <a:lnTo>
                    <a:pt x="68" y="41"/>
                  </a:lnTo>
                  <a:lnTo>
                    <a:pt x="72" y="41"/>
                  </a:lnTo>
                  <a:lnTo>
                    <a:pt x="75" y="42"/>
                  </a:lnTo>
                  <a:lnTo>
                    <a:pt x="78" y="42"/>
                  </a:lnTo>
                  <a:lnTo>
                    <a:pt x="81" y="43"/>
                  </a:lnTo>
                  <a:lnTo>
                    <a:pt x="84" y="44"/>
                  </a:lnTo>
                  <a:lnTo>
                    <a:pt x="87" y="44"/>
                  </a:lnTo>
                  <a:lnTo>
                    <a:pt x="90" y="45"/>
                  </a:lnTo>
                  <a:lnTo>
                    <a:pt x="93" y="46"/>
                  </a:lnTo>
                  <a:lnTo>
                    <a:pt x="95" y="46"/>
                  </a:lnTo>
                  <a:lnTo>
                    <a:pt x="97" y="47"/>
                  </a:lnTo>
                  <a:lnTo>
                    <a:pt x="99" y="47"/>
                  </a:lnTo>
                  <a:lnTo>
                    <a:pt x="100" y="48"/>
                  </a:lnTo>
                  <a:lnTo>
                    <a:pt x="101" y="48"/>
                  </a:lnTo>
                  <a:lnTo>
                    <a:pt x="102" y="48"/>
                  </a:lnTo>
                  <a:lnTo>
                    <a:pt x="109" y="51"/>
                  </a:lnTo>
                  <a:lnTo>
                    <a:pt x="109" y="32"/>
                  </a:lnTo>
                  <a:lnTo>
                    <a:pt x="110" y="29"/>
                  </a:lnTo>
                  <a:lnTo>
                    <a:pt x="110" y="26"/>
                  </a:lnTo>
                  <a:lnTo>
                    <a:pt x="111" y="24"/>
                  </a:lnTo>
                  <a:lnTo>
                    <a:pt x="113" y="22"/>
                  </a:lnTo>
                  <a:lnTo>
                    <a:pt x="115" y="20"/>
                  </a:lnTo>
                  <a:lnTo>
                    <a:pt x="117" y="19"/>
                  </a:lnTo>
                  <a:lnTo>
                    <a:pt x="119" y="18"/>
                  </a:lnTo>
                  <a:lnTo>
                    <a:pt x="122" y="17"/>
                  </a:lnTo>
                  <a:lnTo>
                    <a:pt x="124" y="17"/>
                  </a:lnTo>
                  <a:lnTo>
                    <a:pt x="182" y="17"/>
                  </a:lnTo>
                  <a:lnTo>
                    <a:pt x="182" y="6"/>
                  </a:lnTo>
                  <a:lnTo>
                    <a:pt x="182" y="4"/>
                  </a:lnTo>
                  <a:lnTo>
                    <a:pt x="183" y="3"/>
                  </a:lnTo>
                  <a:lnTo>
                    <a:pt x="184" y="2"/>
                  </a:lnTo>
                  <a:lnTo>
                    <a:pt x="185" y="1"/>
                  </a:lnTo>
                  <a:lnTo>
                    <a:pt x="186" y="1"/>
                  </a:lnTo>
                  <a:lnTo>
                    <a:pt x="1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5" name="Freeform 210"/>
            <p:cNvSpPr>
              <a:spLocks/>
            </p:cNvSpPr>
            <p:nvPr/>
          </p:nvSpPr>
          <p:spPr bwMode="auto">
            <a:xfrm>
              <a:off x="4060825" y="1868488"/>
              <a:ext cx="74613" cy="80963"/>
            </a:xfrm>
            <a:custGeom>
              <a:avLst/>
              <a:gdLst/>
              <a:ahLst/>
              <a:cxnLst>
                <a:cxn ang="0">
                  <a:pos x="23" y="0"/>
                </a:cxn>
                <a:cxn ang="0">
                  <a:pos x="27" y="0"/>
                </a:cxn>
                <a:cxn ang="0">
                  <a:pos x="30" y="1"/>
                </a:cxn>
                <a:cxn ang="0">
                  <a:pos x="33" y="2"/>
                </a:cxn>
                <a:cxn ang="0">
                  <a:pos x="36" y="3"/>
                </a:cxn>
                <a:cxn ang="0">
                  <a:pos x="39" y="5"/>
                </a:cxn>
                <a:cxn ang="0">
                  <a:pos x="41" y="8"/>
                </a:cxn>
                <a:cxn ang="0">
                  <a:pos x="43" y="10"/>
                </a:cxn>
                <a:cxn ang="0">
                  <a:pos x="45" y="13"/>
                </a:cxn>
                <a:cxn ang="0">
                  <a:pos x="46" y="16"/>
                </a:cxn>
                <a:cxn ang="0">
                  <a:pos x="47" y="20"/>
                </a:cxn>
                <a:cxn ang="0">
                  <a:pos x="47" y="23"/>
                </a:cxn>
                <a:cxn ang="0">
                  <a:pos x="47" y="26"/>
                </a:cxn>
                <a:cxn ang="0">
                  <a:pos x="46" y="29"/>
                </a:cxn>
                <a:cxn ang="0">
                  <a:pos x="45" y="32"/>
                </a:cxn>
                <a:cxn ang="0">
                  <a:pos x="44" y="35"/>
                </a:cxn>
                <a:cxn ang="0">
                  <a:pos x="43" y="38"/>
                </a:cxn>
                <a:cxn ang="0">
                  <a:pos x="41" y="40"/>
                </a:cxn>
                <a:cxn ang="0">
                  <a:pos x="39" y="43"/>
                </a:cxn>
                <a:cxn ang="0">
                  <a:pos x="37" y="45"/>
                </a:cxn>
                <a:cxn ang="0">
                  <a:pos x="35" y="47"/>
                </a:cxn>
                <a:cxn ang="0">
                  <a:pos x="32" y="49"/>
                </a:cxn>
                <a:cxn ang="0">
                  <a:pos x="29" y="50"/>
                </a:cxn>
                <a:cxn ang="0">
                  <a:pos x="26" y="50"/>
                </a:cxn>
                <a:cxn ang="0">
                  <a:pos x="23" y="51"/>
                </a:cxn>
                <a:cxn ang="0">
                  <a:pos x="21" y="50"/>
                </a:cxn>
                <a:cxn ang="0">
                  <a:pos x="18" y="50"/>
                </a:cxn>
                <a:cxn ang="0">
                  <a:pos x="15" y="49"/>
                </a:cxn>
                <a:cxn ang="0">
                  <a:pos x="12" y="47"/>
                </a:cxn>
                <a:cxn ang="0">
                  <a:pos x="10" y="45"/>
                </a:cxn>
                <a:cxn ang="0">
                  <a:pos x="8" y="43"/>
                </a:cxn>
                <a:cxn ang="0">
                  <a:pos x="6" y="40"/>
                </a:cxn>
                <a:cxn ang="0">
                  <a:pos x="4" y="38"/>
                </a:cxn>
                <a:cxn ang="0">
                  <a:pos x="3" y="35"/>
                </a:cxn>
                <a:cxn ang="0">
                  <a:pos x="2" y="32"/>
                </a:cxn>
                <a:cxn ang="0">
                  <a:pos x="1" y="29"/>
                </a:cxn>
                <a:cxn ang="0">
                  <a:pos x="0" y="26"/>
                </a:cxn>
                <a:cxn ang="0">
                  <a:pos x="0" y="23"/>
                </a:cxn>
                <a:cxn ang="0">
                  <a:pos x="0" y="20"/>
                </a:cxn>
                <a:cxn ang="0">
                  <a:pos x="1" y="16"/>
                </a:cxn>
                <a:cxn ang="0">
                  <a:pos x="2" y="13"/>
                </a:cxn>
                <a:cxn ang="0">
                  <a:pos x="4" y="10"/>
                </a:cxn>
                <a:cxn ang="0">
                  <a:pos x="6" y="8"/>
                </a:cxn>
                <a:cxn ang="0">
                  <a:pos x="8" y="5"/>
                </a:cxn>
                <a:cxn ang="0">
                  <a:pos x="11" y="3"/>
                </a:cxn>
                <a:cxn ang="0">
                  <a:pos x="14" y="2"/>
                </a:cxn>
                <a:cxn ang="0">
                  <a:pos x="17" y="1"/>
                </a:cxn>
                <a:cxn ang="0">
                  <a:pos x="20" y="0"/>
                </a:cxn>
                <a:cxn ang="0">
                  <a:pos x="23" y="0"/>
                </a:cxn>
              </a:cxnLst>
              <a:rect l="0" t="0" r="r" b="b"/>
              <a:pathLst>
                <a:path w="47" h="51">
                  <a:moveTo>
                    <a:pt x="23" y="0"/>
                  </a:moveTo>
                  <a:lnTo>
                    <a:pt x="27" y="0"/>
                  </a:lnTo>
                  <a:lnTo>
                    <a:pt x="30" y="1"/>
                  </a:lnTo>
                  <a:lnTo>
                    <a:pt x="33" y="2"/>
                  </a:lnTo>
                  <a:lnTo>
                    <a:pt x="36" y="3"/>
                  </a:lnTo>
                  <a:lnTo>
                    <a:pt x="39" y="5"/>
                  </a:lnTo>
                  <a:lnTo>
                    <a:pt x="41" y="8"/>
                  </a:lnTo>
                  <a:lnTo>
                    <a:pt x="43" y="10"/>
                  </a:lnTo>
                  <a:lnTo>
                    <a:pt x="45" y="13"/>
                  </a:lnTo>
                  <a:lnTo>
                    <a:pt x="46" y="16"/>
                  </a:lnTo>
                  <a:lnTo>
                    <a:pt x="47" y="20"/>
                  </a:lnTo>
                  <a:lnTo>
                    <a:pt x="47" y="23"/>
                  </a:lnTo>
                  <a:lnTo>
                    <a:pt x="47" y="26"/>
                  </a:lnTo>
                  <a:lnTo>
                    <a:pt x="46" y="29"/>
                  </a:lnTo>
                  <a:lnTo>
                    <a:pt x="45" y="32"/>
                  </a:lnTo>
                  <a:lnTo>
                    <a:pt x="44" y="35"/>
                  </a:lnTo>
                  <a:lnTo>
                    <a:pt x="43" y="38"/>
                  </a:lnTo>
                  <a:lnTo>
                    <a:pt x="41" y="40"/>
                  </a:lnTo>
                  <a:lnTo>
                    <a:pt x="39" y="43"/>
                  </a:lnTo>
                  <a:lnTo>
                    <a:pt x="37" y="45"/>
                  </a:lnTo>
                  <a:lnTo>
                    <a:pt x="35" y="47"/>
                  </a:lnTo>
                  <a:lnTo>
                    <a:pt x="32" y="49"/>
                  </a:lnTo>
                  <a:lnTo>
                    <a:pt x="29" y="50"/>
                  </a:lnTo>
                  <a:lnTo>
                    <a:pt x="26" y="50"/>
                  </a:lnTo>
                  <a:lnTo>
                    <a:pt x="23" y="51"/>
                  </a:lnTo>
                  <a:lnTo>
                    <a:pt x="21" y="50"/>
                  </a:lnTo>
                  <a:lnTo>
                    <a:pt x="18" y="50"/>
                  </a:lnTo>
                  <a:lnTo>
                    <a:pt x="15" y="49"/>
                  </a:lnTo>
                  <a:lnTo>
                    <a:pt x="12" y="47"/>
                  </a:lnTo>
                  <a:lnTo>
                    <a:pt x="10" y="45"/>
                  </a:lnTo>
                  <a:lnTo>
                    <a:pt x="8" y="43"/>
                  </a:lnTo>
                  <a:lnTo>
                    <a:pt x="6" y="40"/>
                  </a:lnTo>
                  <a:lnTo>
                    <a:pt x="4" y="38"/>
                  </a:lnTo>
                  <a:lnTo>
                    <a:pt x="3" y="35"/>
                  </a:lnTo>
                  <a:lnTo>
                    <a:pt x="2" y="32"/>
                  </a:lnTo>
                  <a:lnTo>
                    <a:pt x="1" y="29"/>
                  </a:lnTo>
                  <a:lnTo>
                    <a:pt x="0" y="26"/>
                  </a:lnTo>
                  <a:lnTo>
                    <a:pt x="0" y="23"/>
                  </a:lnTo>
                  <a:lnTo>
                    <a:pt x="0" y="20"/>
                  </a:lnTo>
                  <a:lnTo>
                    <a:pt x="1" y="16"/>
                  </a:lnTo>
                  <a:lnTo>
                    <a:pt x="2" y="13"/>
                  </a:lnTo>
                  <a:lnTo>
                    <a:pt x="4" y="10"/>
                  </a:lnTo>
                  <a:lnTo>
                    <a:pt x="6" y="8"/>
                  </a:lnTo>
                  <a:lnTo>
                    <a:pt x="8"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6" name="Freeform 211"/>
            <p:cNvSpPr>
              <a:spLocks/>
            </p:cNvSpPr>
            <p:nvPr/>
          </p:nvSpPr>
          <p:spPr bwMode="auto">
            <a:xfrm>
              <a:off x="4238625" y="1974850"/>
              <a:ext cx="123825" cy="84138"/>
            </a:xfrm>
            <a:custGeom>
              <a:avLst/>
              <a:gdLst/>
              <a:ahLst/>
              <a:cxnLst>
                <a:cxn ang="0">
                  <a:pos x="78" y="0"/>
                </a:cxn>
                <a:cxn ang="0">
                  <a:pos x="74" y="12"/>
                </a:cxn>
                <a:cxn ang="0">
                  <a:pos x="71" y="9"/>
                </a:cxn>
                <a:cxn ang="0">
                  <a:pos x="58" y="19"/>
                </a:cxn>
                <a:cxn ang="0">
                  <a:pos x="58" y="35"/>
                </a:cxn>
                <a:cxn ang="0">
                  <a:pos x="57" y="36"/>
                </a:cxn>
                <a:cxn ang="0">
                  <a:pos x="57" y="36"/>
                </a:cxn>
                <a:cxn ang="0">
                  <a:pos x="57" y="37"/>
                </a:cxn>
                <a:cxn ang="0">
                  <a:pos x="56" y="37"/>
                </a:cxn>
                <a:cxn ang="0">
                  <a:pos x="31" y="37"/>
                </a:cxn>
                <a:cxn ang="0">
                  <a:pos x="31" y="52"/>
                </a:cxn>
                <a:cxn ang="0">
                  <a:pos x="30" y="52"/>
                </a:cxn>
                <a:cxn ang="0">
                  <a:pos x="30" y="53"/>
                </a:cxn>
                <a:cxn ang="0">
                  <a:pos x="30" y="53"/>
                </a:cxn>
                <a:cxn ang="0">
                  <a:pos x="29" y="53"/>
                </a:cxn>
                <a:cxn ang="0">
                  <a:pos x="2" y="53"/>
                </a:cxn>
                <a:cxn ang="0">
                  <a:pos x="1" y="53"/>
                </a:cxn>
                <a:cxn ang="0">
                  <a:pos x="0" y="53"/>
                </a:cxn>
                <a:cxn ang="0">
                  <a:pos x="0" y="52"/>
                </a:cxn>
                <a:cxn ang="0">
                  <a:pos x="0" y="51"/>
                </a:cxn>
                <a:cxn ang="0">
                  <a:pos x="1" y="50"/>
                </a:cxn>
                <a:cxn ang="0">
                  <a:pos x="2" y="50"/>
                </a:cxn>
                <a:cxn ang="0">
                  <a:pos x="27" y="50"/>
                </a:cxn>
                <a:cxn ang="0">
                  <a:pos x="27" y="35"/>
                </a:cxn>
                <a:cxn ang="0">
                  <a:pos x="27" y="34"/>
                </a:cxn>
                <a:cxn ang="0">
                  <a:pos x="28" y="34"/>
                </a:cxn>
                <a:cxn ang="0">
                  <a:pos x="29" y="34"/>
                </a:cxn>
                <a:cxn ang="0">
                  <a:pos x="54" y="34"/>
                </a:cxn>
                <a:cxn ang="0">
                  <a:pos x="54" y="19"/>
                </a:cxn>
                <a:cxn ang="0">
                  <a:pos x="54" y="18"/>
                </a:cxn>
                <a:cxn ang="0">
                  <a:pos x="55" y="17"/>
                </a:cxn>
                <a:cxn ang="0">
                  <a:pos x="68" y="7"/>
                </a:cxn>
                <a:cxn ang="0">
                  <a:pos x="65" y="4"/>
                </a:cxn>
                <a:cxn ang="0">
                  <a:pos x="78" y="0"/>
                </a:cxn>
              </a:cxnLst>
              <a:rect l="0" t="0" r="r" b="b"/>
              <a:pathLst>
                <a:path w="78" h="53">
                  <a:moveTo>
                    <a:pt x="78" y="0"/>
                  </a:moveTo>
                  <a:lnTo>
                    <a:pt x="74" y="12"/>
                  </a:lnTo>
                  <a:lnTo>
                    <a:pt x="71" y="9"/>
                  </a:lnTo>
                  <a:lnTo>
                    <a:pt x="58" y="19"/>
                  </a:lnTo>
                  <a:lnTo>
                    <a:pt x="58" y="35"/>
                  </a:lnTo>
                  <a:lnTo>
                    <a:pt x="57" y="36"/>
                  </a:lnTo>
                  <a:lnTo>
                    <a:pt x="57" y="36"/>
                  </a:lnTo>
                  <a:lnTo>
                    <a:pt x="57" y="37"/>
                  </a:lnTo>
                  <a:lnTo>
                    <a:pt x="56" y="37"/>
                  </a:lnTo>
                  <a:lnTo>
                    <a:pt x="31" y="37"/>
                  </a:lnTo>
                  <a:lnTo>
                    <a:pt x="31" y="52"/>
                  </a:lnTo>
                  <a:lnTo>
                    <a:pt x="30" y="52"/>
                  </a:lnTo>
                  <a:lnTo>
                    <a:pt x="30" y="53"/>
                  </a:lnTo>
                  <a:lnTo>
                    <a:pt x="30" y="53"/>
                  </a:lnTo>
                  <a:lnTo>
                    <a:pt x="29" y="53"/>
                  </a:lnTo>
                  <a:lnTo>
                    <a:pt x="2" y="53"/>
                  </a:lnTo>
                  <a:lnTo>
                    <a:pt x="1" y="53"/>
                  </a:lnTo>
                  <a:lnTo>
                    <a:pt x="0" y="53"/>
                  </a:lnTo>
                  <a:lnTo>
                    <a:pt x="0" y="52"/>
                  </a:lnTo>
                  <a:lnTo>
                    <a:pt x="0" y="51"/>
                  </a:lnTo>
                  <a:lnTo>
                    <a:pt x="1" y="50"/>
                  </a:lnTo>
                  <a:lnTo>
                    <a:pt x="2" y="50"/>
                  </a:lnTo>
                  <a:lnTo>
                    <a:pt x="27" y="50"/>
                  </a:lnTo>
                  <a:lnTo>
                    <a:pt x="27" y="35"/>
                  </a:lnTo>
                  <a:lnTo>
                    <a:pt x="27" y="34"/>
                  </a:lnTo>
                  <a:lnTo>
                    <a:pt x="28" y="34"/>
                  </a:lnTo>
                  <a:lnTo>
                    <a:pt x="29" y="34"/>
                  </a:lnTo>
                  <a:lnTo>
                    <a:pt x="54" y="34"/>
                  </a:lnTo>
                  <a:lnTo>
                    <a:pt x="54" y="19"/>
                  </a:lnTo>
                  <a:lnTo>
                    <a:pt x="54" y="18"/>
                  </a:lnTo>
                  <a:lnTo>
                    <a:pt x="55" y="17"/>
                  </a:lnTo>
                  <a:lnTo>
                    <a:pt x="68" y="7"/>
                  </a:lnTo>
                  <a:lnTo>
                    <a:pt x="65" y="4"/>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7" name="Rectangle 212"/>
            <p:cNvSpPr>
              <a:spLocks noChangeArrowheads="1"/>
            </p:cNvSpPr>
            <p:nvPr/>
          </p:nvSpPr>
          <p:spPr bwMode="auto">
            <a:xfrm>
              <a:off x="4249738" y="2012950"/>
              <a:ext cx="22225" cy="36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8" name="Rectangle 213"/>
            <p:cNvSpPr>
              <a:spLocks noChangeArrowheads="1"/>
            </p:cNvSpPr>
            <p:nvPr/>
          </p:nvSpPr>
          <p:spPr bwMode="auto">
            <a:xfrm>
              <a:off x="4292600" y="1985963"/>
              <a:ext cx="22225" cy="349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09" name="Group 108"/>
          <p:cNvGrpSpPr/>
          <p:nvPr/>
        </p:nvGrpSpPr>
        <p:grpSpPr>
          <a:xfrm>
            <a:off x="3990110" y="4410075"/>
            <a:ext cx="315190" cy="460885"/>
            <a:chOff x="4429125" y="1573213"/>
            <a:chExt cx="317500" cy="381000"/>
          </a:xfrm>
          <a:solidFill>
            <a:schemeClr val="bg1">
              <a:lumMod val="95000"/>
            </a:schemeClr>
          </a:solidFill>
        </p:grpSpPr>
        <p:sp>
          <p:nvSpPr>
            <p:cNvPr id="110" name="Freeform 277"/>
            <p:cNvSpPr>
              <a:spLocks/>
            </p:cNvSpPr>
            <p:nvPr/>
          </p:nvSpPr>
          <p:spPr bwMode="auto">
            <a:xfrm>
              <a:off x="4435475" y="1844675"/>
              <a:ext cx="101600" cy="109538"/>
            </a:xfrm>
            <a:custGeom>
              <a:avLst/>
              <a:gdLst/>
              <a:ahLst/>
              <a:cxnLst>
                <a:cxn ang="0">
                  <a:pos x="35" y="0"/>
                </a:cxn>
                <a:cxn ang="0">
                  <a:pos x="40" y="2"/>
                </a:cxn>
                <a:cxn ang="0">
                  <a:pos x="44" y="5"/>
                </a:cxn>
                <a:cxn ang="0">
                  <a:pos x="47"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8"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1" y="54"/>
                </a:cxn>
                <a:cxn ang="0">
                  <a:pos x="4" y="49"/>
                </a:cxn>
                <a:cxn ang="0">
                  <a:pos x="9" y="44"/>
                </a:cxn>
                <a:cxn ang="0">
                  <a:pos x="14" y="40"/>
                </a:cxn>
                <a:cxn ang="0">
                  <a:pos x="20"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7" y="9"/>
                  </a:lnTo>
                  <a:lnTo>
                    <a:pt x="49" y="12"/>
                  </a:lnTo>
                  <a:lnTo>
                    <a:pt x="49" y="15"/>
                  </a:lnTo>
                  <a:lnTo>
                    <a:pt x="49"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8"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8" y="68"/>
                  </a:lnTo>
                  <a:lnTo>
                    <a:pt x="15" y="68"/>
                  </a:lnTo>
                  <a:lnTo>
                    <a:pt x="12" y="68"/>
                  </a:lnTo>
                  <a:lnTo>
                    <a:pt x="10" y="67"/>
                  </a:lnTo>
                  <a:lnTo>
                    <a:pt x="7" y="66"/>
                  </a:lnTo>
                  <a:lnTo>
                    <a:pt x="5" y="66"/>
                  </a:lnTo>
                  <a:lnTo>
                    <a:pt x="3" y="65"/>
                  </a:lnTo>
                  <a:lnTo>
                    <a:pt x="2" y="64"/>
                  </a:lnTo>
                  <a:lnTo>
                    <a:pt x="1" y="63"/>
                  </a:lnTo>
                  <a:lnTo>
                    <a:pt x="0" y="62"/>
                  </a:lnTo>
                  <a:lnTo>
                    <a:pt x="0" y="61"/>
                  </a:lnTo>
                  <a:lnTo>
                    <a:pt x="0" y="59"/>
                  </a:lnTo>
                  <a:lnTo>
                    <a:pt x="0" y="56"/>
                  </a:lnTo>
                  <a:lnTo>
                    <a:pt x="1" y="54"/>
                  </a:lnTo>
                  <a:lnTo>
                    <a:pt x="3" y="51"/>
                  </a:lnTo>
                  <a:lnTo>
                    <a:pt x="4" y="49"/>
                  </a:lnTo>
                  <a:lnTo>
                    <a:pt x="7" y="47"/>
                  </a:lnTo>
                  <a:lnTo>
                    <a:pt x="9" y="44"/>
                  </a:lnTo>
                  <a:lnTo>
                    <a:pt x="11" y="42"/>
                  </a:lnTo>
                  <a:lnTo>
                    <a:pt x="14" y="40"/>
                  </a:lnTo>
                  <a:lnTo>
                    <a:pt x="17" y="39"/>
                  </a:lnTo>
                  <a:lnTo>
                    <a:pt x="20"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7"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1" name="Freeform 278"/>
            <p:cNvSpPr>
              <a:spLocks/>
            </p:cNvSpPr>
            <p:nvPr/>
          </p:nvSpPr>
          <p:spPr bwMode="auto">
            <a:xfrm>
              <a:off x="4537075" y="1844675"/>
              <a:ext cx="101600" cy="109538"/>
            </a:xfrm>
            <a:custGeom>
              <a:avLst/>
              <a:gdLst/>
              <a:ahLst/>
              <a:cxnLst>
                <a:cxn ang="0">
                  <a:pos x="35" y="0"/>
                </a:cxn>
                <a:cxn ang="0">
                  <a:pos x="40" y="2"/>
                </a:cxn>
                <a:cxn ang="0">
                  <a:pos x="44" y="5"/>
                </a:cxn>
                <a:cxn ang="0">
                  <a:pos x="48"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9"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2" y="54"/>
                </a:cxn>
                <a:cxn ang="0">
                  <a:pos x="5" y="49"/>
                </a:cxn>
                <a:cxn ang="0">
                  <a:pos x="9" y="44"/>
                </a:cxn>
                <a:cxn ang="0">
                  <a:pos x="14" y="40"/>
                </a:cxn>
                <a:cxn ang="0">
                  <a:pos x="21"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8" y="9"/>
                  </a:lnTo>
                  <a:lnTo>
                    <a:pt x="49" y="12"/>
                  </a:lnTo>
                  <a:lnTo>
                    <a:pt x="49" y="15"/>
                  </a:lnTo>
                  <a:lnTo>
                    <a:pt x="50"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9"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9" y="68"/>
                  </a:lnTo>
                  <a:lnTo>
                    <a:pt x="15" y="68"/>
                  </a:lnTo>
                  <a:lnTo>
                    <a:pt x="13" y="68"/>
                  </a:lnTo>
                  <a:lnTo>
                    <a:pt x="10" y="67"/>
                  </a:lnTo>
                  <a:lnTo>
                    <a:pt x="7" y="66"/>
                  </a:lnTo>
                  <a:lnTo>
                    <a:pt x="5" y="66"/>
                  </a:lnTo>
                  <a:lnTo>
                    <a:pt x="3"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4" y="40"/>
                  </a:lnTo>
                  <a:lnTo>
                    <a:pt x="17" y="39"/>
                  </a:lnTo>
                  <a:lnTo>
                    <a:pt x="21"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8"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2" name="Freeform 279"/>
            <p:cNvSpPr>
              <a:spLocks/>
            </p:cNvSpPr>
            <p:nvPr/>
          </p:nvSpPr>
          <p:spPr bwMode="auto">
            <a:xfrm>
              <a:off x="4638675" y="1844675"/>
              <a:ext cx="101600" cy="109538"/>
            </a:xfrm>
            <a:custGeom>
              <a:avLst/>
              <a:gdLst/>
              <a:ahLst/>
              <a:cxnLst>
                <a:cxn ang="0">
                  <a:pos x="35" y="0"/>
                </a:cxn>
                <a:cxn ang="0">
                  <a:pos x="40" y="2"/>
                </a:cxn>
                <a:cxn ang="0">
                  <a:pos x="45" y="5"/>
                </a:cxn>
                <a:cxn ang="0">
                  <a:pos x="48" y="9"/>
                </a:cxn>
                <a:cxn ang="0">
                  <a:pos x="50" y="15"/>
                </a:cxn>
                <a:cxn ang="0">
                  <a:pos x="50" y="20"/>
                </a:cxn>
                <a:cxn ang="0">
                  <a:pos x="48" y="26"/>
                </a:cxn>
                <a:cxn ang="0">
                  <a:pos x="46" y="31"/>
                </a:cxn>
                <a:cxn ang="0">
                  <a:pos x="42" y="35"/>
                </a:cxn>
                <a:cxn ang="0">
                  <a:pos x="43" y="37"/>
                </a:cxn>
                <a:cxn ang="0">
                  <a:pos x="50" y="40"/>
                </a:cxn>
                <a:cxn ang="0">
                  <a:pos x="55" y="44"/>
                </a:cxn>
                <a:cxn ang="0">
                  <a:pos x="59" y="49"/>
                </a:cxn>
                <a:cxn ang="0">
                  <a:pos x="62" y="54"/>
                </a:cxn>
                <a:cxn ang="0">
                  <a:pos x="64" y="59"/>
                </a:cxn>
                <a:cxn ang="0">
                  <a:pos x="64" y="62"/>
                </a:cxn>
                <a:cxn ang="0">
                  <a:pos x="62" y="64"/>
                </a:cxn>
                <a:cxn ang="0">
                  <a:pos x="59" y="66"/>
                </a:cxn>
                <a:cxn ang="0">
                  <a:pos x="54" y="67"/>
                </a:cxn>
                <a:cxn ang="0">
                  <a:pos x="49" y="68"/>
                </a:cxn>
                <a:cxn ang="0">
                  <a:pos x="42" y="69"/>
                </a:cxn>
                <a:cxn ang="0">
                  <a:pos x="35" y="69"/>
                </a:cxn>
                <a:cxn ang="0">
                  <a:pos x="29" y="69"/>
                </a:cxn>
                <a:cxn ang="0">
                  <a:pos x="22" y="69"/>
                </a:cxn>
                <a:cxn ang="0">
                  <a:pos x="16" y="68"/>
                </a:cxn>
                <a:cxn ang="0">
                  <a:pos x="10" y="67"/>
                </a:cxn>
                <a:cxn ang="0">
                  <a:pos x="5" y="66"/>
                </a:cxn>
                <a:cxn ang="0">
                  <a:pos x="2" y="64"/>
                </a:cxn>
                <a:cxn ang="0">
                  <a:pos x="0" y="62"/>
                </a:cxn>
                <a:cxn ang="0">
                  <a:pos x="0" y="59"/>
                </a:cxn>
                <a:cxn ang="0">
                  <a:pos x="2" y="54"/>
                </a:cxn>
                <a:cxn ang="0">
                  <a:pos x="5" y="49"/>
                </a:cxn>
                <a:cxn ang="0">
                  <a:pos x="9" y="44"/>
                </a:cxn>
                <a:cxn ang="0">
                  <a:pos x="15" y="40"/>
                </a:cxn>
                <a:cxn ang="0">
                  <a:pos x="21" y="37"/>
                </a:cxn>
                <a:cxn ang="0">
                  <a:pos x="22" y="35"/>
                </a:cxn>
                <a:cxn ang="0">
                  <a:pos x="18" y="31"/>
                </a:cxn>
                <a:cxn ang="0">
                  <a:pos x="16" y="26"/>
                </a:cxn>
                <a:cxn ang="0">
                  <a:pos x="15" y="20"/>
                </a:cxn>
                <a:cxn ang="0">
                  <a:pos x="15" y="15"/>
                </a:cxn>
                <a:cxn ang="0">
                  <a:pos x="16" y="9"/>
                </a:cxn>
                <a:cxn ang="0">
                  <a:pos x="20" y="5"/>
                </a:cxn>
                <a:cxn ang="0">
                  <a:pos x="24" y="2"/>
                </a:cxn>
                <a:cxn ang="0">
                  <a:pos x="29" y="0"/>
                </a:cxn>
              </a:cxnLst>
              <a:rect l="0" t="0" r="r" b="b"/>
              <a:pathLst>
                <a:path w="64" h="69">
                  <a:moveTo>
                    <a:pt x="32" y="0"/>
                  </a:moveTo>
                  <a:lnTo>
                    <a:pt x="35" y="0"/>
                  </a:lnTo>
                  <a:lnTo>
                    <a:pt x="38" y="1"/>
                  </a:lnTo>
                  <a:lnTo>
                    <a:pt x="40" y="2"/>
                  </a:lnTo>
                  <a:lnTo>
                    <a:pt x="42" y="3"/>
                  </a:lnTo>
                  <a:lnTo>
                    <a:pt x="45" y="5"/>
                  </a:lnTo>
                  <a:lnTo>
                    <a:pt x="46" y="7"/>
                  </a:lnTo>
                  <a:lnTo>
                    <a:pt x="48" y="9"/>
                  </a:lnTo>
                  <a:lnTo>
                    <a:pt x="49" y="12"/>
                  </a:lnTo>
                  <a:lnTo>
                    <a:pt x="50" y="15"/>
                  </a:lnTo>
                  <a:lnTo>
                    <a:pt x="50" y="18"/>
                  </a:lnTo>
                  <a:lnTo>
                    <a:pt x="50" y="20"/>
                  </a:lnTo>
                  <a:lnTo>
                    <a:pt x="49" y="23"/>
                  </a:lnTo>
                  <a:lnTo>
                    <a:pt x="48" y="26"/>
                  </a:lnTo>
                  <a:lnTo>
                    <a:pt x="47" y="28"/>
                  </a:lnTo>
                  <a:lnTo>
                    <a:pt x="46" y="31"/>
                  </a:lnTo>
                  <a:lnTo>
                    <a:pt x="44" y="33"/>
                  </a:lnTo>
                  <a:lnTo>
                    <a:pt x="42" y="35"/>
                  </a:lnTo>
                  <a:lnTo>
                    <a:pt x="40" y="36"/>
                  </a:lnTo>
                  <a:lnTo>
                    <a:pt x="43" y="37"/>
                  </a:lnTo>
                  <a:lnTo>
                    <a:pt x="47" y="39"/>
                  </a:lnTo>
                  <a:lnTo>
                    <a:pt x="50"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1" y="65"/>
                  </a:lnTo>
                  <a:lnTo>
                    <a:pt x="59" y="66"/>
                  </a:lnTo>
                  <a:lnTo>
                    <a:pt x="57" y="66"/>
                  </a:lnTo>
                  <a:lnTo>
                    <a:pt x="54" y="67"/>
                  </a:lnTo>
                  <a:lnTo>
                    <a:pt x="51" y="68"/>
                  </a:lnTo>
                  <a:lnTo>
                    <a:pt x="49" y="68"/>
                  </a:lnTo>
                  <a:lnTo>
                    <a:pt x="45" y="68"/>
                  </a:lnTo>
                  <a:lnTo>
                    <a:pt x="42" y="69"/>
                  </a:lnTo>
                  <a:lnTo>
                    <a:pt x="39" y="69"/>
                  </a:lnTo>
                  <a:lnTo>
                    <a:pt x="35" y="69"/>
                  </a:lnTo>
                  <a:lnTo>
                    <a:pt x="32" y="69"/>
                  </a:lnTo>
                  <a:lnTo>
                    <a:pt x="29" y="69"/>
                  </a:lnTo>
                  <a:lnTo>
                    <a:pt x="25" y="69"/>
                  </a:lnTo>
                  <a:lnTo>
                    <a:pt x="22" y="69"/>
                  </a:lnTo>
                  <a:lnTo>
                    <a:pt x="19" y="68"/>
                  </a:lnTo>
                  <a:lnTo>
                    <a:pt x="16" y="68"/>
                  </a:lnTo>
                  <a:lnTo>
                    <a:pt x="13" y="68"/>
                  </a:lnTo>
                  <a:lnTo>
                    <a:pt x="10" y="67"/>
                  </a:lnTo>
                  <a:lnTo>
                    <a:pt x="8" y="66"/>
                  </a:lnTo>
                  <a:lnTo>
                    <a:pt x="5" y="66"/>
                  </a:lnTo>
                  <a:lnTo>
                    <a:pt x="4"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5" y="40"/>
                  </a:lnTo>
                  <a:lnTo>
                    <a:pt x="18" y="39"/>
                  </a:lnTo>
                  <a:lnTo>
                    <a:pt x="21" y="37"/>
                  </a:lnTo>
                  <a:lnTo>
                    <a:pt x="24" y="36"/>
                  </a:lnTo>
                  <a:lnTo>
                    <a:pt x="22" y="35"/>
                  </a:lnTo>
                  <a:lnTo>
                    <a:pt x="20" y="33"/>
                  </a:lnTo>
                  <a:lnTo>
                    <a:pt x="18" y="31"/>
                  </a:lnTo>
                  <a:lnTo>
                    <a:pt x="17" y="28"/>
                  </a:lnTo>
                  <a:lnTo>
                    <a:pt x="16" y="26"/>
                  </a:lnTo>
                  <a:lnTo>
                    <a:pt x="15" y="23"/>
                  </a:lnTo>
                  <a:lnTo>
                    <a:pt x="15" y="20"/>
                  </a:lnTo>
                  <a:lnTo>
                    <a:pt x="14" y="18"/>
                  </a:lnTo>
                  <a:lnTo>
                    <a:pt x="15" y="15"/>
                  </a:lnTo>
                  <a:lnTo>
                    <a:pt x="15" y="12"/>
                  </a:lnTo>
                  <a:lnTo>
                    <a:pt x="16" y="9"/>
                  </a:lnTo>
                  <a:lnTo>
                    <a:pt x="18" y="7"/>
                  </a:lnTo>
                  <a:lnTo>
                    <a:pt x="20" y="5"/>
                  </a:lnTo>
                  <a:lnTo>
                    <a:pt x="22"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3" name="Freeform 280"/>
            <p:cNvSpPr>
              <a:spLocks/>
            </p:cNvSpPr>
            <p:nvPr/>
          </p:nvSpPr>
          <p:spPr bwMode="auto">
            <a:xfrm>
              <a:off x="4429125" y="1573213"/>
              <a:ext cx="317500" cy="215900"/>
            </a:xfrm>
            <a:custGeom>
              <a:avLst/>
              <a:gdLst/>
              <a:ahLst/>
              <a:cxnLst>
                <a:cxn ang="0">
                  <a:pos x="176" y="0"/>
                </a:cxn>
                <a:cxn ang="0">
                  <a:pos x="182" y="1"/>
                </a:cxn>
                <a:cxn ang="0">
                  <a:pos x="188" y="3"/>
                </a:cxn>
                <a:cxn ang="0">
                  <a:pos x="193" y="7"/>
                </a:cxn>
                <a:cxn ang="0">
                  <a:pos x="197" y="12"/>
                </a:cxn>
                <a:cxn ang="0">
                  <a:pos x="199" y="17"/>
                </a:cxn>
                <a:cxn ang="0">
                  <a:pos x="200" y="24"/>
                </a:cxn>
                <a:cxn ang="0">
                  <a:pos x="200" y="115"/>
                </a:cxn>
                <a:cxn ang="0">
                  <a:pos x="198" y="121"/>
                </a:cxn>
                <a:cxn ang="0">
                  <a:pos x="195" y="126"/>
                </a:cxn>
                <a:cxn ang="0">
                  <a:pos x="191" y="131"/>
                </a:cxn>
                <a:cxn ang="0">
                  <a:pos x="185" y="134"/>
                </a:cxn>
                <a:cxn ang="0">
                  <a:pos x="179" y="136"/>
                </a:cxn>
                <a:cxn ang="0">
                  <a:pos x="95" y="136"/>
                </a:cxn>
                <a:cxn ang="0">
                  <a:pos x="176" y="126"/>
                </a:cxn>
                <a:cxn ang="0">
                  <a:pos x="181" y="125"/>
                </a:cxn>
                <a:cxn ang="0">
                  <a:pos x="185" y="123"/>
                </a:cxn>
                <a:cxn ang="0">
                  <a:pos x="188" y="119"/>
                </a:cxn>
                <a:cxn ang="0">
                  <a:pos x="190" y="114"/>
                </a:cxn>
                <a:cxn ang="0">
                  <a:pos x="190" y="24"/>
                </a:cxn>
                <a:cxn ang="0">
                  <a:pos x="189" y="19"/>
                </a:cxn>
                <a:cxn ang="0">
                  <a:pos x="187" y="14"/>
                </a:cxn>
                <a:cxn ang="0">
                  <a:pos x="183" y="11"/>
                </a:cxn>
                <a:cxn ang="0">
                  <a:pos x="179" y="10"/>
                </a:cxn>
                <a:cxn ang="0">
                  <a:pos x="24" y="9"/>
                </a:cxn>
                <a:cxn ang="0">
                  <a:pos x="19" y="10"/>
                </a:cxn>
                <a:cxn ang="0">
                  <a:pos x="15" y="13"/>
                </a:cxn>
                <a:cxn ang="0">
                  <a:pos x="11" y="17"/>
                </a:cxn>
                <a:cxn ang="0">
                  <a:pos x="10" y="21"/>
                </a:cxn>
                <a:cxn ang="0">
                  <a:pos x="9" y="112"/>
                </a:cxn>
                <a:cxn ang="0">
                  <a:pos x="10" y="117"/>
                </a:cxn>
                <a:cxn ang="0">
                  <a:pos x="13" y="121"/>
                </a:cxn>
                <a:cxn ang="0">
                  <a:pos x="17" y="124"/>
                </a:cxn>
                <a:cxn ang="0">
                  <a:pos x="21" y="126"/>
                </a:cxn>
                <a:cxn ang="0">
                  <a:pos x="45" y="126"/>
                </a:cxn>
                <a:cxn ang="0">
                  <a:pos x="24" y="136"/>
                </a:cxn>
                <a:cxn ang="0">
                  <a:pos x="17" y="135"/>
                </a:cxn>
                <a:cxn ang="0">
                  <a:pos x="12" y="132"/>
                </a:cxn>
                <a:cxn ang="0">
                  <a:pos x="7" y="129"/>
                </a:cxn>
                <a:cxn ang="0">
                  <a:pos x="3" y="124"/>
                </a:cxn>
                <a:cxn ang="0">
                  <a:pos x="1" y="118"/>
                </a:cxn>
                <a:cxn ang="0">
                  <a:pos x="0" y="112"/>
                </a:cxn>
                <a:cxn ang="0">
                  <a:pos x="0" y="21"/>
                </a:cxn>
                <a:cxn ang="0">
                  <a:pos x="2" y="14"/>
                </a:cxn>
                <a:cxn ang="0">
                  <a:pos x="5" y="9"/>
                </a:cxn>
                <a:cxn ang="0">
                  <a:pos x="9" y="5"/>
                </a:cxn>
                <a:cxn ang="0">
                  <a:pos x="15" y="2"/>
                </a:cxn>
                <a:cxn ang="0">
                  <a:pos x="21" y="0"/>
                </a:cxn>
              </a:cxnLst>
              <a:rect l="0" t="0" r="r" b="b"/>
              <a:pathLst>
                <a:path w="200" h="136">
                  <a:moveTo>
                    <a:pt x="24" y="0"/>
                  </a:moveTo>
                  <a:lnTo>
                    <a:pt x="176" y="0"/>
                  </a:lnTo>
                  <a:lnTo>
                    <a:pt x="179" y="0"/>
                  </a:lnTo>
                  <a:lnTo>
                    <a:pt x="182" y="1"/>
                  </a:lnTo>
                  <a:lnTo>
                    <a:pt x="185" y="2"/>
                  </a:lnTo>
                  <a:lnTo>
                    <a:pt x="188" y="3"/>
                  </a:lnTo>
                  <a:lnTo>
                    <a:pt x="191" y="5"/>
                  </a:lnTo>
                  <a:lnTo>
                    <a:pt x="193" y="7"/>
                  </a:lnTo>
                  <a:lnTo>
                    <a:pt x="195" y="9"/>
                  </a:lnTo>
                  <a:lnTo>
                    <a:pt x="197" y="12"/>
                  </a:lnTo>
                  <a:lnTo>
                    <a:pt x="198" y="14"/>
                  </a:lnTo>
                  <a:lnTo>
                    <a:pt x="199" y="17"/>
                  </a:lnTo>
                  <a:lnTo>
                    <a:pt x="200" y="21"/>
                  </a:lnTo>
                  <a:lnTo>
                    <a:pt x="200" y="24"/>
                  </a:lnTo>
                  <a:lnTo>
                    <a:pt x="200" y="112"/>
                  </a:lnTo>
                  <a:lnTo>
                    <a:pt x="200" y="115"/>
                  </a:lnTo>
                  <a:lnTo>
                    <a:pt x="199" y="118"/>
                  </a:lnTo>
                  <a:lnTo>
                    <a:pt x="198" y="121"/>
                  </a:lnTo>
                  <a:lnTo>
                    <a:pt x="197" y="124"/>
                  </a:lnTo>
                  <a:lnTo>
                    <a:pt x="195" y="126"/>
                  </a:lnTo>
                  <a:lnTo>
                    <a:pt x="193" y="129"/>
                  </a:lnTo>
                  <a:lnTo>
                    <a:pt x="191" y="131"/>
                  </a:lnTo>
                  <a:lnTo>
                    <a:pt x="188" y="132"/>
                  </a:lnTo>
                  <a:lnTo>
                    <a:pt x="185" y="134"/>
                  </a:lnTo>
                  <a:lnTo>
                    <a:pt x="182" y="135"/>
                  </a:lnTo>
                  <a:lnTo>
                    <a:pt x="179" y="136"/>
                  </a:lnTo>
                  <a:lnTo>
                    <a:pt x="176" y="136"/>
                  </a:lnTo>
                  <a:lnTo>
                    <a:pt x="95" y="136"/>
                  </a:lnTo>
                  <a:lnTo>
                    <a:pt x="94" y="126"/>
                  </a:lnTo>
                  <a:lnTo>
                    <a:pt x="176" y="126"/>
                  </a:lnTo>
                  <a:lnTo>
                    <a:pt x="179" y="126"/>
                  </a:lnTo>
                  <a:lnTo>
                    <a:pt x="181" y="125"/>
                  </a:lnTo>
                  <a:lnTo>
                    <a:pt x="183" y="124"/>
                  </a:lnTo>
                  <a:lnTo>
                    <a:pt x="185" y="123"/>
                  </a:lnTo>
                  <a:lnTo>
                    <a:pt x="187" y="121"/>
                  </a:lnTo>
                  <a:lnTo>
                    <a:pt x="188" y="119"/>
                  </a:lnTo>
                  <a:lnTo>
                    <a:pt x="189" y="117"/>
                  </a:lnTo>
                  <a:lnTo>
                    <a:pt x="190" y="114"/>
                  </a:lnTo>
                  <a:lnTo>
                    <a:pt x="190" y="112"/>
                  </a:lnTo>
                  <a:lnTo>
                    <a:pt x="190" y="24"/>
                  </a:lnTo>
                  <a:lnTo>
                    <a:pt x="190" y="21"/>
                  </a:lnTo>
                  <a:lnTo>
                    <a:pt x="189" y="19"/>
                  </a:lnTo>
                  <a:lnTo>
                    <a:pt x="188" y="17"/>
                  </a:lnTo>
                  <a:lnTo>
                    <a:pt x="187" y="14"/>
                  </a:lnTo>
                  <a:lnTo>
                    <a:pt x="185" y="13"/>
                  </a:lnTo>
                  <a:lnTo>
                    <a:pt x="183" y="11"/>
                  </a:lnTo>
                  <a:lnTo>
                    <a:pt x="181" y="10"/>
                  </a:lnTo>
                  <a:lnTo>
                    <a:pt x="179" y="10"/>
                  </a:lnTo>
                  <a:lnTo>
                    <a:pt x="176" y="9"/>
                  </a:lnTo>
                  <a:lnTo>
                    <a:pt x="24" y="9"/>
                  </a:lnTo>
                  <a:lnTo>
                    <a:pt x="21" y="10"/>
                  </a:lnTo>
                  <a:lnTo>
                    <a:pt x="19" y="10"/>
                  </a:lnTo>
                  <a:lnTo>
                    <a:pt x="17" y="11"/>
                  </a:lnTo>
                  <a:lnTo>
                    <a:pt x="15" y="13"/>
                  </a:lnTo>
                  <a:lnTo>
                    <a:pt x="13" y="14"/>
                  </a:lnTo>
                  <a:lnTo>
                    <a:pt x="11" y="17"/>
                  </a:lnTo>
                  <a:lnTo>
                    <a:pt x="10" y="19"/>
                  </a:lnTo>
                  <a:lnTo>
                    <a:pt x="10" y="21"/>
                  </a:lnTo>
                  <a:lnTo>
                    <a:pt x="9" y="24"/>
                  </a:lnTo>
                  <a:lnTo>
                    <a:pt x="9" y="112"/>
                  </a:lnTo>
                  <a:lnTo>
                    <a:pt x="10" y="114"/>
                  </a:lnTo>
                  <a:lnTo>
                    <a:pt x="10" y="117"/>
                  </a:lnTo>
                  <a:lnTo>
                    <a:pt x="11" y="119"/>
                  </a:lnTo>
                  <a:lnTo>
                    <a:pt x="13" y="121"/>
                  </a:lnTo>
                  <a:lnTo>
                    <a:pt x="15" y="123"/>
                  </a:lnTo>
                  <a:lnTo>
                    <a:pt x="17" y="124"/>
                  </a:lnTo>
                  <a:lnTo>
                    <a:pt x="19" y="125"/>
                  </a:lnTo>
                  <a:lnTo>
                    <a:pt x="21" y="126"/>
                  </a:lnTo>
                  <a:lnTo>
                    <a:pt x="24" y="126"/>
                  </a:lnTo>
                  <a:lnTo>
                    <a:pt x="45" y="126"/>
                  </a:lnTo>
                  <a:lnTo>
                    <a:pt x="45" y="136"/>
                  </a:lnTo>
                  <a:lnTo>
                    <a:pt x="24" y="136"/>
                  </a:lnTo>
                  <a:lnTo>
                    <a:pt x="21" y="136"/>
                  </a:lnTo>
                  <a:lnTo>
                    <a:pt x="17" y="135"/>
                  </a:lnTo>
                  <a:lnTo>
                    <a:pt x="15" y="134"/>
                  </a:lnTo>
                  <a:lnTo>
                    <a:pt x="12" y="132"/>
                  </a:lnTo>
                  <a:lnTo>
                    <a:pt x="9" y="131"/>
                  </a:lnTo>
                  <a:lnTo>
                    <a:pt x="7" y="129"/>
                  </a:lnTo>
                  <a:lnTo>
                    <a:pt x="5" y="126"/>
                  </a:lnTo>
                  <a:lnTo>
                    <a:pt x="3" y="124"/>
                  </a:lnTo>
                  <a:lnTo>
                    <a:pt x="2" y="121"/>
                  </a:lnTo>
                  <a:lnTo>
                    <a:pt x="1" y="118"/>
                  </a:lnTo>
                  <a:lnTo>
                    <a:pt x="0" y="115"/>
                  </a:lnTo>
                  <a:lnTo>
                    <a:pt x="0" y="112"/>
                  </a:lnTo>
                  <a:lnTo>
                    <a:pt x="0" y="24"/>
                  </a:lnTo>
                  <a:lnTo>
                    <a:pt x="0" y="21"/>
                  </a:lnTo>
                  <a:lnTo>
                    <a:pt x="1" y="17"/>
                  </a:lnTo>
                  <a:lnTo>
                    <a:pt x="2" y="14"/>
                  </a:lnTo>
                  <a:lnTo>
                    <a:pt x="3" y="12"/>
                  </a:lnTo>
                  <a:lnTo>
                    <a:pt x="5" y="9"/>
                  </a:lnTo>
                  <a:lnTo>
                    <a:pt x="7" y="7"/>
                  </a:lnTo>
                  <a:lnTo>
                    <a:pt x="9" y="5"/>
                  </a:lnTo>
                  <a:lnTo>
                    <a:pt x="12" y="3"/>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4" name="Freeform 281"/>
            <p:cNvSpPr>
              <a:spLocks/>
            </p:cNvSpPr>
            <p:nvPr/>
          </p:nvSpPr>
          <p:spPr bwMode="auto">
            <a:xfrm>
              <a:off x="4518025" y="1611313"/>
              <a:ext cx="44450" cy="50800"/>
            </a:xfrm>
            <a:custGeom>
              <a:avLst/>
              <a:gdLst/>
              <a:ahLst/>
              <a:cxnLst>
                <a:cxn ang="0">
                  <a:pos x="14" y="0"/>
                </a:cxn>
                <a:cxn ang="0">
                  <a:pos x="16" y="0"/>
                </a:cxn>
                <a:cxn ang="0">
                  <a:pos x="19" y="1"/>
                </a:cxn>
                <a:cxn ang="0">
                  <a:pos x="21" y="2"/>
                </a:cxn>
                <a:cxn ang="0">
                  <a:pos x="23" y="3"/>
                </a:cxn>
                <a:cxn ang="0">
                  <a:pos x="25" y="5"/>
                </a:cxn>
                <a:cxn ang="0">
                  <a:pos x="26" y="7"/>
                </a:cxn>
                <a:cxn ang="0">
                  <a:pos x="27" y="9"/>
                </a:cxn>
                <a:cxn ang="0">
                  <a:pos x="28" y="12"/>
                </a:cxn>
                <a:cxn ang="0">
                  <a:pos x="28" y="15"/>
                </a:cxn>
                <a:cxn ang="0">
                  <a:pos x="28" y="17"/>
                </a:cxn>
                <a:cxn ang="0">
                  <a:pos x="28" y="19"/>
                </a:cxn>
                <a:cxn ang="0">
                  <a:pos x="27" y="21"/>
                </a:cxn>
                <a:cxn ang="0">
                  <a:pos x="26" y="23"/>
                </a:cxn>
                <a:cxn ang="0">
                  <a:pos x="25" y="25"/>
                </a:cxn>
                <a:cxn ang="0">
                  <a:pos x="23" y="27"/>
                </a:cxn>
                <a:cxn ang="0">
                  <a:pos x="22" y="29"/>
                </a:cxn>
                <a:cxn ang="0">
                  <a:pos x="20" y="30"/>
                </a:cxn>
                <a:cxn ang="0">
                  <a:pos x="18" y="31"/>
                </a:cxn>
                <a:cxn ang="0">
                  <a:pos x="16" y="32"/>
                </a:cxn>
                <a:cxn ang="0">
                  <a:pos x="14" y="32"/>
                </a:cxn>
                <a:cxn ang="0">
                  <a:pos x="12" y="32"/>
                </a:cxn>
                <a:cxn ang="0">
                  <a:pos x="10" y="31"/>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0" y="9"/>
                </a:cxn>
                <a:cxn ang="0">
                  <a:pos x="1" y="7"/>
                </a:cxn>
                <a:cxn ang="0">
                  <a:pos x="3" y="5"/>
                </a:cxn>
                <a:cxn ang="0">
                  <a:pos x="5" y="3"/>
                </a:cxn>
                <a:cxn ang="0">
                  <a:pos x="7" y="2"/>
                </a:cxn>
                <a:cxn ang="0">
                  <a:pos x="9" y="1"/>
                </a:cxn>
                <a:cxn ang="0">
                  <a:pos x="11" y="0"/>
                </a:cxn>
                <a:cxn ang="0">
                  <a:pos x="14" y="0"/>
                </a:cxn>
              </a:cxnLst>
              <a:rect l="0" t="0" r="r" b="b"/>
              <a:pathLst>
                <a:path w="28" h="32">
                  <a:moveTo>
                    <a:pt x="14" y="0"/>
                  </a:moveTo>
                  <a:lnTo>
                    <a:pt x="16" y="0"/>
                  </a:lnTo>
                  <a:lnTo>
                    <a:pt x="19" y="1"/>
                  </a:lnTo>
                  <a:lnTo>
                    <a:pt x="21" y="2"/>
                  </a:lnTo>
                  <a:lnTo>
                    <a:pt x="23" y="3"/>
                  </a:lnTo>
                  <a:lnTo>
                    <a:pt x="25" y="5"/>
                  </a:lnTo>
                  <a:lnTo>
                    <a:pt x="26" y="7"/>
                  </a:lnTo>
                  <a:lnTo>
                    <a:pt x="27" y="9"/>
                  </a:lnTo>
                  <a:lnTo>
                    <a:pt x="28" y="12"/>
                  </a:lnTo>
                  <a:lnTo>
                    <a:pt x="28" y="15"/>
                  </a:lnTo>
                  <a:lnTo>
                    <a:pt x="28" y="17"/>
                  </a:lnTo>
                  <a:lnTo>
                    <a:pt x="28" y="19"/>
                  </a:lnTo>
                  <a:lnTo>
                    <a:pt x="27" y="21"/>
                  </a:lnTo>
                  <a:lnTo>
                    <a:pt x="26" y="23"/>
                  </a:lnTo>
                  <a:lnTo>
                    <a:pt x="25" y="25"/>
                  </a:lnTo>
                  <a:lnTo>
                    <a:pt x="23" y="27"/>
                  </a:lnTo>
                  <a:lnTo>
                    <a:pt x="22" y="29"/>
                  </a:lnTo>
                  <a:lnTo>
                    <a:pt x="20" y="30"/>
                  </a:lnTo>
                  <a:lnTo>
                    <a:pt x="18" y="31"/>
                  </a:lnTo>
                  <a:lnTo>
                    <a:pt x="16" y="32"/>
                  </a:lnTo>
                  <a:lnTo>
                    <a:pt x="14" y="32"/>
                  </a:lnTo>
                  <a:lnTo>
                    <a:pt x="12" y="32"/>
                  </a:lnTo>
                  <a:lnTo>
                    <a:pt x="10" y="31"/>
                  </a:lnTo>
                  <a:lnTo>
                    <a:pt x="8" y="30"/>
                  </a:lnTo>
                  <a:lnTo>
                    <a:pt x="6" y="29"/>
                  </a:lnTo>
                  <a:lnTo>
                    <a:pt x="4" y="27"/>
                  </a:lnTo>
                  <a:lnTo>
                    <a:pt x="3" y="25"/>
                  </a:lnTo>
                  <a:lnTo>
                    <a:pt x="2" y="23"/>
                  </a:lnTo>
                  <a:lnTo>
                    <a:pt x="1" y="21"/>
                  </a:lnTo>
                  <a:lnTo>
                    <a:pt x="0" y="19"/>
                  </a:lnTo>
                  <a:lnTo>
                    <a:pt x="0" y="17"/>
                  </a:lnTo>
                  <a:lnTo>
                    <a:pt x="0" y="15"/>
                  </a:lnTo>
                  <a:lnTo>
                    <a:pt x="0" y="12"/>
                  </a:lnTo>
                  <a:lnTo>
                    <a:pt x="0" y="9"/>
                  </a:lnTo>
                  <a:lnTo>
                    <a:pt x="1" y="7"/>
                  </a:lnTo>
                  <a:lnTo>
                    <a:pt x="3" y="5"/>
                  </a:lnTo>
                  <a:lnTo>
                    <a:pt x="5" y="3"/>
                  </a:lnTo>
                  <a:lnTo>
                    <a:pt x="7" y="2"/>
                  </a:lnTo>
                  <a:lnTo>
                    <a:pt x="9" y="1"/>
                  </a:lnTo>
                  <a:lnTo>
                    <a:pt x="11"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5" name="Freeform 282"/>
            <p:cNvSpPr>
              <a:spLocks/>
            </p:cNvSpPr>
            <p:nvPr/>
          </p:nvSpPr>
          <p:spPr bwMode="auto">
            <a:xfrm>
              <a:off x="4479925" y="1663700"/>
              <a:ext cx="149225" cy="185738"/>
            </a:xfrm>
            <a:custGeom>
              <a:avLst/>
              <a:gdLst/>
              <a:ahLst/>
              <a:cxnLst>
                <a:cxn ang="0">
                  <a:pos x="37" y="3"/>
                </a:cxn>
                <a:cxn ang="0">
                  <a:pos x="42" y="33"/>
                </a:cxn>
                <a:cxn ang="0">
                  <a:pos x="40" y="0"/>
                </a:cxn>
                <a:cxn ang="0">
                  <a:pos x="48" y="1"/>
                </a:cxn>
                <a:cxn ang="0">
                  <a:pos x="55" y="2"/>
                </a:cxn>
                <a:cxn ang="0">
                  <a:pos x="60" y="4"/>
                </a:cxn>
                <a:cxn ang="0">
                  <a:pos x="62" y="5"/>
                </a:cxn>
                <a:cxn ang="0">
                  <a:pos x="92" y="16"/>
                </a:cxn>
                <a:cxn ang="0">
                  <a:pos x="94" y="20"/>
                </a:cxn>
                <a:cxn ang="0">
                  <a:pos x="92" y="24"/>
                </a:cxn>
                <a:cxn ang="0">
                  <a:pos x="88" y="25"/>
                </a:cxn>
                <a:cxn ang="0">
                  <a:pos x="59" y="16"/>
                </a:cxn>
                <a:cxn ang="0">
                  <a:pos x="59" y="16"/>
                </a:cxn>
                <a:cxn ang="0">
                  <a:pos x="57" y="15"/>
                </a:cxn>
                <a:cxn ang="0">
                  <a:pos x="54" y="14"/>
                </a:cxn>
                <a:cxn ang="0">
                  <a:pos x="58" y="111"/>
                </a:cxn>
                <a:cxn ang="0">
                  <a:pos x="56" y="115"/>
                </a:cxn>
                <a:cxn ang="0">
                  <a:pos x="52" y="117"/>
                </a:cxn>
                <a:cxn ang="0">
                  <a:pos x="50" y="117"/>
                </a:cxn>
                <a:cxn ang="0">
                  <a:pos x="46" y="114"/>
                </a:cxn>
                <a:cxn ang="0">
                  <a:pos x="41" y="60"/>
                </a:cxn>
                <a:cxn ang="0">
                  <a:pos x="36" y="60"/>
                </a:cxn>
                <a:cxn ang="0">
                  <a:pos x="31" y="113"/>
                </a:cxn>
                <a:cxn ang="0">
                  <a:pos x="28" y="116"/>
                </a:cxn>
                <a:cxn ang="0">
                  <a:pos x="24" y="117"/>
                </a:cxn>
                <a:cxn ang="0">
                  <a:pos x="21" y="116"/>
                </a:cxn>
                <a:cxn ang="0">
                  <a:pos x="18" y="113"/>
                </a:cxn>
                <a:cxn ang="0">
                  <a:pos x="22" y="53"/>
                </a:cxn>
                <a:cxn ang="0">
                  <a:pos x="20" y="15"/>
                </a:cxn>
                <a:cxn ang="0">
                  <a:pos x="11" y="55"/>
                </a:cxn>
                <a:cxn ang="0">
                  <a:pos x="7" y="57"/>
                </a:cxn>
                <a:cxn ang="0">
                  <a:pos x="3" y="57"/>
                </a:cxn>
                <a:cxn ang="0">
                  <a:pos x="1" y="53"/>
                </a:cxn>
                <a:cxn ang="0">
                  <a:pos x="10" y="9"/>
                </a:cxn>
                <a:cxn ang="0">
                  <a:pos x="10" y="8"/>
                </a:cxn>
                <a:cxn ang="0">
                  <a:pos x="11" y="7"/>
                </a:cxn>
                <a:cxn ang="0">
                  <a:pos x="12" y="5"/>
                </a:cxn>
                <a:cxn ang="0">
                  <a:pos x="13" y="5"/>
                </a:cxn>
                <a:cxn ang="0">
                  <a:pos x="14" y="5"/>
                </a:cxn>
                <a:cxn ang="0">
                  <a:pos x="18" y="3"/>
                </a:cxn>
                <a:cxn ang="0">
                  <a:pos x="24" y="2"/>
                </a:cxn>
                <a:cxn ang="0">
                  <a:pos x="31" y="0"/>
                </a:cxn>
              </a:cxnLst>
              <a:rect l="0" t="0" r="r" b="b"/>
              <a:pathLst>
                <a:path w="94" h="117">
                  <a:moveTo>
                    <a:pt x="36" y="0"/>
                  </a:moveTo>
                  <a:lnTo>
                    <a:pt x="37" y="3"/>
                  </a:lnTo>
                  <a:lnTo>
                    <a:pt x="37" y="3"/>
                  </a:lnTo>
                  <a:lnTo>
                    <a:pt x="33" y="33"/>
                  </a:lnTo>
                  <a:lnTo>
                    <a:pt x="38" y="41"/>
                  </a:lnTo>
                  <a:lnTo>
                    <a:pt x="42" y="33"/>
                  </a:lnTo>
                  <a:lnTo>
                    <a:pt x="39" y="3"/>
                  </a:lnTo>
                  <a:lnTo>
                    <a:pt x="39" y="3"/>
                  </a:lnTo>
                  <a:lnTo>
                    <a:pt x="40" y="0"/>
                  </a:lnTo>
                  <a:lnTo>
                    <a:pt x="43" y="0"/>
                  </a:lnTo>
                  <a:lnTo>
                    <a:pt x="45" y="1"/>
                  </a:lnTo>
                  <a:lnTo>
                    <a:pt x="48" y="1"/>
                  </a:lnTo>
                  <a:lnTo>
                    <a:pt x="50" y="1"/>
                  </a:lnTo>
                  <a:lnTo>
                    <a:pt x="52" y="2"/>
                  </a:lnTo>
                  <a:lnTo>
                    <a:pt x="55" y="2"/>
                  </a:lnTo>
                  <a:lnTo>
                    <a:pt x="57" y="3"/>
                  </a:lnTo>
                  <a:lnTo>
                    <a:pt x="58" y="3"/>
                  </a:lnTo>
                  <a:lnTo>
                    <a:pt x="60" y="4"/>
                  </a:lnTo>
                  <a:lnTo>
                    <a:pt x="61" y="4"/>
                  </a:lnTo>
                  <a:lnTo>
                    <a:pt x="62" y="5"/>
                  </a:lnTo>
                  <a:lnTo>
                    <a:pt x="62" y="5"/>
                  </a:lnTo>
                  <a:lnTo>
                    <a:pt x="90" y="14"/>
                  </a:lnTo>
                  <a:lnTo>
                    <a:pt x="91" y="15"/>
                  </a:lnTo>
                  <a:lnTo>
                    <a:pt x="92" y="16"/>
                  </a:lnTo>
                  <a:lnTo>
                    <a:pt x="93" y="17"/>
                  </a:lnTo>
                  <a:lnTo>
                    <a:pt x="93" y="18"/>
                  </a:lnTo>
                  <a:lnTo>
                    <a:pt x="94" y="20"/>
                  </a:lnTo>
                  <a:lnTo>
                    <a:pt x="93" y="21"/>
                  </a:lnTo>
                  <a:lnTo>
                    <a:pt x="93" y="23"/>
                  </a:lnTo>
                  <a:lnTo>
                    <a:pt x="92" y="24"/>
                  </a:lnTo>
                  <a:lnTo>
                    <a:pt x="91" y="25"/>
                  </a:lnTo>
                  <a:lnTo>
                    <a:pt x="89" y="25"/>
                  </a:lnTo>
                  <a:lnTo>
                    <a:pt x="88" y="25"/>
                  </a:lnTo>
                  <a:lnTo>
                    <a:pt x="87" y="25"/>
                  </a:lnTo>
                  <a:lnTo>
                    <a:pt x="86" y="25"/>
                  </a:lnTo>
                  <a:lnTo>
                    <a:pt x="59" y="16"/>
                  </a:lnTo>
                  <a:lnTo>
                    <a:pt x="59" y="16"/>
                  </a:lnTo>
                  <a:lnTo>
                    <a:pt x="59" y="16"/>
                  </a:lnTo>
                  <a:lnTo>
                    <a:pt x="59" y="16"/>
                  </a:lnTo>
                  <a:lnTo>
                    <a:pt x="59" y="16"/>
                  </a:lnTo>
                  <a:lnTo>
                    <a:pt x="58" y="15"/>
                  </a:lnTo>
                  <a:lnTo>
                    <a:pt x="57" y="15"/>
                  </a:lnTo>
                  <a:lnTo>
                    <a:pt x="56" y="15"/>
                  </a:lnTo>
                  <a:lnTo>
                    <a:pt x="55" y="14"/>
                  </a:lnTo>
                  <a:lnTo>
                    <a:pt x="54" y="14"/>
                  </a:lnTo>
                  <a:lnTo>
                    <a:pt x="54" y="53"/>
                  </a:lnTo>
                  <a:lnTo>
                    <a:pt x="58" y="110"/>
                  </a:lnTo>
                  <a:lnTo>
                    <a:pt x="58" y="111"/>
                  </a:lnTo>
                  <a:lnTo>
                    <a:pt x="58" y="113"/>
                  </a:lnTo>
                  <a:lnTo>
                    <a:pt x="57" y="114"/>
                  </a:lnTo>
                  <a:lnTo>
                    <a:pt x="56" y="115"/>
                  </a:lnTo>
                  <a:lnTo>
                    <a:pt x="55" y="116"/>
                  </a:lnTo>
                  <a:lnTo>
                    <a:pt x="54" y="117"/>
                  </a:lnTo>
                  <a:lnTo>
                    <a:pt x="52" y="117"/>
                  </a:lnTo>
                  <a:lnTo>
                    <a:pt x="52" y="117"/>
                  </a:lnTo>
                  <a:lnTo>
                    <a:pt x="52" y="117"/>
                  </a:lnTo>
                  <a:lnTo>
                    <a:pt x="50" y="117"/>
                  </a:lnTo>
                  <a:lnTo>
                    <a:pt x="48" y="116"/>
                  </a:lnTo>
                  <a:lnTo>
                    <a:pt x="47" y="115"/>
                  </a:lnTo>
                  <a:lnTo>
                    <a:pt x="46" y="114"/>
                  </a:lnTo>
                  <a:lnTo>
                    <a:pt x="45" y="113"/>
                  </a:lnTo>
                  <a:lnTo>
                    <a:pt x="45" y="111"/>
                  </a:lnTo>
                  <a:lnTo>
                    <a:pt x="41" y="60"/>
                  </a:lnTo>
                  <a:lnTo>
                    <a:pt x="39" y="60"/>
                  </a:lnTo>
                  <a:lnTo>
                    <a:pt x="38" y="60"/>
                  </a:lnTo>
                  <a:lnTo>
                    <a:pt x="36" y="60"/>
                  </a:lnTo>
                  <a:lnTo>
                    <a:pt x="35" y="60"/>
                  </a:lnTo>
                  <a:lnTo>
                    <a:pt x="31" y="111"/>
                  </a:lnTo>
                  <a:lnTo>
                    <a:pt x="31" y="113"/>
                  </a:lnTo>
                  <a:lnTo>
                    <a:pt x="30" y="114"/>
                  </a:lnTo>
                  <a:lnTo>
                    <a:pt x="29" y="115"/>
                  </a:lnTo>
                  <a:lnTo>
                    <a:pt x="28" y="116"/>
                  </a:lnTo>
                  <a:lnTo>
                    <a:pt x="26" y="117"/>
                  </a:lnTo>
                  <a:lnTo>
                    <a:pt x="24" y="117"/>
                  </a:lnTo>
                  <a:lnTo>
                    <a:pt x="24" y="117"/>
                  </a:lnTo>
                  <a:lnTo>
                    <a:pt x="24" y="117"/>
                  </a:lnTo>
                  <a:lnTo>
                    <a:pt x="22" y="117"/>
                  </a:lnTo>
                  <a:lnTo>
                    <a:pt x="21" y="116"/>
                  </a:lnTo>
                  <a:lnTo>
                    <a:pt x="20" y="115"/>
                  </a:lnTo>
                  <a:lnTo>
                    <a:pt x="19" y="114"/>
                  </a:lnTo>
                  <a:lnTo>
                    <a:pt x="18" y="113"/>
                  </a:lnTo>
                  <a:lnTo>
                    <a:pt x="18" y="111"/>
                  </a:lnTo>
                  <a:lnTo>
                    <a:pt x="18" y="110"/>
                  </a:lnTo>
                  <a:lnTo>
                    <a:pt x="22" y="53"/>
                  </a:lnTo>
                  <a:lnTo>
                    <a:pt x="22" y="14"/>
                  </a:lnTo>
                  <a:lnTo>
                    <a:pt x="21" y="14"/>
                  </a:lnTo>
                  <a:lnTo>
                    <a:pt x="20" y="15"/>
                  </a:lnTo>
                  <a:lnTo>
                    <a:pt x="12" y="53"/>
                  </a:lnTo>
                  <a:lnTo>
                    <a:pt x="11" y="54"/>
                  </a:lnTo>
                  <a:lnTo>
                    <a:pt x="11" y="55"/>
                  </a:lnTo>
                  <a:lnTo>
                    <a:pt x="10" y="56"/>
                  </a:lnTo>
                  <a:lnTo>
                    <a:pt x="9" y="57"/>
                  </a:lnTo>
                  <a:lnTo>
                    <a:pt x="7" y="57"/>
                  </a:lnTo>
                  <a:lnTo>
                    <a:pt x="6" y="57"/>
                  </a:lnTo>
                  <a:lnTo>
                    <a:pt x="5" y="57"/>
                  </a:lnTo>
                  <a:lnTo>
                    <a:pt x="3" y="57"/>
                  </a:lnTo>
                  <a:lnTo>
                    <a:pt x="2" y="56"/>
                  </a:lnTo>
                  <a:lnTo>
                    <a:pt x="1" y="55"/>
                  </a:lnTo>
                  <a:lnTo>
                    <a:pt x="1" y="53"/>
                  </a:lnTo>
                  <a:lnTo>
                    <a:pt x="0" y="52"/>
                  </a:lnTo>
                  <a:lnTo>
                    <a:pt x="1" y="50"/>
                  </a:lnTo>
                  <a:lnTo>
                    <a:pt x="10" y="9"/>
                  </a:lnTo>
                  <a:lnTo>
                    <a:pt x="10" y="9"/>
                  </a:lnTo>
                  <a:lnTo>
                    <a:pt x="10" y="8"/>
                  </a:lnTo>
                  <a:lnTo>
                    <a:pt x="10" y="8"/>
                  </a:lnTo>
                  <a:lnTo>
                    <a:pt x="10" y="7"/>
                  </a:lnTo>
                  <a:lnTo>
                    <a:pt x="11" y="7"/>
                  </a:lnTo>
                  <a:lnTo>
                    <a:pt x="11" y="7"/>
                  </a:lnTo>
                  <a:lnTo>
                    <a:pt x="11" y="6"/>
                  </a:lnTo>
                  <a:lnTo>
                    <a:pt x="12" y="6"/>
                  </a:lnTo>
                  <a:lnTo>
                    <a:pt x="12" y="5"/>
                  </a:lnTo>
                  <a:lnTo>
                    <a:pt x="13" y="5"/>
                  </a:lnTo>
                  <a:lnTo>
                    <a:pt x="13" y="5"/>
                  </a:lnTo>
                  <a:lnTo>
                    <a:pt x="13" y="5"/>
                  </a:lnTo>
                  <a:lnTo>
                    <a:pt x="13" y="5"/>
                  </a:lnTo>
                  <a:lnTo>
                    <a:pt x="14" y="5"/>
                  </a:lnTo>
                  <a:lnTo>
                    <a:pt x="14" y="5"/>
                  </a:lnTo>
                  <a:lnTo>
                    <a:pt x="15" y="4"/>
                  </a:lnTo>
                  <a:lnTo>
                    <a:pt x="17" y="4"/>
                  </a:lnTo>
                  <a:lnTo>
                    <a:pt x="18" y="3"/>
                  </a:lnTo>
                  <a:lnTo>
                    <a:pt x="20" y="3"/>
                  </a:lnTo>
                  <a:lnTo>
                    <a:pt x="22" y="2"/>
                  </a:lnTo>
                  <a:lnTo>
                    <a:pt x="24" y="2"/>
                  </a:lnTo>
                  <a:lnTo>
                    <a:pt x="26" y="1"/>
                  </a:lnTo>
                  <a:lnTo>
                    <a:pt x="28" y="1"/>
                  </a:lnTo>
                  <a:lnTo>
                    <a:pt x="31" y="0"/>
                  </a:lnTo>
                  <a:lnTo>
                    <a:pt x="33" y="0"/>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6" name="Rectangle 283"/>
            <p:cNvSpPr>
              <a:spLocks noChangeArrowheads="1"/>
            </p:cNvSpPr>
            <p:nvPr/>
          </p:nvSpPr>
          <p:spPr bwMode="auto">
            <a:xfrm>
              <a:off x="4618038" y="1709738"/>
              <a:ext cx="14288" cy="412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7" name="Rectangle 284"/>
            <p:cNvSpPr>
              <a:spLocks noChangeArrowheads="1"/>
            </p:cNvSpPr>
            <p:nvPr/>
          </p:nvSpPr>
          <p:spPr bwMode="auto">
            <a:xfrm>
              <a:off x="4640263" y="1690688"/>
              <a:ext cx="14288"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8" name="Rectangle 285"/>
            <p:cNvSpPr>
              <a:spLocks noChangeArrowheads="1"/>
            </p:cNvSpPr>
            <p:nvPr/>
          </p:nvSpPr>
          <p:spPr bwMode="auto">
            <a:xfrm>
              <a:off x="4662488" y="1666875"/>
              <a:ext cx="14288" cy="841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19" name="Group 118"/>
          <p:cNvGrpSpPr/>
          <p:nvPr/>
        </p:nvGrpSpPr>
        <p:grpSpPr>
          <a:xfrm>
            <a:off x="4688741" y="5200650"/>
            <a:ext cx="340459" cy="463816"/>
            <a:chOff x="5643563" y="1293813"/>
            <a:chExt cx="357188" cy="393700"/>
          </a:xfrm>
          <a:solidFill>
            <a:schemeClr val="bg1">
              <a:lumMod val="95000"/>
            </a:schemeClr>
          </a:solidFill>
        </p:grpSpPr>
        <p:sp>
          <p:nvSpPr>
            <p:cNvPr id="120" name="Freeform 123"/>
            <p:cNvSpPr>
              <a:spLocks/>
            </p:cNvSpPr>
            <p:nvPr/>
          </p:nvSpPr>
          <p:spPr bwMode="auto">
            <a:xfrm>
              <a:off x="5676901" y="1335088"/>
              <a:ext cx="73025" cy="71438"/>
            </a:xfrm>
            <a:custGeom>
              <a:avLst/>
              <a:gdLst/>
              <a:ahLst/>
              <a:cxnLst>
                <a:cxn ang="0">
                  <a:pos x="23" y="0"/>
                </a:cxn>
                <a:cxn ang="0">
                  <a:pos x="26" y="0"/>
                </a:cxn>
                <a:cxn ang="0">
                  <a:pos x="29" y="1"/>
                </a:cxn>
                <a:cxn ang="0">
                  <a:pos x="32" y="2"/>
                </a:cxn>
                <a:cxn ang="0">
                  <a:pos x="35" y="4"/>
                </a:cxn>
                <a:cxn ang="0">
                  <a:pos x="38" y="6"/>
                </a:cxn>
                <a:cxn ang="0">
                  <a:pos x="40" y="8"/>
                </a:cxn>
                <a:cxn ang="0">
                  <a:pos x="42" y="10"/>
                </a:cxn>
                <a:cxn ang="0">
                  <a:pos x="44" y="13"/>
                </a:cxn>
                <a:cxn ang="0">
                  <a:pos x="45" y="16"/>
                </a:cxn>
                <a:cxn ang="0">
                  <a:pos x="45" y="19"/>
                </a:cxn>
                <a:cxn ang="0">
                  <a:pos x="46" y="23"/>
                </a:cxn>
                <a:cxn ang="0">
                  <a:pos x="45" y="26"/>
                </a:cxn>
                <a:cxn ang="0">
                  <a:pos x="45" y="29"/>
                </a:cxn>
                <a:cxn ang="0">
                  <a:pos x="44" y="32"/>
                </a:cxn>
                <a:cxn ang="0">
                  <a:pos x="42" y="35"/>
                </a:cxn>
                <a:cxn ang="0">
                  <a:pos x="40" y="37"/>
                </a:cxn>
                <a:cxn ang="0">
                  <a:pos x="38" y="40"/>
                </a:cxn>
                <a:cxn ang="0">
                  <a:pos x="35" y="42"/>
                </a:cxn>
                <a:cxn ang="0">
                  <a:pos x="32" y="43"/>
                </a:cxn>
                <a:cxn ang="0">
                  <a:pos x="29" y="44"/>
                </a:cxn>
                <a:cxn ang="0">
                  <a:pos x="26" y="45"/>
                </a:cxn>
                <a:cxn ang="0">
                  <a:pos x="23" y="45"/>
                </a:cxn>
                <a:cxn ang="0">
                  <a:pos x="19" y="45"/>
                </a:cxn>
                <a:cxn ang="0">
                  <a:pos x="16" y="44"/>
                </a:cxn>
                <a:cxn ang="0">
                  <a:pos x="13" y="43"/>
                </a:cxn>
                <a:cxn ang="0">
                  <a:pos x="10" y="42"/>
                </a:cxn>
                <a:cxn ang="0">
                  <a:pos x="8" y="40"/>
                </a:cxn>
                <a:cxn ang="0">
                  <a:pos x="6" y="37"/>
                </a:cxn>
                <a:cxn ang="0">
                  <a:pos x="4" y="35"/>
                </a:cxn>
                <a:cxn ang="0">
                  <a:pos x="2" y="32"/>
                </a:cxn>
                <a:cxn ang="0">
                  <a:pos x="1" y="29"/>
                </a:cxn>
                <a:cxn ang="0">
                  <a:pos x="0" y="26"/>
                </a:cxn>
                <a:cxn ang="0">
                  <a:pos x="0" y="23"/>
                </a:cxn>
                <a:cxn ang="0">
                  <a:pos x="0" y="19"/>
                </a:cxn>
                <a:cxn ang="0">
                  <a:pos x="1" y="16"/>
                </a:cxn>
                <a:cxn ang="0">
                  <a:pos x="2" y="13"/>
                </a:cxn>
                <a:cxn ang="0">
                  <a:pos x="4" y="10"/>
                </a:cxn>
                <a:cxn ang="0">
                  <a:pos x="6" y="8"/>
                </a:cxn>
                <a:cxn ang="0">
                  <a:pos x="8" y="6"/>
                </a:cxn>
                <a:cxn ang="0">
                  <a:pos x="10" y="4"/>
                </a:cxn>
                <a:cxn ang="0">
                  <a:pos x="13" y="2"/>
                </a:cxn>
                <a:cxn ang="0">
                  <a:pos x="16" y="1"/>
                </a:cxn>
                <a:cxn ang="0">
                  <a:pos x="19" y="0"/>
                </a:cxn>
                <a:cxn ang="0">
                  <a:pos x="23" y="0"/>
                </a:cxn>
              </a:cxnLst>
              <a:rect l="0" t="0" r="r" b="b"/>
              <a:pathLst>
                <a:path w="46" h="45">
                  <a:moveTo>
                    <a:pt x="23" y="0"/>
                  </a:moveTo>
                  <a:lnTo>
                    <a:pt x="26" y="0"/>
                  </a:lnTo>
                  <a:lnTo>
                    <a:pt x="29" y="1"/>
                  </a:lnTo>
                  <a:lnTo>
                    <a:pt x="32" y="2"/>
                  </a:lnTo>
                  <a:lnTo>
                    <a:pt x="35" y="4"/>
                  </a:lnTo>
                  <a:lnTo>
                    <a:pt x="38" y="6"/>
                  </a:lnTo>
                  <a:lnTo>
                    <a:pt x="40" y="8"/>
                  </a:lnTo>
                  <a:lnTo>
                    <a:pt x="42" y="10"/>
                  </a:lnTo>
                  <a:lnTo>
                    <a:pt x="44" y="13"/>
                  </a:lnTo>
                  <a:lnTo>
                    <a:pt x="45" y="16"/>
                  </a:lnTo>
                  <a:lnTo>
                    <a:pt x="45" y="19"/>
                  </a:lnTo>
                  <a:lnTo>
                    <a:pt x="46" y="23"/>
                  </a:lnTo>
                  <a:lnTo>
                    <a:pt x="45" y="26"/>
                  </a:lnTo>
                  <a:lnTo>
                    <a:pt x="45" y="29"/>
                  </a:lnTo>
                  <a:lnTo>
                    <a:pt x="44" y="32"/>
                  </a:lnTo>
                  <a:lnTo>
                    <a:pt x="42" y="35"/>
                  </a:lnTo>
                  <a:lnTo>
                    <a:pt x="40" y="37"/>
                  </a:lnTo>
                  <a:lnTo>
                    <a:pt x="38" y="40"/>
                  </a:lnTo>
                  <a:lnTo>
                    <a:pt x="35" y="42"/>
                  </a:lnTo>
                  <a:lnTo>
                    <a:pt x="32" y="43"/>
                  </a:lnTo>
                  <a:lnTo>
                    <a:pt x="29" y="44"/>
                  </a:lnTo>
                  <a:lnTo>
                    <a:pt x="26" y="45"/>
                  </a:lnTo>
                  <a:lnTo>
                    <a:pt x="23" y="45"/>
                  </a:lnTo>
                  <a:lnTo>
                    <a:pt x="19" y="45"/>
                  </a:lnTo>
                  <a:lnTo>
                    <a:pt x="16" y="44"/>
                  </a:lnTo>
                  <a:lnTo>
                    <a:pt x="13" y="43"/>
                  </a:lnTo>
                  <a:lnTo>
                    <a:pt x="10" y="42"/>
                  </a:lnTo>
                  <a:lnTo>
                    <a:pt x="8" y="40"/>
                  </a:lnTo>
                  <a:lnTo>
                    <a:pt x="6" y="37"/>
                  </a:lnTo>
                  <a:lnTo>
                    <a:pt x="4" y="35"/>
                  </a:lnTo>
                  <a:lnTo>
                    <a:pt x="2" y="32"/>
                  </a:lnTo>
                  <a:lnTo>
                    <a:pt x="1" y="29"/>
                  </a:lnTo>
                  <a:lnTo>
                    <a:pt x="0" y="26"/>
                  </a:lnTo>
                  <a:lnTo>
                    <a:pt x="0" y="23"/>
                  </a:lnTo>
                  <a:lnTo>
                    <a:pt x="0" y="19"/>
                  </a:lnTo>
                  <a:lnTo>
                    <a:pt x="1" y="16"/>
                  </a:lnTo>
                  <a:lnTo>
                    <a:pt x="2" y="13"/>
                  </a:lnTo>
                  <a:lnTo>
                    <a:pt x="4" y="10"/>
                  </a:lnTo>
                  <a:lnTo>
                    <a:pt x="6" y="8"/>
                  </a:lnTo>
                  <a:lnTo>
                    <a:pt x="8" y="6"/>
                  </a:lnTo>
                  <a:lnTo>
                    <a:pt x="10" y="4"/>
                  </a:lnTo>
                  <a:lnTo>
                    <a:pt x="13" y="2"/>
                  </a:lnTo>
                  <a:lnTo>
                    <a:pt x="16" y="1"/>
                  </a:lnTo>
                  <a:lnTo>
                    <a:pt x="19"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1" name="Freeform 124"/>
            <p:cNvSpPr>
              <a:spLocks/>
            </p:cNvSpPr>
            <p:nvPr/>
          </p:nvSpPr>
          <p:spPr bwMode="auto">
            <a:xfrm>
              <a:off x="5643563" y="1425575"/>
              <a:ext cx="139700" cy="261938"/>
            </a:xfrm>
            <a:custGeom>
              <a:avLst/>
              <a:gdLst/>
              <a:ahLst/>
              <a:cxnLst>
                <a:cxn ang="0">
                  <a:pos x="62" y="0"/>
                </a:cxn>
                <a:cxn ang="0">
                  <a:pos x="66" y="4"/>
                </a:cxn>
                <a:cxn ang="0">
                  <a:pos x="71" y="9"/>
                </a:cxn>
                <a:cxn ang="0">
                  <a:pos x="76" y="17"/>
                </a:cxn>
                <a:cxn ang="0">
                  <a:pos x="81" y="27"/>
                </a:cxn>
                <a:cxn ang="0">
                  <a:pos x="84" y="39"/>
                </a:cxn>
                <a:cxn ang="0">
                  <a:pos x="87" y="54"/>
                </a:cxn>
                <a:cxn ang="0">
                  <a:pos x="88" y="73"/>
                </a:cxn>
                <a:cxn ang="0">
                  <a:pos x="86" y="78"/>
                </a:cxn>
                <a:cxn ang="0">
                  <a:pos x="82" y="81"/>
                </a:cxn>
                <a:cxn ang="0">
                  <a:pos x="76" y="82"/>
                </a:cxn>
                <a:cxn ang="0">
                  <a:pos x="72" y="79"/>
                </a:cxn>
                <a:cxn ang="0">
                  <a:pos x="69" y="75"/>
                </a:cxn>
                <a:cxn ang="0">
                  <a:pos x="69" y="63"/>
                </a:cxn>
                <a:cxn ang="0">
                  <a:pos x="68" y="51"/>
                </a:cxn>
                <a:cxn ang="0">
                  <a:pos x="65" y="40"/>
                </a:cxn>
                <a:cxn ang="0">
                  <a:pos x="65" y="76"/>
                </a:cxn>
                <a:cxn ang="0">
                  <a:pos x="63" y="155"/>
                </a:cxn>
                <a:cxn ang="0">
                  <a:pos x="61" y="161"/>
                </a:cxn>
                <a:cxn ang="0">
                  <a:pos x="57" y="164"/>
                </a:cxn>
                <a:cxn ang="0">
                  <a:pos x="51" y="164"/>
                </a:cxn>
                <a:cxn ang="0">
                  <a:pos x="46" y="162"/>
                </a:cxn>
                <a:cxn ang="0">
                  <a:pos x="44" y="156"/>
                </a:cxn>
                <a:cxn ang="0">
                  <a:pos x="41" y="162"/>
                </a:cxn>
                <a:cxn ang="0">
                  <a:pos x="36" y="164"/>
                </a:cxn>
                <a:cxn ang="0">
                  <a:pos x="31" y="164"/>
                </a:cxn>
                <a:cxn ang="0">
                  <a:pos x="27" y="161"/>
                </a:cxn>
                <a:cxn ang="0">
                  <a:pos x="25" y="155"/>
                </a:cxn>
                <a:cxn ang="0">
                  <a:pos x="23" y="76"/>
                </a:cxn>
                <a:cxn ang="0">
                  <a:pos x="22" y="40"/>
                </a:cxn>
                <a:cxn ang="0">
                  <a:pos x="20" y="51"/>
                </a:cxn>
                <a:cxn ang="0">
                  <a:pos x="19" y="63"/>
                </a:cxn>
                <a:cxn ang="0">
                  <a:pos x="18" y="75"/>
                </a:cxn>
                <a:cxn ang="0">
                  <a:pos x="16" y="79"/>
                </a:cxn>
                <a:cxn ang="0">
                  <a:pos x="11" y="82"/>
                </a:cxn>
                <a:cxn ang="0">
                  <a:pos x="7" y="82"/>
                </a:cxn>
                <a:cxn ang="0">
                  <a:pos x="2" y="79"/>
                </a:cxn>
                <a:cxn ang="0">
                  <a:pos x="0" y="73"/>
                </a:cxn>
                <a:cxn ang="0">
                  <a:pos x="1" y="54"/>
                </a:cxn>
                <a:cxn ang="0">
                  <a:pos x="3" y="39"/>
                </a:cxn>
                <a:cxn ang="0">
                  <a:pos x="7" y="27"/>
                </a:cxn>
                <a:cxn ang="0">
                  <a:pos x="11" y="17"/>
                </a:cxn>
                <a:cxn ang="0">
                  <a:pos x="16" y="9"/>
                </a:cxn>
                <a:cxn ang="0">
                  <a:pos x="21" y="4"/>
                </a:cxn>
                <a:cxn ang="0">
                  <a:pos x="26" y="0"/>
                </a:cxn>
              </a:cxnLst>
              <a:rect l="0" t="0" r="r" b="b"/>
              <a:pathLst>
                <a:path w="88" h="165">
                  <a:moveTo>
                    <a:pt x="26" y="0"/>
                  </a:moveTo>
                  <a:lnTo>
                    <a:pt x="44" y="24"/>
                  </a:lnTo>
                  <a:lnTo>
                    <a:pt x="62" y="0"/>
                  </a:lnTo>
                  <a:lnTo>
                    <a:pt x="63" y="1"/>
                  </a:lnTo>
                  <a:lnTo>
                    <a:pt x="65" y="2"/>
                  </a:lnTo>
                  <a:lnTo>
                    <a:pt x="66" y="4"/>
                  </a:lnTo>
                  <a:lnTo>
                    <a:pt x="68" y="5"/>
                  </a:lnTo>
                  <a:lnTo>
                    <a:pt x="70" y="7"/>
                  </a:lnTo>
                  <a:lnTo>
                    <a:pt x="71" y="9"/>
                  </a:lnTo>
                  <a:lnTo>
                    <a:pt x="73" y="12"/>
                  </a:lnTo>
                  <a:lnTo>
                    <a:pt x="75" y="14"/>
                  </a:lnTo>
                  <a:lnTo>
                    <a:pt x="76" y="17"/>
                  </a:lnTo>
                  <a:lnTo>
                    <a:pt x="78" y="20"/>
                  </a:lnTo>
                  <a:lnTo>
                    <a:pt x="79" y="23"/>
                  </a:lnTo>
                  <a:lnTo>
                    <a:pt x="81" y="27"/>
                  </a:lnTo>
                  <a:lnTo>
                    <a:pt x="82" y="31"/>
                  </a:lnTo>
                  <a:lnTo>
                    <a:pt x="83" y="35"/>
                  </a:lnTo>
                  <a:lnTo>
                    <a:pt x="84" y="39"/>
                  </a:lnTo>
                  <a:lnTo>
                    <a:pt x="85" y="44"/>
                  </a:lnTo>
                  <a:lnTo>
                    <a:pt x="86" y="49"/>
                  </a:lnTo>
                  <a:lnTo>
                    <a:pt x="87" y="54"/>
                  </a:lnTo>
                  <a:lnTo>
                    <a:pt x="87" y="60"/>
                  </a:lnTo>
                  <a:lnTo>
                    <a:pt x="88" y="66"/>
                  </a:lnTo>
                  <a:lnTo>
                    <a:pt x="88" y="73"/>
                  </a:lnTo>
                  <a:lnTo>
                    <a:pt x="87" y="75"/>
                  </a:lnTo>
                  <a:lnTo>
                    <a:pt x="87" y="76"/>
                  </a:lnTo>
                  <a:lnTo>
                    <a:pt x="86" y="78"/>
                  </a:lnTo>
                  <a:lnTo>
                    <a:pt x="85" y="79"/>
                  </a:lnTo>
                  <a:lnTo>
                    <a:pt x="84" y="81"/>
                  </a:lnTo>
                  <a:lnTo>
                    <a:pt x="82" y="81"/>
                  </a:lnTo>
                  <a:lnTo>
                    <a:pt x="80" y="82"/>
                  </a:lnTo>
                  <a:lnTo>
                    <a:pt x="78" y="82"/>
                  </a:lnTo>
                  <a:lnTo>
                    <a:pt x="76" y="82"/>
                  </a:lnTo>
                  <a:lnTo>
                    <a:pt x="75" y="81"/>
                  </a:lnTo>
                  <a:lnTo>
                    <a:pt x="73" y="80"/>
                  </a:lnTo>
                  <a:lnTo>
                    <a:pt x="72" y="79"/>
                  </a:lnTo>
                  <a:lnTo>
                    <a:pt x="71" y="78"/>
                  </a:lnTo>
                  <a:lnTo>
                    <a:pt x="70" y="76"/>
                  </a:lnTo>
                  <a:lnTo>
                    <a:pt x="69" y="75"/>
                  </a:lnTo>
                  <a:lnTo>
                    <a:pt x="69" y="73"/>
                  </a:lnTo>
                  <a:lnTo>
                    <a:pt x="69" y="68"/>
                  </a:lnTo>
                  <a:lnTo>
                    <a:pt x="69" y="63"/>
                  </a:lnTo>
                  <a:lnTo>
                    <a:pt x="69" y="59"/>
                  </a:lnTo>
                  <a:lnTo>
                    <a:pt x="68" y="54"/>
                  </a:lnTo>
                  <a:lnTo>
                    <a:pt x="68" y="51"/>
                  </a:lnTo>
                  <a:lnTo>
                    <a:pt x="67" y="47"/>
                  </a:lnTo>
                  <a:lnTo>
                    <a:pt x="67" y="43"/>
                  </a:lnTo>
                  <a:lnTo>
                    <a:pt x="65" y="40"/>
                  </a:lnTo>
                  <a:lnTo>
                    <a:pt x="65" y="70"/>
                  </a:lnTo>
                  <a:lnTo>
                    <a:pt x="65" y="73"/>
                  </a:lnTo>
                  <a:lnTo>
                    <a:pt x="65" y="76"/>
                  </a:lnTo>
                  <a:lnTo>
                    <a:pt x="64" y="79"/>
                  </a:lnTo>
                  <a:lnTo>
                    <a:pt x="63" y="81"/>
                  </a:lnTo>
                  <a:lnTo>
                    <a:pt x="63" y="155"/>
                  </a:lnTo>
                  <a:lnTo>
                    <a:pt x="62" y="157"/>
                  </a:lnTo>
                  <a:lnTo>
                    <a:pt x="62" y="159"/>
                  </a:lnTo>
                  <a:lnTo>
                    <a:pt x="61" y="161"/>
                  </a:lnTo>
                  <a:lnTo>
                    <a:pt x="60" y="162"/>
                  </a:lnTo>
                  <a:lnTo>
                    <a:pt x="58" y="163"/>
                  </a:lnTo>
                  <a:lnTo>
                    <a:pt x="57" y="164"/>
                  </a:lnTo>
                  <a:lnTo>
                    <a:pt x="55" y="164"/>
                  </a:lnTo>
                  <a:lnTo>
                    <a:pt x="53" y="165"/>
                  </a:lnTo>
                  <a:lnTo>
                    <a:pt x="51" y="164"/>
                  </a:lnTo>
                  <a:lnTo>
                    <a:pt x="49" y="164"/>
                  </a:lnTo>
                  <a:lnTo>
                    <a:pt x="48" y="163"/>
                  </a:lnTo>
                  <a:lnTo>
                    <a:pt x="46" y="162"/>
                  </a:lnTo>
                  <a:lnTo>
                    <a:pt x="45" y="160"/>
                  </a:lnTo>
                  <a:lnTo>
                    <a:pt x="44" y="158"/>
                  </a:lnTo>
                  <a:lnTo>
                    <a:pt x="44" y="156"/>
                  </a:lnTo>
                  <a:lnTo>
                    <a:pt x="43" y="158"/>
                  </a:lnTo>
                  <a:lnTo>
                    <a:pt x="42" y="160"/>
                  </a:lnTo>
                  <a:lnTo>
                    <a:pt x="41" y="162"/>
                  </a:lnTo>
                  <a:lnTo>
                    <a:pt x="40" y="163"/>
                  </a:lnTo>
                  <a:lnTo>
                    <a:pt x="38" y="164"/>
                  </a:lnTo>
                  <a:lnTo>
                    <a:pt x="36" y="164"/>
                  </a:lnTo>
                  <a:lnTo>
                    <a:pt x="34" y="165"/>
                  </a:lnTo>
                  <a:lnTo>
                    <a:pt x="33" y="164"/>
                  </a:lnTo>
                  <a:lnTo>
                    <a:pt x="31" y="164"/>
                  </a:lnTo>
                  <a:lnTo>
                    <a:pt x="29" y="163"/>
                  </a:lnTo>
                  <a:lnTo>
                    <a:pt x="28" y="162"/>
                  </a:lnTo>
                  <a:lnTo>
                    <a:pt x="27" y="161"/>
                  </a:lnTo>
                  <a:lnTo>
                    <a:pt x="26" y="159"/>
                  </a:lnTo>
                  <a:lnTo>
                    <a:pt x="25" y="157"/>
                  </a:lnTo>
                  <a:lnTo>
                    <a:pt x="25" y="155"/>
                  </a:lnTo>
                  <a:lnTo>
                    <a:pt x="25" y="81"/>
                  </a:lnTo>
                  <a:lnTo>
                    <a:pt x="24" y="79"/>
                  </a:lnTo>
                  <a:lnTo>
                    <a:pt x="23" y="76"/>
                  </a:lnTo>
                  <a:lnTo>
                    <a:pt x="22" y="73"/>
                  </a:lnTo>
                  <a:lnTo>
                    <a:pt x="22" y="70"/>
                  </a:lnTo>
                  <a:lnTo>
                    <a:pt x="22" y="40"/>
                  </a:lnTo>
                  <a:lnTo>
                    <a:pt x="21" y="43"/>
                  </a:lnTo>
                  <a:lnTo>
                    <a:pt x="20" y="47"/>
                  </a:lnTo>
                  <a:lnTo>
                    <a:pt x="20" y="51"/>
                  </a:lnTo>
                  <a:lnTo>
                    <a:pt x="19" y="54"/>
                  </a:lnTo>
                  <a:lnTo>
                    <a:pt x="19" y="59"/>
                  </a:lnTo>
                  <a:lnTo>
                    <a:pt x="19" y="63"/>
                  </a:lnTo>
                  <a:lnTo>
                    <a:pt x="19" y="68"/>
                  </a:lnTo>
                  <a:lnTo>
                    <a:pt x="19" y="73"/>
                  </a:lnTo>
                  <a:lnTo>
                    <a:pt x="18" y="75"/>
                  </a:lnTo>
                  <a:lnTo>
                    <a:pt x="18" y="76"/>
                  </a:lnTo>
                  <a:lnTo>
                    <a:pt x="17" y="78"/>
                  </a:lnTo>
                  <a:lnTo>
                    <a:pt x="16" y="79"/>
                  </a:lnTo>
                  <a:lnTo>
                    <a:pt x="14" y="80"/>
                  </a:lnTo>
                  <a:lnTo>
                    <a:pt x="13" y="81"/>
                  </a:lnTo>
                  <a:lnTo>
                    <a:pt x="11" y="82"/>
                  </a:lnTo>
                  <a:lnTo>
                    <a:pt x="9" y="82"/>
                  </a:lnTo>
                  <a:lnTo>
                    <a:pt x="9" y="82"/>
                  </a:lnTo>
                  <a:lnTo>
                    <a:pt x="7" y="82"/>
                  </a:lnTo>
                  <a:lnTo>
                    <a:pt x="5" y="81"/>
                  </a:lnTo>
                  <a:lnTo>
                    <a:pt x="3" y="80"/>
                  </a:lnTo>
                  <a:lnTo>
                    <a:pt x="2" y="79"/>
                  </a:lnTo>
                  <a:lnTo>
                    <a:pt x="1" y="77"/>
                  </a:lnTo>
                  <a:lnTo>
                    <a:pt x="0" y="75"/>
                  </a:lnTo>
                  <a:lnTo>
                    <a:pt x="0" y="73"/>
                  </a:lnTo>
                  <a:lnTo>
                    <a:pt x="0" y="66"/>
                  </a:lnTo>
                  <a:lnTo>
                    <a:pt x="0" y="60"/>
                  </a:lnTo>
                  <a:lnTo>
                    <a:pt x="1" y="54"/>
                  </a:lnTo>
                  <a:lnTo>
                    <a:pt x="1" y="49"/>
                  </a:lnTo>
                  <a:lnTo>
                    <a:pt x="2" y="44"/>
                  </a:lnTo>
                  <a:lnTo>
                    <a:pt x="3" y="39"/>
                  </a:lnTo>
                  <a:lnTo>
                    <a:pt x="4" y="35"/>
                  </a:lnTo>
                  <a:lnTo>
                    <a:pt x="5" y="31"/>
                  </a:lnTo>
                  <a:lnTo>
                    <a:pt x="7" y="27"/>
                  </a:lnTo>
                  <a:lnTo>
                    <a:pt x="8" y="23"/>
                  </a:lnTo>
                  <a:lnTo>
                    <a:pt x="10" y="20"/>
                  </a:lnTo>
                  <a:lnTo>
                    <a:pt x="11" y="17"/>
                  </a:lnTo>
                  <a:lnTo>
                    <a:pt x="13" y="14"/>
                  </a:lnTo>
                  <a:lnTo>
                    <a:pt x="14" y="12"/>
                  </a:lnTo>
                  <a:lnTo>
                    <a:pt x="16" y="9"/>
                  </a:lnTo>
                  <a:lnTo>
                    <a:pt x="18" y="7"/>
                  </a:lnTo>
                  <a:lnTo>
                    <a:pt x="19" y="5"/>
                  </a:lnTo>
                  <a:lnTo>
                    <a:pt x="21" y="4"/>
                  </a:lnTo>
                  <a:lnTo>
                    <a:pt x="23" y="2"/>
                  </a:lnTo>
                  <a:lnTo>
                    <a:pt x="24" y="1"/>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2" name="Freeform 125"/>
            <p:cNvSpPr>
              <a:spLocks/>
            </p:cNvSpPr>
            <p:nvPr/>
          </p:nvSpPr>
          <p:spPr bwMode="auto">
            <a:xfrm>
              <a:off x="5689601" y="1409700"/>
              <a:ext cx="47625" cy="19050"/>
            </a:xfrm>
            <a:custGeom>
              <a:avLst/>
              <a:gdLst/>
              <a:ahLst/>
              <a:cxnLst>
                <a:cxn ang="0">
                  <a:pos x="15" y="0"/>
                </a:cxn>
                <a:cxn ang="0">
                  <a:pos x="16" y="0"/>
                </a:cxn>
                <a:cxn ang="0">
                  <a:pos x="18" y="1"/>
                </a:cxn>
                <a:cxn ang="0">
                  <a:pos x="19" y="2"/>
                </a:cxn>
                <a:cxn ang="0">
                  <a:pos x="20" y="3"/>
                </a:cxn>
                <a:cxn ang="0">
                  <a:pos x="26" y="1"/>
                </a:cxn>
                <a:cxn ang="0">
                  <a:pos x="27" y="0"/>
                </a:cxn>
                <a:cxn ang="0">
                  <a:pos x="27" y="1"/>
                </a:cxn>
                <a:cxn ang="0">
                  <a:pos x="28" y="1"/>
                </a:cxn>
                <a:cxn ang="0">
                  <a:pos x="29" y="1"/>
                </a:cxn>
                <a:cxn ang="0">
                  <a:pos x="29" y="2"/>
                </a:cxn>
                <a:cxn ang="0">
                  <a:pos x="30" y="3"/>
                </a:cxn>
                <a:cxn ang="0">
                  <a:pos x="30" y="10"/>
                </a:cxn>
                <a:cxn ang="0">
                  <a:pos x="29" y="10"/>
                </a:cxn>
                <a:cxn ang="0">
                  <a:pos x="29" y="11"/>
                </a:cxn>
                <a:cxn ang="0">
                  <a:pos x="28" y="12"/>
                </a:cxn>
                <a:cxn ang="0">
                  <a:pos x="28" y="12"/>
                </a:cxn>
                <a:cxn ang="0">
                  <a:pos x="27" y="12"/>
                </a:cxn>
                <a:cxn ang="0">
                  <a:pos x="26" y="12"/>
                </a:cxn>
                <a:cxn ang="0">
                  <a:pos x="24" y="12"/>
                </a:cxn>
                <a:cxn ang="0">
                  <a:pos x="23" y="11"/>
                </a:cxn>
                <a:cxn ang="0">
                  <a:pos x="21" y="11"/>
                </a:cxn>
                <a:cxn ang="0">
                  <a:pos x="20" y="10"/>
                </a:cxn>
                <a:cxn ang="0">
                  <a:pos x="19" y="11"/>
                </a:cxn>
                <a:cxn ang="0">
                  <a:pos x="17" y="12"/>
                </a:cxn>
                <a:cxn ang="0">
                  <a:pos x="16" y="12"/>
                </a:cxn>
                <a:cxn ang="0">
                  <a:pos x="15" y="12"/>
                </a:cxn>
                <a:cxn ang="0">
                  <a:pos x="13" y="12"/>
                </a:cxn>
                <a:cxn ang="0">
                  <a:pos x="12" y="12"/>
                </a:cxn>
                <a:cxn ang="0">
                  <a:pos x="11" y="11"/>
                </a:cxn>
                <a:cxn ang="0">
                  <a:pos x="10" y="10"/>
                </a:cxn>
                <a:cxn ang="0">
                  <a:pos x="9" y="10"/>
                </a:cxn>
                <a:cxn ang="0">
                  <a:pos x="7" y="11"/>
                </a:cxn>
                <a:cxn ang="0">
                  <a:pos x="5" y="11"/>
                </a:cxn>
                <a:cxn ang="0">
                  <a:pos x="4" y="12"/>
                </a:cxn>
                <a:cxn ang="0">
                  <a:pos x="3" y="12"/>
                </a:cxn>
                <a:cxn ang="0">
                  <a:pos x="2" y="12"/>
                </a:cxn>
                <a:cxn ang="0">
                  <a:pos x="1" y="12"/>
                </a:cxn>
                <a:cxn ang="0">
                  <a:pos x="1" y="11"/>
                </a:cxn>
                <a:cxn ang="0">
                  <a:pos x="0" y="10"/>
                </a:cxn>
                <a:cxn ang="0">
                  <a:pos x="0" y="9"/>
                </a:cxn>
                <a:cxn ang="0">
                  <a:pos x="0" y="3"/>
                </a:cxn>
                <a:cxn ang="0">
                  <a:pos x="0" y="2"/>
                </a:cxn>
                <a:cxn ang="0">
                  <a:pos x="1" y="1"/>
                </a:cxn>
                <a:cxn ang="0">
                  <a:pos x="1" y="1"/>
                </a:cxn>
                <a:cxn ang="0">
                  <a:pos x="2" y="0"/>
                </a:cxn>
                <a:cxn ang="0">
                  <a:pos x="3" y="0"/>
                </a:cxn>
                <a:cxn ang="0">
                  <a:pos x="4" y="1"/>
                </a:cxn>
                <a:cxn ang="0">
                  <a:pos x="9" y="3"/>
                </a:cxn>
                <a:cxn ang="0">
                  <a:pos x="10" y="2"/>
                </a:cxn>
                <a:cxn ang="0">
                  <a:pos x="12" y="1"/>
                </a:cxn>
                <a:cxn ang="0">
                  <a:pos x="13" y="0"/>
                </a:cxn>
                <a:cxn ang="0">
                  <a:pos x="15" y="0"/>
                </a:cxn>
              </a:cxnLst>
              <a:rect l="0" t="0" r="r" b="b"/>
              <a:pathLst>
                <a:path w="30" h="12">
                  <a:moveTo>
                    <a:pt x="15" y="0"/>
                  </a:moveTo>
                  <a:lnTo>
                    <a:pt x="16" y="0"/>
                  </a:lnTo>
                  <a:lnTo>
                    <a:pt x="18" y="1"/>
                  </a:lnTo>
                  <a:lnTo>
                    <a:pt x="19" y="2"/>
                  </a:lnTo>
                  <a:lnTo>
                    <a:pt x="20" y="3"/>
                  </a:lnTo>
                  <a:lnTo>
                    <a:pt x="26" y="1"/>
                  </a:lnTo>
                  <a:lnTo>
                    <a:pt x="27" y="0"/>
                  </a:lnTo>
                  <a:lnTo>
                    <a:pt x="27" y="1"/>
                  </a:lnTo>
                  <a:lnTo>
                    <a:pt x="28" y="1"/>
                  </a:lnTo>
                  <a:lnTo>
                    <a:pt x="29" y="1"/>
                  </a:lnTo>
                  <a:lnTo>
                    <a:pt x="29" y="2"/>
                  </a:lnTo>
                  <a:lnTo>
                    <a:pt x="30" y="3"/>
                  </a:lnTo>
                  <a:lnTo>
                    <a:pt x="30" y="10"/>
                  </a:lnTo>
                  <a:lnTo>
                    <a:pt x="29" y="10"/>
                  </a:lnTo>
                  <a:lnTo>
                    <a:pt x="29" y="11"/>
                  </a:lnTo>
                  <a:lnTo>
                    <a:pt x="28" y="12"/>
                  </a:lnTo>
                  <a:lnTo>
                    <a:pt x="28" y="12"/>
                  </a:lnTo>
                  <a:lnTo>
                    <a:pt x="27" y="12"/>
                  </a:lnTo>
                  <a:lnTo>
                    <a:pt x="26" y="12"/>
                  </a:lnTo>
                  <a:lnTo>
                    <a:pt x="24" y="12"/>
                  </a:lnTo>
                  <a:lnTo>
                    <a:pt x="23" y="11"/>
                  </a:lnTo>
                  <a:lnTo>
                    <a:pt x="21" y="11"/>
                  </a:lnTo>
                  <a:lnTo>
                    <a:pt x="20" y="10"/>
                  </a:lnTo>
                  <a:lnTo>
                    <a:pt x="19" y="11"/>
                  </a:lnTo>
                  <a:lnTo>
                    <a:pt x="17" y="12"/>
                  </a:lnTo>
                  <a:lnTo>
                    <a:pt x="16" y="12"/>
                  </a:lnTo>
                  <a:lnTo>
                    <a:pt x="15" y="12"/>
                  </a:lnTo>
                  <a:lnTo>
                    <a:pt x="13" y="12"/>
                  </a:lnTo>
                  <a:lnTo>
                    <a:pt x="12" y="12"/>
                  </a:lnTo>
                  <a:lnTo>
                    <a:pt x="11" y="11"/>
                  </a:lnTo>
                  <a:lnTo>
                    <a:pt x="10" y="10"/>
                  </a:lnTo>
                  <a:lnTo>
                    <a:pt x="9" y="10"/>
                  </a:lnTo>
                  <a:lnTo>
                    <a:pt x="7" y="11"/>
                  </a:lnTo>
                  <a:lnTo>
                    <a:pt x="5" y="11"/>
                  </a:lnTo>
                  <a:lnTo>
                    <a:pt x="4" y="12"/>
                  </a:lnTo>
                  <a:lnTo>
                    <a:pt x="3" y="12"/>
                  </a:lnTo>
                  <a:lnTo>
                    <a:pt x="2" y="12"/>
                  </a:lnTo>
                  <a:lnTo>
                    <a:pt x="1" y="12"/>
                  </a:lnTo>
                  <a:lnTo>
                    <a:pt x="1" y="11"/>
                  </a:lnTo>
                  <a:lnTo>
                    <a:pt x="0" y="10"/>
                  </a:lnTo>
                  <a:lnTo>
                    <a:pt x="0" y="9"/>
                  </a:lnTo>
                  <a:lnTo>
                    <a:pt x="0" y="3"/>
                  </a:lnTo>
                  <a:lnTo>
                    <a:pt x="0" y="2"/>
                  </a:lnTo>
                  <a:lnTo>
                    <a:pt x="1" y="1"/>
                  </a:lnTo>
                  <a:lnTo>
                    <a:pt x="1" y="1"/>
                  </a:lnTo>
                  <a:lnTo>
                    <a:pt x="2" y="0"/>
                  </a:lnTo>
                  <a:lnTo>
                    <a:pt x="3" y="0"/>
                  </a:lnTo>
                  <a:lnTo>
                    <a:pt x="4" y="1"/>
                  </a:lnTo>
                  <a:lnTo>
                    <a:pt x="9" y="3"/>
                  </a:lnTo>
                  <a:lnTo>
                    <a:pt x="10" y="2"/>
                  </a:lnTo>
                  <a:lnTo>
                    <a:pt x="12" y="1"/>
                  </a:lnTo>
                  <a:lnTo>
                    <a:pt x="13"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3" name="Freeform 126"/>
            <p:cNvSpPr>
              <a:spLocks/>
            </p:cNvSpPr>
            <p:nvPr/>
          </p:nvSpPr>
          <p:spPr bwMode="auto">
            <a:xfrm>
              <a:off x="5862638" y="1293813"/>
              <a:ext cx="73025" cy="73025"/>
            </a:xfrm>
            <a:custGeom>
              <a:avLst/>
              <a:gdLst/>
              <a:ahLst/>
              <a:cxnLst>
                <a:cxn ang="0">
                  <a:pos x="23" y="0"/>
                </a:cxn>
                <a:cxn ang="0">
                  <a:pos x="26" y="1"/>
                </a:cxn>
                <a:cxn ang="0">
                  <a:pos x="30" y="1"/>
                </a:cxn>
                <a:cxn ang="0">
                  <a:pos x="33" y="2"/>
                </a:cxn>
                <a:cxn ang="0">
                  <a:pos x="35" y="4"/>
                </a:cxn>
                <a:cxn ang="0">
                  <a:pos x="38" y="6"/>
                </a:cxn>
                <a:cxn ang="0">
                  <a:pos x="40" y="8"/>
                </a:cxn>
                <a:cxn ang="0">
                  <a:pos x="42" y="11"/>
                </a:cxn>
                <a:cxn ang="0">
                  <a:pos x="44" y="13"/>
                </a:cxn>
                <a:cxn ang="0">
                  <a:pos x="45" y="16"/>
                </a:cxn>
                <a:cxn ang="0">
                  <a:pos x="46" y="20"/>
                </a:cxn>
                <a:cxn ang="0">
                  <a:pos x="46" y="23"/>
                </a:cxn>
                <a:cxn ang="0">
                  <a:pos x="46" y="26"/>
                </a:cxn>
                <a:cxn ang="0">
                  <a:pos x="45" y="29"/>
                </a:cxn>
                <a:cxn ang="0">
                  <a:pos x="44" y="32"/>
                </a:cxn>
                <a:cxn ang="0">
                  <a:pos x="42" y="35"/>
                </a:cxn>
                <a:cxn ang="0">
                  <a:pos x="40" y="38"/>
                </a:cxn>
                <a:cxn ang="0">
                  <a:pos x="38" y="40"/>
                </a:cxn>
                <a:cxn ang="0">
                  <a:pos x="35" y="42"/>
                </a:cxn>
                <a:cxn ang="0">
                  <a:pos x="33" y="43"/>
                </a:cxn>
                <a:cxn ang="0">
                  <a:pos x="30" y="45"/>
                </a:cxn>
                <a:cxn ang="0">
                  <a:pos x="26" y="45"/>
                </a:cxn>
                <a:cxn ang="0">
                  <a:pos x="23" y="46"/>
                </a:cxn>
                <a:cxn ang="0">
                  <a:pos x="20" y="45"/>
                </a:cxn>
                <a:cxn ang="0">
                  <a:pos x="17" y="45"/>
                </a:cxn>
                <a:cxn ang="0">
                  <a:pos x="13" y="43"/>
                </a:cxn>
                <a:cxn ang="0">
                  <a:pos x="11" y="42"/>
                </a:cxn>
                <a:cxn ang="0">
                  <a:pos x="8" y="40"/>
                </a:cxn>
                <a:cxn ang="0">
                  <a:pos x="6" y="38"/>
                </a:cxn>
                <a:cxn ang="0">
                  <a:pos x="4" y="35"/>
                </a:cxn>
                <a:cxn ang="0">
                  <a:pos x="2" y="32"/>
                </a:cxn>
                <a:cxn ang="0">
                  <a:pos x="1" y="29"/>
                </a:cxn>
                <a:cxn ang="0">
                  <a:pos x="0" y="26"/>
                </a:cxn>
                <a:cxn ang="0">
                  <a:pos x="0" y="23"/>
                </a:cxn>
                <a:cxn ang="0">
                  <a:pos x="0" y="20"/>
                </a:cxn>
                <a:cxn ang="0">
                  <a:pos x="1" y="16"/>
                </a:cxn>
                <a:cxn ang="0">
                  <a:pos x="2" y="13"/>
                </a:cxn>
                <a:cxn ang="0">
                  <a:pos x="4" y="11"/>
                </a:cxn>
                <a:cxn ang="0">
                  <a:pos x="6" y="8"/>
                </a:cxn>
                <a:cxn ang="0">
                  <a:pos x="8" y="6"/>
                </a:cxn>
                <a:cxn ang="0">
                  <a:pos x="11" y="4"/>
                </a:cxn>
                <a:cxn ang="0">
                  <a:pos x="13" y="2"/>
                </a:cxn>
                <a:cxn ang="0">
                  <a:pos x="17" y="1"/>
                </a:cxn>
                <a:cxn ang="0">
                  <a:pos x="20" y="1"/>
                </a:cxn>
                <a:cxn ang="0">
                  <a:pos x="23" y="0"/>
                </a:cxn>
              </a:cxnLst>
              <a:rect l="0" t="0" r="r" b="b"/>
              <a:pathLst>
                <a:path w="46" h="46">
                  <a:moveTo>
                    <a:pt x="23" y="0"/>
                  </a:moveTo>
                  <a:lnTo>
                    <a:pt x="26" y="1"/>
                  </a:lnTo>
                  <a:lnTo>
                    <a:pt x="30" y="1"/>
                  </a:lnTo>
                  <a:lnTo>
                    <a:pt x="33" y="2"/>
                  </a:lnTo>
                  <a:lnTo>
                    <a:pt x="35" y="4"/>
                  </a:lnTo>
                  <a:lnTo>
                    <a:pt x="38" y="6"/>
                  </a:lnTo>
                  <a:lnTo>
                    <a:pt x="40" y="8"/>
                  </a:lnTo>
                  <a:lnTo>
                    <a:pt x="42" y="11"/>
                  </a:lnTo>
                  <a:lnTo>
                    <a:pt x="44" y="13"/>
                  </a:lnTo>
                  <a:lnTo>
                    <a:pt x="45" y="16"/>
                  </a:lnTo>
                  <a:lnTo>
                    <a:pt x="46" y="20"/>
                  </a:lnTo>
                  <a:lnTo>
                    <a:pt x="46" y="23"/>
                  </a:lnTo>
                  <a:lnTo>
                    <a:pt x="46" y="26"/>
                  </a:lnTo>
                  <a:lnTo>
                    <a:pt x="45" y="29"/>
                  </a:lnTo>
                  <a:lnTo>
                    <a:pt x="44" y="32"/>
                  </a:lnTo>
                  <a:lnTo>
                    <a:pt x="42" y="35"/>
                  </a:lnTo>
                  <a:lnTo>
                    <a:pt x="40" y="38"/>
                  </a:lnTo>
                  <a:lnTo>
                    <a:pt x="38" y="40"/>
                  </a:lnTo>
                  <a:lnTo>
                    <a:pt x="35" y="42"/>
                  </a:lnTo>
                  <a:lnTo>
                    <a:pt x="33" y="43"/>
                  </a:lnTo>
                  <a:lnTo>
                    <a:pt x="30" y="45"/>
                  </a:lnTo>
                  <a:lnTo>
                    <a:pt x="26" y="45"/>
                  </a:lnTo>
                  <a:lnTo>
                    <a:pt x="23" y="46"/>
                  </a:lnTo>
                  <a:lnTo>
                    <a:pt x="20" y="45"/>
                  </a:lnTo>
                  <a:lnTo>
                    <a:pt x="17" y="45"/>
                  </a:lnTo>
                  <a:lnTo>
                    <a:pt x="13" y="43"/>
                  </a:lnTo>
                  <a:lnTo>
                    <a:pt x="11" y="42"/>
                  </a:lnTo>
                  <a:lnTo>
                    <a:pt x="8" y="40"/>
                  </a:lnTo>
                  <a:lnTo>
                    <a:pt x="6" y="38"/>
                  </a:lnTo>
                  <a:lnTo>
                    <a:pt x="4" y="35"/>
                  </a:lnTo>
                  <a:lnTo>
                    <a:pt x="2" y="32"/>
                  </a:lnTo>
                  <a:lnTo>
                    <a:pt x="1" y="29"/>
                  </a:lnTo>
                  <a:lnTo>
                    <a:pt x="0" y="26"/>
                  </a:lnTo>
                  <a:lnTo>
                    <a:pt x="0" y="23"/>
                  </a:lnTo>
                  <a:lnTo>
                    <a:pt x="0" y="20"/>
                  </a:lnTo>
                  <a:lnTo>
                    <a:pt x="1" y="16"/>
                  </a:lnTo>
                  <a:lnTo>
                    <a:pt x="2" y="13"/>
                  </a:lnTo>
                  <a:lnTo>
                    <a:pt x="4" y="11"/>
                  </a:lnTo>
                  <a:lnTo>
                    <a:pt x="6" y="8"/>
                  </a:lnTo>
                  <a:lnTo>
                    <a:pt x="8" y="6"/>
                  </a:lnTo>
                  <a:lnTo>
                    <a:pt x="11" y="4"/>
                  </a:lnTo>
                  <a:lnTo>
                    <a:pt x="13" y="2"/>
                  </a:lnTo>
                  <a:lnTo>
                    <a:pt x="17" y="1"/>
                  </a:lnTo>
                  <a:lnTo>
                    <a:pt x="20"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4" name="Freeform 127"/>
            <p:cNvSpPr>
              <a:spLocks/>
            </p:cNvSpPr>
            <p:nvPr/>
          </p:nvSpPr>
          <p:spPr bwMode="auto">
            <a:xfrm>
              <a:off x="5797551" y="1323975"/>
              <a:ext cx="203200" cy="315913"/>
            </a:xfrm>
            <a:custGeom>
              <a:avLst/>
              <a:gdLst/>
              <a:ahLst/>
              <a:cxnLst>
                <a:cxn ang="0">
                  <a:pos x="119" y="0"/>
                </a:cxn>
                <a:cxn ang="0">
                  <a:pos x="125" y="3"/>
                </a:cxn>
                <a:cxn ang="0">
                  <a:pos x="128" y="9"/>
                </a:cxn>
                <a:cxn ang="0">
                  <a:pos x="128" y="14"/>
                </a:cxn>
                <a:cxn ang="0">
                  <a:pos x="126" y="18"/>
                </a:cxn>
                <a:cxn ang="0">
                  <a:pos x="124" y="21"/>
                </a:cxn>
                <a:cxn ang="0">
                  <a:pos x="121" y="26"/>
                </a:cxn>
                <a:cxn ang="0">
                  <a:pos x="116" y="32"/>
                </a:cxn>
                <a:cxn ang="0">
                  <a:pos x="111" y="39"/>
                </a:cxn>
                <a:cxn ang="0">
                  <a:pos x="105" y="47"/>
                </a:cxn>
                <a:cxn ang="0">
                  <a:pos x="100" y="55"/>
                </a:cxn>
                <a:cxn ang="0">
                  <a:pos x="95" y="61"/>
                </a:cxn>
                <a:cxn ang="0">
                  <a:pos x="91" y="66"/>
                </a:cxn>
                <a:cxn ang="0">
                  <a:pos x="90" y="68"/>
                </a:cxn>
                <a:cxn ang="0">
                  <a:pos x="88" y="72"/>
                </a:cxn>
                <a:cxn ang="0">
                  <a:pos x="88" y="77"/>
                </a:cxn>
                <a:cxn ang="0">
                  <a:pos x="107" y="184"/>
                </a:cxn>
                <a:cxn ang="0">
                  <a:pos x="107" y="190"/>
                </a:cxn>
                <a:cxn ang="0">
                  <a:pos x="104" y="195"/>
                </a:cxn>
                <a:cxn ang="0">
                  <a:pos x="99" y="198"/>
                </a:cxn>
                <a:cxn ang="0">
                  <a:pos x="93" y="199"/>
                </a:cxn>
                <a:cxn ang="0">
                  <a:pos x="88" y="196"/>
                </a:cxn>
                <a:cxn ang="0">
                  <a:pos x="65" y="154"/>
                </a:cxn>
                <a:cxn ang="0">
                  <a:pos x="64" y="148"/>
                </a:cxn>
                <a:cxn ang="0">
                  <a:pos x="58" y="173"/>
                </a:cxn>
                <a:cxn ang="0">
                  <a:pos x="60" y="178"/>
                </a:cxn>
                <a:cxn ang="0">
                  <a:pos x="59" y="184"/>
                </a:cxn>
                <a:cxn ang="0">
                  <a:pos x="55" y="189"/>
                </a:cxn>
                <a:cxn ang="0">
                  <a:pos x="50" y="191"/>
                </a:cxn>
                <a:cxn ang="0">
                  <a:pos x="45" y="190"/>
                </a:cxn>
                <a:cxn ang="0">
                  <a:pos x="40" y="187"/>
                </a:cxn>
                <a:cxn ang="0">
                  <a:pos x="13" y="148"/>
                </a:cxn>
                <a:cxn ang="0">
                  <a:pos x="12" y="142"/>
                </a:cxn>
                <a:cxn ang="0">
                  <a:pos x="15" y="136"/>
                </a:cxn>
                <a:cxn ang="0">
                  <a:pos x="43" y="111"/>
                </a:cxn>
                <a:cxn ang="0">
                  <a:pos x="43" y="107"/>
                </a:cxn>
                <a:cxn ang="0">
                  <a:pos x="42" y="99"/>
                </a:cxn>
                <a:cxn ang="0">
                  <a:pos x="42" y="90"/>
                </a:cxn>
                <a:cxn ang="0">
                  <a:pos x="41" y="81"/>
                </a:cxn>
                <a:cxn ang="0">
                  <a:pos x="41" y="74"/>
                </a:cxn>
                <a:cxn ang="0">
                  <a:pos x="40" y="68"/>
                </a:cxn>
                <a:cxn ang="0">
                  <a:pos x="37" y="65"/>
                </a:cxn>
                <a:cxn ang="0">
                  <a:pos x="36" y="62"/>
                </a:cxn>
                <a:cxn ang="0">
                  <a:pos x="32" y="58"/>
                </a:cxn>
                <a:cxn ang="0">
                  <a:pos x="27" y="52"/>
                </a:cxn>
                <a:cxn ang="0">
                  <a:pos x="22" y="45"/>
                </a:cxn>
                <a:cxn ang="0">
                  <a:pos x="16" y="37"/>
                </a:cxn>
                <a:cxn ang="0">
                  <a:pos x="11" y="31"/>
                </a:cxn>
                <a:cxn ang="0">
                  <a:pos x="7" y="25"/>
                </a:cxn>
                <a:cxn ang="0">
                  <a:pos x="4" y="21"/>
                </a:cxn>
                <a:cxn ang="0">
                  <a:pos x="3" y="20"/>
                </a:cxn>
                <a:cxn ang="0">
                  <a:pos x="0" y="14"/>
                </a:cxn>
                <a:cxn ang="0">
                  <a:pos x="1" y="8"/>
                </a:cxn>
                <a:cxn ang="0">
                  <a:pos x="5" y="3"/>
                </a:cxn>
                <a:cxn ang="0">
                  <a:pos x="11" y="1"/>
                </a:cxn>
                <a:cxn ang="0">
                  <a:pos x="16" y="2"/>
                </a:cxn>
                <a:cxn ang="0">
                  <a:pos x="21" y="6"/>
                </a:cxn>
                <a:cxn ang="0">
                  <a:pos x="108" y="3"/>
                </a:cxn>
                <a:cxn ang="0">
                  <a:pos x="113" y="0"/>
                </a:cxn>
              </a:cxnLst>
              <a:rect l="0" t="0" r="r" b="b"/>
              <a:pathLst>
                <a:path w="128" h="199">
                  <a:moveTo>
                    <a:pt x="115" y="0"/>
                  </a:moveTo>
                  <a:lnTo>
                    <a:pt x="117" y="0"/>
                  </a:lnTo>
                  <a:lnTo>
                    <a:pt x="119" y="0"/>
                  </a:lnTo>
                  <a:lnTo>
                    <a:pt x="121" y="1"/>
                  </a:lnTo>
                  <a:lnTo>
                    <a:pt x="123" y="2"/>
                  </a:lnTo>
                  <a:lnTo>
                    <a:pt x="125" y="3"/>
                  </a:lnTo>
                  <a:lnTo>
                    <a:pt x="126" y="5"/>
                  </a:lnTo>
                  <a:lnTo>
                    <a:pt x="127" y="7"/>
                  </a:lnTo>
                  <a:lnTo>
                    <a:pt x="128" y="9"/>
                  </a:lnTo>
                  <a:lnTo>
                    <a:pt x="128" y="11"/>
                  </a:lnTo>
                  <a:lnTo>
                    <a:pt x="128" y="13"/>
                  </a:lnTo>
                  <a:lnTo>
                    <a:pt x="128" y="14"/>
                  </a:lnTo>
                  <a:lnTo>
                    <a:pt x="127" y="16"/>
                  </a:lnTo>
                  <a:lnTo>
                    <a:pt x="126" y="18"/>
                  </a:lnTo>
                  <a:lnTo>
                    <a:pt x="126" y="18"/>
                  </a:lnTo>
                  <a:lnTo>
                    <a:pt x="125" y="19"/>
                  </a:lnTo>
                  <a:lnTo>
                    <a:pt x="125" y="20"/>
                  </a:lnTo>
                  <a:lnTo>
                    <a:pt x="124" y="21"/>
                  </a:lnTo>
                  <a:lnTo>
                    <a:pt x="123" y="22"/>
                  </a:lnTo>
                  <a:lnTo>
                    <a:pt x="122" y="24"/>
                  </a:lnTo>
                  <a:lnTo>
                    <a:pt x="121" y="26"/>
                  </a:lnTo>
                  <a:lnTo>
                    <a:pt x="119" y="28"/>
                  </a:lnTo>
                  <a:lnTo>
                    <a:pt x="118" y="30"/>
                  </a:lnTo>
                  <a:lnTo>
                    <a:pt x="116" y="32"/>
                  </a:lnTo>
                  <a:lnTo>
                    <a:pt x="114" y="34"/>
                  </a:lnTo>
                  <a:lnTo>
                    <a:pt x="112" y="37"/>
                  </a:lnTo>
                  <a:lnTo>
                    <a:pt x="111" y="39"/>
                  </a:lnTo>
                  <a:lnTo>
                    <a:pt x="109" y="42"/>
                  </a:lnTo>
                  <a:lnTo>
                    <a:pt x="107" y="44"/>
                  </a:lnTo>
                  <a:lnTo>
                    <a:pt x="105" y="47"/>
                  </a:lnTo>
                  <a:lnTo>
                    <a:pt x="103" y="50"/>
                  </a:lnTo>
                  <a:lnTo>
                    <a:pt x="101" y="52"/>
                  </a:lnTo>
                  <a:lnTo>
                    <a:pt x="100" y="55"/>
                  </a:lnTo>
                  <a:lnTo>
                    <a:pt x="98" y="57"/>
                  </a:lnTo>
                  <a:lnTo>
                    <a:pt x="96" y="59"/>
                  </a:lnTo>
                  <a:lnTo>
                    <a:pt x="95" y="61"/>
                  </a:lnTo>
                  <a:lnTo>
                    <a:pt x="94" y="63"/>
                  </a:lnTo>
                  <a:lnTo>
                    <a:pt x="92" y="64"/>
                  </a:lnTo>
                  <a:lnTo>
                    <a:pt x="91" y="66"/>
                  </a:lnTo>
                  <a:lnTo>
                    <a:pt x="91" y="67"/>
                  </a:lnTo>
                  <a:lnTo>
                    <a:pt x="90" y="68"/>
                  </a:lnTo>
                  <a:lnTo>
                    <a:pt x="90" y="68"/>
                  </a:lnTo>
                  <a:lnTo>
                    <a:pt x="89" y="69"/>
                  </a:lnTo>
                  <a:lnTo>
                    <a:pt x="89" y="70"/>
                  </a:lnTo>
                  <a:lnTo>
                    <a:pt x="88" y="72"/>
                  </a:lnTo>
                  <a:lnTo>
                    <a:pt x="88" y="74"/>
                  </a:lnTo>
                  <a:lnTo>
                    <a:pt x="88" y="75"/>
                  </a:lnTo>
                  <a:lnTo>
                    <a:pt x="88" y="77"/>
                  </a:lnTo>
                  <a:lnTo>
                    <a:pt x="87" y="146"/>
                  </a:lnTo>
                  <a:lnTo>
                    <a:pt x="106" y="182"/>
                  </a:lnTo>
                  <a:lnTo>
                    <a:pt x="107" y="184"/>
                  </a:lnTo>
                  <a:lnTo>
                    <a:pt x="107" y="186"/>
                  </a:lnTo>
                  <a:lnTo>
                    <a:pt x="107" y="188"/>
                  </a:lnTo>
                  <a:lnTo>
                    <a:pt x="107" y="190"/>
                  </a:lnTo>
                  <a:lnTo>
                    <a:pt x="106" y="192"/>
                  </a:lnTo>
                  <a:lnTo>
                    <a:pt x="105" y="194"/>
                  </a:lnTo>
                  <a:lnTo>
                    <a:pt x="104" y="195"/>
                  </a:lnTo>
                  <a:lnTo>
                    <a:pt x="102" y="197"/>
                  </a:lnTo>
                  <a:lnTo>
                    <a:pt x="101" y="198"/>
                  </a:lnTo>
                  <a:lnTo>
                    <a:pt x="99" y="198"/>
                  </a:lnTo>
                  <a:lnTo>
                    <a:pt x="97" y="199"/>
                  </a:lnTo>
                  <a:lnTo>
                    <a:pt x="95" y="199"/>
                  </a:lnTo>
                  <a:lnTo>
                    <a:pt x="93" y="199"/>
                  </a:lnTo>
                  <a:lnTo>
                    <a:pt x="91" y="198"/>
                  </a:lnTo>
                  <a:lnTo>
                    <a:pt x="89" y="197"/>
                  </a:lnTo>
                  <a:lnTo>
                    <a:pt x="88" y="196"/>
                  </a:lnTo>
                  <a:lnTo>
                    <a:pt x="86" y="194"/>
                  </a:lnTo>
                  <a:lnTo>
                    <a:pt x="85" y="193"/>
                  </a:lnTo>
                  <a:lnTo>
                    <a:pt x="65" y="154"/>
                  </a:lnTo>
                  <a:lnTo>
                    <a:pt x="64" y="152"/>
                  </a:lnTo>
                  <a:lnTo>
                    <a:pt x="64" y="150"/>
                  </a:lnTo>
                  <a:lnTo>
                    <a:pt x="64" y="148"/>
                  </a:lnTo>
                  <a:lnTo>
                    <a:pt x="64" y="125"/>
                  </a:lnTo>
                  <a:lnTo>
                    <a:pt x="40" y="145"/>
                  </a:lnTo>
                  <a:lnTo>
                    <a:pt x="58" y="173"/>
                  </a:lnTo>
                  <a:lnTo>
                    <a:pt x="59" y="174"/>
                  </a:lnTo>
                  <a:lnTo>
                    <a:pt x="60" y="176"/>
                  </a:lnTo>
                  <a:lnTo>
                    <a:pt x="60" y="178"/>
                  </a:lnTo>
                  <a:lnTo>
                    <a:pt x="60" y="180"/>
                  </a:lnTo>
                  <a:lnTo>
                    <a:pt x="60" y="182"/>
                  </a:lnTo>
                  <a:lnTo>
                    <a:pt x="59" y="184"/>
                  </a:lnTo>
                  <a:lnTo>
                    <a:pt x="58" y="186"/>
                  </a:lnTo>
                  <a:lnTo>
                    <a:pt x="57" y="187"/>
                  </a:lnTo>
                  <a:lnTo>
                    <a:pt x="55" y="189"/>
                  </a:lnTo>
                  <a:lnTo>
                    <a:pt x="53" y="190"/>
                  </a:lnTo>
                  <a:lnTo>
                    <a:pt x="52" y="190"/>
                  </a:lnTo>
                  <a:lnTo>
                    <a:pt x="50" y="191"/>
                  </a:lnTo>
                  <a:lnTo>
                    <a:pt x="48" y="191"/>
                  </a:lnTo>
                  <a:lnTo>
                    <a:pt x="47" y="191"/>
                  </a:lnTo>
                  <a:lnTo>
                    <a:pt x="45" y="190"/>
                  </a:lnTo>
                  <a:lnTo>
                    <a:pt x="43" y="189"/>
                  </a:lnTo>
                  <a:lnTo>
                    <a:pt x="41" y="188"/>
                  </a:lnTo>
                  <a:lnTo>
                    <a:pt x="40" y="187"/>
                  </a:lnTo>
                  <a:lnTo>
                    <a:pt x="39" y="185"/>
                  </a:lnTo>
                  <a:lnTo>
                    <a:pt x="14" y="150"/>
                  </a:lnTo>
                  <a:lnTo>
                    <a:pt x="13" y="148"/>
                  </a:lnTo>
                  <a:lnTo>
                    <a:pt x="13" y="146"/>
                  </a:lnTo>
                  <a:lnTo>
                    <a:pt x="12" y="144"/>
                  </a:lnTo>
                  <a:lnTo>
                    <a:pt x="12" y="142"/>
                  </a:lnTo>
                  <a:lnTo>
                    <a:pt x="13" y="140"/>
                  </a:lnTo>
                  <a:lnTo>
                    <a:pt x="14" y="138"/>
                  </a:lnTo>
                  <a:lnTo>
                    <a:pt x="15" y="136"/>
                  </a:lnTo>
                  <a:lnTo>
                    <a:pt x="16" y="134"/>
                  </a:lnTo>
                  <a:lnTo>
                    <a:pt x="43" y="111"/>
                  </a:lnTo>
                  <a:lnTo>
                    <a:pt x="43" y="111"/>
                  </a:lnTo>
                  <a:lnTo>
                    <a:pt x="43" y="110"/>
                  </a:lnTo>
                  <a:lnTo>
                    <a:pt x="43" y="109"/>
                  </a:lnTo>
                  <a:lnTo>
                    <a:pt x="43" y="107"/>
                  </a:lnTo>
                  <a:lnTo>
                    <a:pt x="43" y="105"/>
                  </a:lnTo>
                  <a:lnTo>
                    <a:pt x="43" y="102"/>
                  </a:lnTo>
                  <a:lnTo>
                    <a:pt x="42" y="99"/>
                  </a:lnTo>
                  <a:lnTo>
                    <a:pt x="42" y="96"/>
                  </a:lnTo>
                  <a:lnTo>
                    <a:pt x="42" y="93"/>
                  </a:lnTo>
                  <a:lnTo>
                    <a:pt x="42" y="90"/>
                  </a:lnTo>
                  <a:lnTo>
                    <a:pt x="41" y="87"/>
                  </a:lnTo>
                  <a:lnTo>
                    <a:pt x="41" y="84"/>
                  </a:lnTo>
                  <a:lnTo>
                    <a:pt x="41" y="81"/>
                  </a:lnTo>
                  <a:lnTo>
                    <a:pt x="41" y="79"/>
                  </a:lnTo>
                  <a:lnTo>
                    <a:pt x="41" y="76"/>
                  </a:lnTo>
                  <a:lnTo>
                    <a:pt x="41" y="74"/>
                  </a:lnTo>
                  <a:lnTo>
                    <a:pt x="40" y="72"/>
                  </a:lnTo>
                  <a:lnTo>
                    <a:pt x="40" y="70"/>
                  </a:lnTo>
                  <a:lnTo>
                    <a:pt x="40" y="68"/>
                  </a:lnTo>
                  <a:lnTo>
                    <a:pt x="39" y="67"/>
                  </a:lnTo>
                  <a:lnTo>
                    <a:pt x="38" y="65"/>
                  </a:lnTo>
                  <a:lnTo>
                    <a:pt x="37" y="65"/>
                  </a:lnTo>
                  <a:lnTo>
                    <a:pt x="37" y="64"/>
                  </a:lnTo>
                  <a:lnTo>
                    <a:pt x="36" y="63"/>
                  </a:lnTo>
                  <a:lnTo>
                    <a:pt x="36" y="62"/>
                  </a:lnTo>
                  <a:lnTo>
                    <a:pt x="34" y="61"/>
                  </a:lnTo>
                  <a:lnTo>
                    <a:pt x="33" y="60"/>
                  </a:lnTo>
                  <a:lnTo>
                    <a:pt x="32" y="58"/>
                  </a:lnTo>
                  <a:lnTo>
                    <a:pt x="30" y="56"/>
                  </a:lnTo>
                  <a:lnTo>
                    <a:pt x="29" y="54"/>
                  </a:lnTo>
                  <a:lnTo>
                    <a:pt x="27" y="52"/>
                  </a:lnTo>
                  <a:lnTo>
                    <a:pt x="25" y="49"/>
                  </a:lnTo>
                  <a:lnTo>
                    <a:pt x="24" y="47"/>
                  </a:lnTo>
                  <a:lnTo>
                    <a:pt x="22" y="45"/>
                  </a:lnTo>
                  <a:lnTo>
                    <a:pt x="20" y="42"/>
                  </a:lnTo>
                  <a:lnTo>
                    <a:pt x="18" y="40"/>
                  </a:lnTo>
                  <a:lnTo>
                    <a:pt x="16" y="37"/>
                  </a:lnTo>
                  <a:lnTo>
                    <a:pt x="14" y="35"/>
                  </a:lnTo>
                  <a:lnTo>
                    <a:pt x="13" y="33"/>
                  </a:lnTo>
                  <a:lnTo>
                    <a:pt x="11" y="31"/>
                  </a:lnTo>
                  <a:lnTo>
                    <a:pt x="9" y="29"/>
                  </a:lnTo>
                  <a:lnTo>
                    <a:pt x="8" y="27"/>
                  </a:lnTo>
                  <a:lnTo>
                    <a:pt x="7" y="25"/>
                  </a:lnTo>
                  <a:lnTo>
                    <a:pt x="6" y="23"/>
                  </a:lnTo>
                  <a:lnTo>
                    <a:pt x="5" y="22"/>
                  </a:lnTo>
                  <a:lnTo>
                    <a:pt x="4" y="21"/>
                  </a:lnTo>
                  <a:lnTo>
                    <a:pt x="3" y="20"/>
                  </a:lnTo>
                  <a:lnTo>
                    <a:pt x="3" y="20"/>
                  </a:lnTo>
                  <a:lnTo>
                    <a:pt x="3" y="20"/>
                  </a:lnTo>
                  <a:lnTo>
                    <a:pt x="1" y="18"/>
                  </a:lnTo>
                  <a:lnTo>
                    <a:pt x="1" y="16"/>
                  </a:lnTo>
                  <a:lnTo>
                    <a:pt x="0" y="14"/>
                  </a:lnTo>
                  <a:lnTo>
                    <a:pt x="0" y="12"/>
                  </a:lnTo>
                  <a:lnTo>
                    <a:pt x="1" y="10"/>
                  </a:lnTo>
                  <a:lnTo>
                    <a:pt x="1" y="8"/>
                  </a:lnTo>
                  <a:lnTo>
                    <a:pt x="2" y="6"/>
                  </a:lnTo>
                  <a:lnTo>
                    <a:pt x="3" y="5"/>
                  </a:lnTo>
                  <a:lnTo>
                    <a:pt x="5" y="3"/>
                  </a:lnTo>
                  <a:lnTo>
                    <a:pt x="7" y="2"/>
                  </a:lnTo>
                  <a:lnTo>
                    <a:pt x="9" y="1"/>
                  </a:lnTo>
                  <a:lnTo>
                    <a:pt x="11" y="1"/>
                  </a:lnTo>
                  <a:lnTo>
                    <a:pt x="13" y="1"/>
                  </a:lnTo>
                  <a:lnTo>
                    <a:pt x="15" y="1"/>
                  </a:lnTo>
                  <a:lnTo>
                    <a:pt x="16" y="2"/>
                  </a:lnTo>
                  <a:lnTo>
                    <a:pt x="18" y="3"/>
                  </a:lnTo>
                  <a:lnTo>
                    <a:pt x="20" y="4"/>
                  </a:lnTo>
                  <a:lnTo>
                    <a:pt x="21" y="6"/>
                  </a:lnTo>
                  <a:lnTo>
                    <a:pt x="65" y="63"/>
                  </a:lnTo>
                  <a:lnTo>
                    <a:pt x="107" y="5"/>
                  </a:lnTo>
                  <a:lnTo>
                    <a:pt x="108" y="3"/>
                  </a:lnTo>
                  <a:lnTo>
                    <a:pt x="110" y="2"/>
                  </a:lnTo>
                  <a:lnTo>
                    <a:pt x="111" y="1"/>
                  </a:lnTo>
                  <a:lnTo>
                    <a:pt x="113" y="0"/>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5" name="Freeform 128"/>
            <p:cNvSpPr>
              <a:spLocks/>
            </p:cNvSpPr>
            <p:nvPr/>
          </p:nvSpPr>
          <p:spPr bwMode="auto">
            <a:xfrm>
              <a:off x="5876926" y="1368425"/>
              <a:ext cx="46038" cy="20638"/>
            </a:xfrm>
            <a:custGeom>
              <a:avLst/>
              <a:gdLst/>
              <a:ahLst/>
              <a:cxnLst>
                <a:cxn ang="0">
                  <a:pos x="15" y="0"/>
                </a:cxn>
                <a:cxn ang="0">
                  <a:pos x="16" y="0"/>
                </a:cxn>
                <a:cxn ang="0">
                  <a:pos x="18" y="1"/>
                </a:cxn>
                <a:cxn ang="0">
                  <a:pos x="19" y="2"/>
                </a:cxn>
                <a:cxn ang="0">
                  <a:pos x="20" y="3"/>
                </a:cxn>
                <a:cxn ang="0">
                  <a:pos x="26" y="1"/>
                </a:cxn>
                <a:cxn ang="0">
                  <a:pos x="26" y="1"/>
                </a:cxn>
                <a:cxn ang="0">
                  <a:pos x="27" y="1"/>
                </a:cxn>
                <a:cxn ang="0">
                  <a:pos x="28" y="1"/>
                </a:cxn>
                <a:cxn ang="0">
                  <a:pos x="29" y="2"/>
                </a:cxn>
                <a:cxn ang="0">
                  <a:pos x="29" y="2"/>
                </a:cxn>
                <a:cxn ang="0">
                  <a:pos x="29" y="3"/>
                </a:cxn>
                <a:cxn ang="0">
                  <a:pos x="29" y="10"/>
                </a:cxn>
                <a:cxn ang="0">
                  <a:pos x="29" y="11"/>
                </a:cxn>
                <a:cxn ang="0">
                  <a:pos x="29" y="11"/>
                </a:cxn>
                <a:cxn ang="0">
                  <a:pos x="28" y="12"/>
                </a:cxn>
                <a:cxn ang="0">
                  <a:pos x="27" y="12"/>
                </a:cxn>
                <a:cxn ang="0">
                  <a:pos x="27" y="13"/>
                </a:cxn>
                <a:cxn ang="0">
                  <a:pos x="26" y="12"/>
                </a:cxn>
                <a:cxn ang="0">
                  <a:pos x="24" y="12"/>
                </a:cxn>
                <a:cxn ang="0">
                  <a:pos x="22" y="11"/>
                </a:cxn>
                <a:cxn ang="0">
                  <a:pos x="21" y="11"/>
                </a:cxn>
                <a:cxn ang="0">
                  <a:pos x="19" y="11"/>
                </a:cxn>
                <a:cxn ang="0">
                  <a:pos x="18" y="11"/>
                </a:cxn>
                <a:cxn ang="0">
                  <a:pos x="17" y="12"/>
                </a:cxn>
                <a:cxn ang="0">
                  <a:pos x="16" y="13"/>
                </a:cxn>
                <a:cxn ang="0">
                  <a:pos x="15" y="13"/>
                </a:cxn>
                <a:cxn ang="0">
                  <a:pos x="13" y="13"/>
                </a:cxn>
                <a:cxn ang="0">
                  <a:pos x="12" y="12"/>
                </a:cxn>
                <a:cxn ang="0">
                  <a:pos x="11" y="11"/>
                </a:cxn>
                <a:cxn ang="0">
                  <a:pos x="10" y="10"/>
                </a:cxn>
                <a:cxn ang="0">
                  <a:pos x="8" y="11"/>
                </a:cxn>
                <a:cxn ang="0">
                  <a:pos x="7" y="11"/>
                </a:cxn>
                <a:cxn ang="0">
                  <a:pos x="5" y="12"/>
                </a:cxn>
                <a:cxn ang="0">
                  <a:pos x="3" y="12"/>
                </a:cxn>
                <a:cxn ang="0">
                  <a:pos x="3" y="12"/>
                </a:cxn>
                <a:cxn ang="0">
                  <a:pos x="2" y="12"/>
                </a:cxn>
                <a:cxn ang="0">
                  <a:pos x="1" y="12"/>
                </a:cxn>
                <a:cxn ang="0">
                  <a:pos x="1" y="11"/>
                </a:cxn>
                <a:cxn ang="0">
                  <a:pos x="0" y="11"/>
                </a:cxn>
                <a:cxn ang="0">
                  <a:pos x="0" y="10"/>
                </a:cxn>
                <a:cxn ang="0">
                  <a:pos x="0" y="3"/>
                </a:cxn>
                <a:cxn ang="0">
                  <a:pos x="0" y="2"/>
                </a:cxn>
                <a:cxn ang="0">
                  <a:pos x="1" y="2"/>
                </a:cxn>
                <a:cxn ang="0">
                  <a:pos x="1" y="1"/>
                </a:cxn>
                <a:cxn ang="0">
                  <a:pos x="2" y="1"/>
                </a:cxn>
                <a:cxn ang="0">
                  <a:pos x="3" y="1"/>
                </a:cxn>
                <a:cxn ang="0">
                  <a:pos x="4" y="1"/>
                </a:cxn>
                <a:cxn ang="0">
                  <a:pos x="9" y="3"/>
                </a:cxn>
                <a:cxn ang="0">
                  <a:pos x="10" y="2"/>
                </a:cxn>
                <a:cxn ang="0">
                  <a:pos x="11" y="1"/>
                </a:cxn>
                <a:cxn ang="0">
                  <a:pos x="13" y="0"/>
                </a:cxn>
                <a:cxn ang="0">
                  <a:pos x="15" y="0"/>
                </a:cxn>
              </a:cxnLst>
              <a:rect l="0" t="0" r="r" b="b"/>
              <a:pathLst>
                <a:path w="29" h="13">
                  <a:moveTo>
                    <a:pt x="15" y="0"/>
                  </a:moveTo>
                  <a:lnTo>
                    <a:pt x="16" y="0"/>
                  </a:lnTo>
                  <a:lnTo>
                    <a:pt x="18" y="1"/>
                  </a:lnTo>
                  <a:lnTo>
                    <a:pt x="19" y="2"/>
                  </a:lnTo>
                  <a:lnTo>
                    <a:pt x="20" y="3"/>
                  </a:lnTo>
                  <a:lnTo>
                    <a:pt x="26" y="1"/>
                  </a:lnTo>
                  <a:lnTo>
                    <a:pt x="26" y="1"/>
                  </a:lnTo>
                  <a:lnTo>
                    <a:pt x="27" y="1"/>
                  </a:lnTo>
                  <a:lnTo>
                    <a:pt x="28" y="1"/>
                  </a:lnTo>
                  <a:lnTo>
                    <a:pt x="29" y="2"/>
                  </a:lnTo>
                  <a:lnTo>
                    <a:pt x="29" y="2"/>
                  </a:lnTo>
                  <a:lnTo>
                    <a:pt x="29" y="3"/>
                  </a:lnTo>
                  <a:lnTo>
                    <a:pt x="29" y="10"/>
                  </a:lnTo>
                  <a:lnTo>
                    <a:pt x="29" y="11"/>
                  </a:lnTo>
                  <a:lnTo>
                    <a:pt x="29" y="11"/>
                  </a:lnTo>
                  <a:lnTo>
                    <a:pt x="28" y="12"/>
                  </a:lnTo>
                  <a:lnTo>
                    <a:pt x="27" y="12"/>
                  </a:lnTo>
                  <a:lnTo>
                    <a:pt x="27" y="13"/>
                  </a:lnTo>
                  <a:lnTo>
                    <a:pt x="26" y="12"/>
                  </a:lnTo>
                  <a:lnTo>
                    <a:pt x="24" y="12"/>
                  </a:lnTo>
                  <a:lnTo>
                    <a:pt x="22" y="11"/>
                  </a:lnTo>
                  <a:lnTo>
                    <a:pt x="21" y="11"/>
                  </a:lnTo>
                  <a:lnTo>
                    <a:pt x="19" y="11"/>
                  </a:lnTo>
                  <a:lnTo>
                    <a:pt x="18" y="11"/>
                  </a:lnTo>
                  <a:lnTo>
                    <a:pt x="17" y="12"/>
                  </a:lnTo>
                  <a:lnTo>
                    <a:pt x="16" y="13"/>
                  </a:lnTo>
                  <a:lnTo>
                    <a:pt x="15" y="13"/>
                  </a:lnTo>
                  <a:lnTo>
                    <a:pt x="13" y="13"/>
                  </a:lnTo>
                  <a:lnTo>
                    <a:pt x="12" y="12"/>
                  </a:lnTo>
                  <a:lnTo>
                    <a:pt x="11" y="11"/>
                  </a:lnTo>
                  <a:lnTo>
                    <a:pt x="10" y="10"/>
                  </a:lnTo>
                  <a:lnTo>
                    <a:pt x="8" y="11"/>
                  </a:lnTo>
                  <a:lnTo>
                    <a:pt x="7" y="11"/>
                  </a:lnTo>
                  <a:lnTo>
                    <a:pt x="5" y="12"/>
                  </a:lnTo>
                  <a:lnTo>
                    <a:pt x="3" y="12"/>
                  </a:lnTo>
                  <a:lnTo>
                    <a:pt x="3" y="12"/>
                  </a:lnTo>
                  <a:lnTo>
                    <a:pt x="2" y="12"/>
                  </a:lnTo>
                  <a:lnTo>
                    <a:pt x="1" y="12"/>
                  </a:lnTo>
                  <a:lnTo>
                    <a:pt x="1" y="11"/>
                  </a:lnTo>
                  <a:lnTo>
                    <a:pt x="0" y="11"/>
                  </a:lnTo>
                  <a:lnTo>
                    <a:pt x="0" y="10"/>
                  </a:lnTo>
                  <a:lnTo>
                    <a:pt x="0" y="3"/>
                  </a:lnTo>
                  <a:lnTo>
                    <a:pt x="0" y="2"/>
                  </a:lnTo>
                  <a:lnTo>
                    <a:pt x="1" y="2"/>
                  </a:lnTo>
                  <a:lnTo>
                    <a:pt x="1" y="1"/>
                  </a:lnTo>
                  <a:lnTo>
                    <a:pt x="2" y="1"/>
                  </a:lnTo>
                  <a:lnTo>
                    <a:pt x="3" y="1"/>
                  </a:lnTo>
                  <a:lnTo>
                    <a:pt x="4" y="1"/>
                  </a:lnTo>
                  <a:lnTo>
                    <a:pt x="9" y="3"/>
                  </a:lnTo>
                  <a:lnTo>
                    <a:pt x="10" y="2"/>
                  </a:lnTo>
                  <a:lnTo>
                    <a:pt x="11" y="1"/>
                  </a:lnTo>
                  <a:lnTo>
                    <a:pt x="13"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26" name="Group 125"/>
          <p:cNvGrpSpPr/>
          <p:nvPr/>
        </p:nvGrpSpPr>
        <p:grpSpPr>
          <a:xfrm>
            <a:off x="5365544" y="6048375"/>
            <a:ext cx="378031" cy="412911"/>
            <a:chOff x="6786563" y="1643063"/>
            <a:chExt cx="377825" cy="393700"/>
          </a:xfrm>
          <a:solidFill>
            <a:schemeClr val="bg1">
              <a:lumMod val="85000"/>
            </a:schemeClr>
          </a:solidFill>
        </p:grpSpPr>
        <p:sp>
          <p:nvSpPr>
            <p:cNvPr id="127" name="Freeform 514"/>
            <p:cNvSpPr>
              <a:spLocks noEditPoints="1"/>
            </p:cNvSpPr>
            <p:nvPr/>
          </p:nvSpPr>
          <p:spPr bwMode="auto">
            <a:xfrm>
              <a:off x="6908800" y="1643063"/>
              <a:ext cx="133350" cy="130175"/>
            </a:xfrm>
            <a:custGeom>
              <a:avLst/>
              <a:gdLst/>
              <a:ahLst/>
              <a:cxnLst>
                <a:cxn ang="0">
                  <a:pos x="63" y="69"/>
                </a:cxn>
                <a:cxn ang="0">
                  <a:pos x="23" y="71"/>
                </a:cxn>
                <a:cxn ang="0">
                  <a:pos x="50" y="67"/>
                </a:cxn>
                <a:cxn ang="0">
                  <a:pos x="52" y="73"/>
                </a:cxn>
                <a:cxn ang="0">
                  <a:pos x="51" y="64"/>
                </a:cxn>
                <a:cxn ang="0">
                  <a:pos x="30" y="71"/>
                </a:cxn>
                <a:cxn ang="0">
                  <a:pos x="34" y="70"/>
                </a:cxn>
                <a:cxn ang="0">
                  <a:pos x="38" y="63"/>
                </a:cxn>
                <a:cxn ang="0">
                  <a:pos x="41" y="75"/>
                </a:cxn>
                <a:cxn ang="0">
                  <a:pos x="44" y="71"/>
                </a:cxn>
                <a:cxn ang="0">
                  <a:pos x="42" y="63"/>
                </a:cxn>
                <a:cxn ang="0">
                  <a:pos x="65" y="60"/>
                </a:cxn>
                <a:cxn ang="0">
                  <a:pos x="71" y="61"/>
                </a:cxn>
                <a:cxn ang="0">
                  <a:pos x="77" y="44"/>
                </a:cxn>
                <a:cxn ang="0">
                  <a:pos x="52" y="52"/>
                </a:cxn>
                <a:cxn ang="0">
                  <a:pos x="61" y="58"/>
                </a:cxn>
                <a:cxn ang="0">
                  <a:pos x="37" y="44"/>
                </a:cxn>
                <a:cxn ang="0">
                  <a:pos x="42" y="58"/>
                </a:cxn>
                <a:cxn ang="0">
                  <a:pos x="47" y="44"/>
                </a:cxn>
                <a:cxn ang="0">
                  <a:pos x="24" y="58"/>
                </a:cxn>
                <a:cxn ang="0">
                  <a:pos x="32" y="52"/>
                </a:cxn>
                <a:cxn ang="0">
                  <a:pos x="7" y="44"/>
                </a:cxn>
                <a:cxn ang="0">
                  <a:pos x="13" y="61"/>
                </a:cxn>
                <a:cxn ang="0">
                  <a:pos x="19" y="60"/>
                </a:cxn>
                <a:cxn ang="0">
                  <a:pos x="7" y="44"/>
                </a:cxn>
                <a:cxn ang="0">
                  <a:pos x="47" y="38"/>
                </a:cxn>
                <a:cxn ang="0">
                  <a:pos x="42" y="25"/>
                </a:cxn>
                <a:cxn ang="0">
                  <a:pos x="22" y="29"/>
                </a:cxn>
                <a:cxn ang="0">
                  <a:pos x="32" y="33"/>
                </a:cxn>
                <a:cxn ang="0">
                  <a:pos x="25" y="21"/>
                </a:cxn>
                <a:cxn ang="0">
                  <a:pos x="52" y="30"/>
                </a:cxn>
                <a:cxn ang="0">
                  <a:pos x="62" y="34"/>
                </a:cxn>
                <a:cxn ang="0">
                  <a:pos x="65" y="18"/>
                </a:cxn>
                <a:cxn ang="0">
                  <a:pos x="67" y="34"/>
                </a:cxn>
                <a:cxn ang="0">
                  <a:pos x="75" y="28"/>
                </a:cxn>
                <a:cxn ang="0">
                  <a:pos x="17" y="16"/>
                </a:cxn>
                <a:cxn ang="0">
                  <a:pos x="8" y="31"/>
                </a:cxn>
                <a:cxn ang="0">
                  <a:pos x="17" y="30"/>
                </a:cxn>
                <a:cxn ang="0">
                  <a:pos x="17" y="16"/>
                </a:cxn>
                <a:cxn ang="0">
                  <a:pos x="63" y="13"/>
                </a:cxn>
                <a:cxn ang="0">
                  <a:pos x="21" y="13"/>
                </a:cxn>
                <a:cxn ang="0">
                  <a:pos x="34" y="8"/>
                </a:cxn>
                <a:cxn ang="0">
                  <a:pos x="30" y="18"/>
                </a:cxn>
                <a:cxn ang="0">
                  <a:pos x="36" y="7"/>
                </a:cxn>
                <a:cxn ang="0">
                  <a:pos x="51" y="19"/>
                </a:cxn>
                <a:cxn ang="0">
                  <a:pos x="52" y="10"/>
                </a:cxn>
                <a:cxn ang="0">
                  <a:pos x="40" y="9"/>
                </a:cxn>
                <a:cxn ang="0">
                  <a:pos x="40" y="20"/>
                </a:cxn>
                <a:cxn ang="0">
                  <a:pos x="45" y="14"/>
                </a:cxn>
                <a:cxn ang="0">
                  <a:pos x="42" y="6"/>
                </a:cxn>
                <a:cxn ang="0">
                  <a:pos x="59" y="4"/>
                </a:cxn>
                <a:cxn ang="0">
                  <a:pos x="76" y="17"/>
                </a:cxn>
                <a:cxn ang="0">
                  <a:pos x="84" y="37"/>
                </a:cxn>
                <a:cxn ang="0">
                  <a:pos x="80" y="58"/>
                </a:cxn>
                <a:cxn ang="0">
                  <a:pos x="67" y="74"/>
                </a:cxn>
                <a:cxn ang="0">
                  <a:pos x="47" y="82"/>
                </a:cxn>
                <a:cxn ang="0">
                  <a:pos x="25" y="79"/>
                </a:cxn>
                <a:cxn ang="0">
                  <a:pos x="8" y="66"/>
                </a:cxn>
                <a:cxn ang="0">
                  <a:pos x="0" y="46"/>
                </a:cxn>
                <a:cxn ang="0">
                  <a:pos x="4" y="24"/>
                </a:cxn>
                <a:cxn ang="0">
                  <a:pos x="17" y="8"/>
                </a:cxn>
                <a:cxn ang="0">
                  <a:pos x="37" y="1"/>
                </a:cxn>
              </a:cxnLst>
              <a:rect l="0" t="0" r="r" b="b"/>
              <a:pathLst>
                <a:path w="84" h="82">
                  <a:moveTo>
                    <a:pt x="61" y="68"/>
                  </a:moveTo>
                  <a:lnTo>
                    <a:pt x="60" y="70"/>
                  </a:lnTo>
                  <a:lnTo>
                    <a:pt x="58" y="72"/>
                  </a:lnTo>
                  <a:lnTo>
                    <a:pt x="61" y="71"/>
                  </a:lnTo>
                  <a:lnTo>
                    <a:pt x="63" y="69"/>
                  </a:lnTo>
                  <a:lnTo>
                    <a:pt x="62" y="69"/>
                  </a:lnTo>
                  <a:lnTo>
                    <a:pt x="61" y="68"/>
                  </a:lnTo>
                  <a:close/>
                  <a:moveTo>
                    <a:pt x="23" y="68"/>
                  </a:moveTo>
                  <a:lnTo>
                    <a:pt x="21" y="69"/>
                  </a:lnTo>
                  <a:lnTo>
                    <a:pt x="23" y="71"/>
                  </a:lnTo>
                  <a:lnTo>
                    <a:pt x="26" y="72"/>
                  </a:lnTo>
                  <a:lnTo>
                    <a:pt x="24" y="70"/>
                  </a:lnTo>
                  <a:lnTo>
                    <a:pt x="23" y="68"/>
                  </a:lnTo>
                  <a:close/>
                  <a:moveTo>
                    <a:pt x="51" y="64"/>
                  </a:moveTo>
                  <a:lnTo>
                    <a:pt x="50" y="67"/>
                  </a:lnTo>
                  <a:lnTo>
                    <a:pt x="49" y="70"/>
                  </a:lnTo>
                  <a:lnTo>
                    <a:pt x="49" y="73"/>
                  </a:lnTo>
                  <a:lnTo>
                    <a:pt x="48" y="76"/>
                  </a:lnTo>
                  <a:lnTo>
                    <a:pt x="50" y="74"/>
                  </a:lnTo>
                  <a:lnTo>
                    <a:pt x="52" y="73"/>
                  </a:lnTo>
                  <a:lnTo>
                    <a:pt x="54" y="71"/>
                  </a:lnTo>
                  <a:lnTo>
                    <a:pt x="56" y="69"/>
                  </a:lnTo>
                  <a:lnTo>
                    <a:pt x="57" y="66"/>
                  </a:lnTo>
                  <a:lnTo>
                    <a:pt x="54" y="65"/>
                  </a:lnTo>
                  <a:lnTo>
                    <a:pt x="51" y="64"/>
                  </a:lnTo>
                  <a:close/>
                  <a:moveTo>
                    <a:pt x="33" y="64"/>
                  </a:moveTo>
                  <a:lnTo>
                    <a:pt x="30" y="65"/>
                  </a:lnTo>
                  <a:lnTo>
                    <a:pt x="27" y="66"/>
                  </a:lnTo>
                  <a:lnTo>
                    <a:pt x="29" y="68"/>
                  </a:lnTo>
                  <a:lnTo>
                    <a:pt x="30" y="71"/>
                  </a:lnTo>
                  <a:lnTo>
                    <a:pt x="32" y="73"/>
                  </a:lnTo>
                  <a:lnTo>
                    <a:pt x="34" y="74"/>
                  </a:lnTo>
                  <a:lnTo>
                    <a:pt x="36" y="76"/>
                  </a:lnTo>
                  <a:lnTo>
                    <a:pt x="35" y="73"/>
                  </a:lnTo>
                  <a:lnTo>
                    <a:pt x="34" y="70"/>
                  </a:lnTo>
                  <a:lnTo>
                    <a:pt x="34" y="67"/>
                  </a:lnTo>
                  <a:lnTo>
                    <a:pt x="33" y="64"/>
                  </a:lnTo>
                  <a:close/>
                  <a:moveTo>
                    <a:pt x="42" y="63"/>
                  </a:moveTo>
                  <a:lnTo>
                    <a:pt x="40" y="63"/>
                  </a:lnTo>
                  <a:lnTo>
                    <a:pt x="38" y="63"/>
                  </a:lnTo>
                  <a:lnTo>
                    <a:pt x="39" y="66"/>
                  </a:lnTo>
                  <a:lnTo>
                    <a:pt x="39" y="69"/>
                  </a:lnTo>
                  <a:lnTo>
                    <a:pt x="40" y="71"/>
                  </a:lnTo>
                  <a:lnTo>
                    <a:pt x="40" y="74"/>
                  </a:lnTo>
                  <a:lnTo>
                    <a:pt x="41" y="75"/>
                  </a:lnTo>
                  <a:lnTo>
                    <a:pt x="42" y="76"/>
                  </a:lnTo>
                  <a:lnTo>
                    <a:pt x="42" y="76"/>
                  </a:lnTo>
                  <a:lnTo>
                    <a:pt x="43" y="75"/>
                  </a:lnTo>
                  <a:lnTo>
                    <a:pt x="44" y="74"/>
                  </a:lnTo>
                  <a:lnTo>
                    <a:pt x="44" y="71"/>
                  </a:lnTo>
                  <a:lnTo>
                    <a:pt x="45" y="69"/>
                  </a:lnTo>
                  <a:lnTo>
                    <a:pt x="45" y="66"/>
                  </a:lnTo>
                  <a:lnTo>
                    <a:pt x="46" y="63"/>
                  </a:lnTo>
                  <a:lnTo>
                    <a:pt x="44" y="63"/>
                  </a:lnTo>
                  <a:lnTo>
                    <a:pt x="42" y="63"/>
                  </a:lnTo>
                  <a:close/>
                  <a:moveTo>
                    <a:pt x="67" y="44"/>
                  </a:moveTo>
                  <a:lnTo>
                    <a:pt x="67" y="49"/>
                  </a:lnTo>
                  <a:lnTo>
                    <a:pt x="67" y="53"/>
                  </a:lnTo>
                  <a:lnTo>
                    <a:pt x="66" y="57"/>
                  </a:lnTo>
                  <a:lnTo>
                    <a:pt x="65" y="60"/>
                  </a:lnTo>
                  <a:lnTo>
                    <a:pt x="63" y="64"/>
                  </a:lnTo>
                  <a:lnTo>
                    <a:pt x="65" y="65"/>
                  </a:lnTo>
                  <a:lnTo>
                    <a:pt x="67" y="66"/>
                  </a:lnTo>
                  <a:lnTo>
                    <a:pt x="69" y="64"/>
                  </a:lnTo>
                  <a:lnTo>
                    <a:pt x="71" y="61"/>
                  </a:lnTo>
                  <a:lnTo>
                    <a:pt x="73" y="58"/>
                  </a:lnTo>
                  <a:lnTo>
                    <a:pt x="75" y="55"/>
                  </a:lnTo>
                  <a:lnTo>
                    <a:pt x="76" y="52"/>
                  </a:lnTo>
                  <a:lnTo>
                    <a:pt x="77" y="48"/>
                  </a:lnTo>
                  <a:lnTo>
                    <a:pt x="77" y="44"/>
                  </a:lnTo>
                  <a:lnTo>
                    <a:pt x="67" y="44"/>
                  </a:lnTo>
                  <a:close/>
                  <a:moveTo>
                    <a:pt x="52" y="44"/>
                  </a:moveTo>
                  <a:lnTo>
                    <a:pt x="52" y="47"/>
                  </a:lnTo>
                  <a:lnTo>
                    <a:pt x="52" y="49"/>
                  </a:lnTo>
                  <a:lnTo>
                    <a:pt x="52" y="52"/>
                  </a:lnTo>
                  <a:lnTo>
                    <a:pt x="51" y="56"/>
                  </a:lnTo>
                  <a:lnTo>
                    <a:pt x="51" y="59"/>
                  </a:lnTo>
                  <a:lnTo>
                    <a:pt x="55" y="60"/>
                  </a:lnTo>
                  <a:lnTo>
                    <a:pt x="59" y="62"/>
                  </a:lnTo>
                  <a:lnTo>
                    <a:pt x="61" y="58"/>
                  </a:lnTo>
                  <a:lnTo>
                    <a:pt x="62" y="54"/>
                  </a:lnTo>
                  <a:lnTo>
                    <a:pt x="62" y="49"/>
                  </a:lnTo>
                  <a:lnTo>
                    <a:pt x="63" y="44"/>
                  </a:lnTo>
                  <a:lnTo>
                    <a:pt x="52" y="44"/>
                  </a:lnTo>
                  <a:close/>
                  <a:moveTo>
                    <a:pt x="37" y="44"/>
                  </a:moveTo>
                  <a:lnTo>
                    <a:pt x="37" y="49"/>
                  </a:lnTo>
                  <a:lnTo>
                    <a:pt x="37" y="54"/>
                  </a:lnTo>
                  <a:lnTo>
                    <a:pt x="37" y="58"/>
                  </a:lnTo>
                  <a:lnTo>
                    <a:pt x="40" y="58"/>
                  </a:lnTo>
                  <a:lnTo>
                    <a:pt x="42" y="58"/>
                  </a:lnTo>
                  <a:lnTo>
                    <a:pt x="44" y="58"/>
                  </a:lnTo>
                  <a:lnTo>
                    <a:pt x="47" y="58"/>
                  </a:lnTo>
                  <a:lnTo>
                    <a:pt x="47" y="54"/>
                  </a:lnTo>
                  <a:lnTo>
                    <a:pt x="47" y="49"/>
                  </a:lnTo>
                  <a:lnTo>
                    <a:pt x="47" y="44"/>
                  </a:lnTo>
                  <a:lnTo>
                    <a:pt x="37" y="44"/>
                  </a:lnTo>
                  <a:close/>
                  <a:moveTo>
                    <a:pt x="21" y="44"/>
                  </a:moveTo>
                  <a:lnTo>
                    <a:pt x="22" y="49"/>
                  </a:lnTo>
                  <a:lnTo>
                    <a:pt x="22" y="54"/>
                  </a:lnTo>
                  <a:lnTo>
                    <a:pt x="24" y="58"/>
                  </a:lnTo>
                  <a:lnTo>
                    <a:pt x="25" y="62"/>
                  </a:lnTo>
                  <a:lnTo>
                    <a:pt x="29" y="60"/>
                  </a:lnTo>
                  <a:lnTo>
                    <a:pt x="33" y="59"/>
                  </a:lnTo>
                  <a:lnTo>
                    <a:pt x="32" y="56"/>
                  </a:lnTo>
                  <a:lnTo>
                    <a:pt x="32" y="52"/>
                  </a:lnTo>
                  <a:lnTo>
                    <a:pt x="32" y="49"/>
                  </a:lnTo>
                  <a:lnTo>
                    <a:pt x="32" y="47"/>
                  </a:lnTo>
                  <a:lnTo>
                    <a:pt x="32" y="44"/>
                  </a:lnTo>
                  <a:lnTo>
                    <a:pt x="21" y="44"/>
                  </a:lnTo>
                  <a:close/>
                  <a:moveTo>
                    <a:pt x="7" y="44"/>
                  </a:moveTo>
                  <a:lnTo>
                    <a:pt x="7" y="48"/>
                  </a:lnTo>
                  <a:lnTo>
                    <a:pt x="8" y="52"/>
                  </a:lnTo>
                  <a:lnTo>
                    <a:pt x="9" y="55"/>
                  </a:lnTo>
                  <a:lnTo>
                    <a:pt x="11" y="58"/>
                  </a:lnTo>
                  <a:lnTo>
                    <a:pt x="13" y="61"/>
                  </a:lnTo>
                  <a:lnTo>
                    <a:pt x="15" y="64"/>
                  </a:lnTo>
                  <a:lnTo>
                    <a:pt x="17" y="66"/>
                  </a:lnTo>
                  <a:lnTo>
                    <a:pt x="19" y="65"/>
                  </a:lnTo>
                  <a:lnTo>
                    <a:pt x="21" y="64"/>
                  </a:lnTo>
                  <a:lnTo>
                    <a:pt x="19" y="60"/>
                  </a:lnTo>
                  <a:lnTo>
                    <a:pt x="18" y="57"/>
                  </a:lnTo>
                  <a:lnTo>
                    <a:pt x="17" y="53"/>
                  </a:lnTo>
                  <a:lnTo>
                    <a:pt x="17" y="49"/>
                  </a:lnTo>
                  <a:lnTo>
                    <a:pt x="17" y="44"/>
                  </a:lnTo>
                  <a:lnTo>
                    <a:pt x="7" y="44"/>
                  </a:lnTo>
                  <a:close/>
                  <a:moveTo>
                    <a:pt x="37" y="24"/>
                  </a:moveTo>
                  <a:lnTo>
                    <a:pt x="37" y="29"/>
                  </a:lnTo>
                  <a:lnTo>
                    <a:pt x="37" y="33"/>
                  </a:lnTo>
                  <a:lnTo>
                    <a:pt x="37" y="38"/>
                  </a:lnTo>
                  <a:lnTo>
                    <a:pt x="47" y="38"/>
                  </a:lnTo>
                  <a:lnTo>
                    <a:pt x="47" y="33"/>
                  </a:lnTo>
                  <a:lnTo>
                    <a:pt x="47" y="29"/>
                  </a:lnTo>
                  <a:lnTo>
                    <a:pt x="47" y="24"/>
                  </a:lnTo>
                  <a:lnTo>
                    <a:pt x="44" y="25"/>
                  </a:lnTo>
                  <a:lnTo>
                    <a:pt x="42" y="25"/>
                  </a:lnTo>
                  <a:lnTo>
                    <a:pt x="40" y="25"/>
                  </a:lnTo>
                  <a:lnTo>
                    <a:pt x="37" y="24"/>
                  </a:lnTo>
                  <a:close/>
                  <a:moveTo>
                    <a:pt x="25" y="21"/>
                  </a:moveTo>
                  <a:lnTo>
                    <a:pt x="24" y="25"/>
                  </a:lnTo>
                  <a:lnTo>
                    <a:pt x="22" y="29"/>
                  </a:lnTo>
                  <a:lnTo>
                    <a:pt x="22" y="34"/>
                  </a:lnTo>
                  <a:lnTo>
                    <a:pt x="21" y="38"/>
                  </a:lnTo>
                  <a:lnTo>
                    <a:pt x="32" y="38"/>
                  </a:lnTo>
                  <a:lnTo>
                    <a:pt x="32" y="36"/>
                  </a:lnTo>
                  <a:lnTo>
                    <a:pt x="32" y="33"/>
                  </a:lnTo>
                  <a:lnTo>
                    <a:pt x="32" y="30"/>
                  </a:lnTo>
                  <a:lnTo>
                    <a:pt x="32" y="27"/>
                  </a:lnTo>
                  <a:lnTo>
                    <a:pt x="33" y="24"/>
                  </a:lnTo>
                  <a:lnTo>
                    <a:pt x="29" y="22"/>
                  </a:lnTo>
                  <a:lnTo>
                    <a:pt x="25" y="21"/>
                  </a:lnTo>
                  <a:close/>
                  <a:moveTo>
                    <a:pt x="59" y="21"/>
                  </a:moveTo>
                  <a:lnTo>
                    <a:pt x="55" y="22"/>
                  </a:lnTo>
                  <a:lnTo>
                    <a:pt x="51" y="24"/>
                  </a:lnTo>
                  <a:lnTo>
                    <a:pt x="51" y="27"/>
                  </a:lnTo>
                  <a:lnTo>
                    <a:pt x="52" y="30"/>
                  </a:lnTo>
                  <a:lnTo>
                    <a:pt x="52" y="33"/>
                  </a:lnTo>
                  <a:lnTo>
                    <a:pt x="52" y="36"/>
                  </a:lnTo>
                  <a:lnTo>
                    <a:pt x="52" y="38"/>
                  </a:lnTo>
                  <a:lnTo>
                    <a:pt x="63" y="38"/>
                  </a:lnTo>
                  <a:lnTo>
                    <a:pt x="62" y="34"/>
                  </a:lnTo>
                  <a:lnTo>
                    <a:pt x="62" y="29"/>
                  </a:lnTo>
                  <a:lnTo>
                    <a:pt x="61" y="25"/>
                  </a:lnTo>
                  <a:lnTo>
                    <a:pt x="59" y="21"/>
                  </a:lnTo>
                  <a:close/>
                  <a:moveTo>
                    <a:pt x="67" y="16"/>
                  </a:moveTo>
                  <a:lnTo>
                    <a:pt x="65" y="18"/>
                  </a:lnTo>
                  <a:lnTo>
                    <a:pt x="63" y="19"/>
                  </a:lnTo>
                  <a:lnTo>
                    <a:pt x="65" y="22"/>
                  </a:lnTo>
                  <a:lnTo>
                    <a:pt x="66" y="26"/>
                  </a:lnTo>
                  <a:lnTo>
                    <a:pt x="67" y="30"/>
                  </a:lnTo>
                  <a:lnTo>
                    <a:pt x="67" y="34"/>
                  </a:lnTo>
                  <a:lnTo>
                    <a:pt x="67" y="38"/>
                  </a:lnTo>
                  <a:lnTo>
                    <a:pt x="77" y="38"/>
                  </a:lnTo>
                  <a:lnTo>
                    <a:pt x="77" y="35"/>
                  </a:lnTo>
                  <a:lnTo>
                    <a:pt x="76" y="31"/>
                  </a:lnTo>
                  <a:lnTo>
                    <a:pt x="75" y="28"/>
                  </a:lnTo>
                  <a:lnTo>
                    <a:pt x="73" y="25"/>
                  </a:lnTo>
                  <a:lnTo>
                    <a:pt x="71" y="22"/>
                  </a:lnTo>
                  <a:lnTo>
                    <a:pt x="69" y="19"/>
                  </a:lnTo>
                  <a:lnTo>
                    <a:pt x="67" y="16"/>
                  </a:lnTo>
                  <a:close/>
                  <a:moveTo>
                    <a:pt x="17" y="16"/>
                  </a:moveTo>
                  <a:lnTo>
                    <a:pt x="15" y="19"/>
                  </a:lnTo>
                  <a:lnTo>
                    <a:pt x="13" y="22"/>
                  </a:lnTo>
                  <a:lnTo>
                    <a:pt x="11" y="25"/>
                  </a:lnTo>
                  <a:lnTo>
                    <a:pt x="9" y="28"/>
                  </a:lnTo>
                  <a:lnTo>
                    <a:pt x="8" y="31"/>
                  </a:lnTo>
                  <a:lnTo>
                    <a:pt x="7" y="35"/>
                  </a:lnTo>
                  <a:lnTo>
                    <a:pt x="7" y="38"/>
                  </a:lnTo>
                  <a:lnTo>
                    <a:pt x="17" y="38"/>
                  </a:lnTo>
                  <a:lnTo>
                    <a:pt x="17" y="34"/>
                  </a:lnTo>
                  <a:lnTo>
                    <a:pt x="17" y="30"/>
                  </a:lnTo>
                  <a:lnTo>
                    <a:pt x="18" y="26"/>
                  </a:lnTo>
                  <a:lnTo>
                    <a:pt x="19" y="22"/>
                  </a:lnTo>
                  <a:lnTo>
                    <a:pt x="21" y="19"/>
                  </a:lnTo>
                  <a:lnTo>
                    <a:pt x="19" y="18"/>
                  </a:lnTo>
                  <a:lnTo>
                    <a:pt x="17" y="16"/>
                  </a:lnTo>
                  <a:close/>
                  <a:moveTo>
                    <a:pt x="58" y="10"/>
                  </a:moveTo>
                  <a:lnTo>
                    <a:pt x="60" y="12"/>
                  </a:lnTo>
                  <a:lnTo>
                    <a:pt x="61" y="15"/>
                  </a:lnTo>
                  <a:lnTo>
                    <a:pt x="62" y="14"/>
                  </a:lnTo>
                  <a:lnTo>
                    <a:pt x="63" y="13"/>
                  </a:lnTo>
                  <a:lnTo>
                    <a:pt x="61" y="12"/>
                  </a:lnTo>
                  <a:lnTo>
                    <a:pt x="58" y="10"/>
                  </a:lnTo>
                  <a:close/>
                  <a:moveTo>
                    <a:pt x="26" y="10"/>
                  </a:moveTo>
                  <a:lnTo>
                    <a:pt x="23" y="12"/>
                  </a:lnTo>
                  <a:lnTo>
                    <a:pt x="21" y="13"/>
                  </a:lnTo>
                  <a:lnTo>
                    <a:pt x="23" y="15"/>
                  </a:lnTo>
                  <a:lnTo>
                    <a:pt x="24" y="12"/>
                  </a:lnTo>
                  <a:lnTo>
                    <a:pt x="26" y="10"/>
                  </a:lnTo>
                  <a:close/>
                  <a:moveTo>
                    <a:pt x="36" y="7"/>
                  </a:moveTo>
                  <a:lnTo>
                    <a:pt x="34" y="8"/>
                  </a:lnTo>
                  <a:lnTo>
                    <a:pt x="32" y="10"/>
                  </a:lnTo>
                  <a:lnTo>
                    <a:pt x="30" y="12"/>
                  </a:lnTo>
                  <a:lnTo>
                    <a:pt x="29" y="14"/>
                  </a:lnTo>
                  <a:lnTo>
                    <a:pt x="27" y="17"/>
                  </a:lnTo>
                  <a:lnTo>
                    <a:pt x="30" y="18"/>
                  </a:lnTo>
                  <a:lnTo>
                    <a:pt x="33" y="19"/>
                  </a:lnTo>
                  <a:lnTo>
                    <a:pt x="34" y="16"/>
                  </a:lnTo>
                  <a:lnTo>
                    <a:pt x="35" y="13"/>
                  </a:lnTo>
                  <a:lnTo>
                    <a:pt x="35" y="10"/>
                  </a:lnTo>
                  <a:lnTo>
                    <a:pt x="36" y="7"/>
                  </a:lnTo>
                  <a:close/>
                  <a:moveTo>
                    <a:pt x="48" y="7"/>
                  </a:moveTo>
                  <a:lnTo>
                    <a:pt x="49" y="10"/>
                  </a:lnTo>
                  <a:lnTo>
                    <a:pt x="49" y="13"/>
                  </a:lnTo>
                  <a:lnTo>
                    <a:pt x="50" y="16"/>
                  </a:lnTo>
                  <a:lnTo>
                    <a:pt x="51" y="19"/>
                  </a:lnTo>
                  <a:lnTo>
                    <a:pt x="54" y="18"/>
                  </a:lnTo>
                  <a:lnTo>
                    <a:pt x="57" y="17"/>
                  </a:lnTo>
                  <a:lnTo>
                    <a:pt x="56" y="14"/>
                  </a:lnTo>
                  <a:lnTo>
                    <a:pt x="54" y="12"/>
                  </a:lnTo>
                  <a:lnTo>
                    <a:pt x="52" y="10"/>
                  </a:lnTo>
                  <a:lnTo>
                    <a:pt x="50" y="8"/>
                  </a:lnTo>
                  <a:lnTo>
                    <a:pt x="48" y="7"/>
                  </a:lnTo>
                  <a:close/>
                  <a:moveTo>
                    <a:pt x="42" y="6"/>
                  </a:moveTo>
                  <a:lnTo>
                    <a:pt x="41" y="8"/>
                  </a:lnTo>
                  <a:lnTo>
                    <a:pt x="40" y="9"/>
                  </a:lnTo>
                  <a:lnTo>
                    <a:pt x="40" y="11"/>
                  </a:lnTo>
                  <a:lnTo>
                    <a:pt x="39" y="14"/>
                  </a:lnTo>
                  <a:lnTo>
                    <a:pt x="39" y="17"/>
                  </a:lnTo>
                  <a:lnTo>
                    <a:pt x="38" y="20"/>
                  </a:lnTo>
                  <a:lnTo>
                    <a:pt x="40" y="20"/>
                  </a:lnTo>
                  <a:lnTo>
                    <a:pt x="42" y="20"/>
                  </a:lnTo>
                  <a:lnTo>
                    <a:pt x="44" y="20"/>
                  </a:lnTo>
                  <a:lnTo>
                    <a:pt x="46" y="20"/>
                  </a:lnTo>
                  <a:lnTo>
                    <a:pt x="45" y="17"/>
                  </a:lnTo>
                  <a:lnTo>
                    <a:pt x="45" y="14"/>
                  </a:lnTo>
                  <a:lnTo>
                    <a:pt x="44" y="11"/>
                  </a:lnTo>
                  <a:lnTo>
                    <a:pt x="44" y="9"/>
                  </a:lnTo>
                  <a:lnTo>
                    <a:pt x="43" y="8"/>
                  </a:lnTo>
                  <a:lnTo>
                    <a:pt x="42" y="6"/>
                  </a:lnTo>
                  <a:lnTo>
                    <a:pt x="42" y="6"/>
                  </a:lnTo>
                  <a:close/>
                  <a:moveTo>
                    <a:pt x="42" y="0"/>
                  </a:moveTo>
                  <a:lnTo>
                    <a:pt x="47" y="1"/>
                  </a:lnTo>
                  <a:lnTo>
                    <a:pt x="51" y="1"/>
                  </a:lnTo>
                  <a:lnTo>
                    <a:pt x="55" y="2"/>
                  </a:lnTo>
                  <a:lnTo>
                    <a:pt x="59" y="4"/>
                  </a:lnTo>
                  <a:lnTo>
                    <a:pt x="63" y="6"/>
                  </a:lnTo>
                  <a:lnTo>
                    <a:pt x="67" y="8"/>
                  </a:lnTo>
                  <a:lnTo>
                    <a:pt x="70" y="11"/>
                  </a:lnTo>
                  <a:lnTo>
                    <a:pt x="73" y="14"/>
                  </a:lnTo>
                  <a:lnTo>
                    <a:pt x="76" y="17"/>
                  </a:lnTo>
                  <a:lnTo>
                    <a:pt x="78" y="21"/>
                  </a:lnTo>
                  <a:lnTo>
                    <a:pt x="80" y="24"/>
                  </a:lnTo>
                  <a:lnTo>
                    <a:pt x="82" y="28"/>
                  </a:lnTo>
                  <a:lnTo>
                    <a:pt x="83" y="33"/>
                  </a:lnTo>
                  <a:lnTo>
                    <a:pt x="84" y="37"/>
                  </a:lnTo>
                  <a:lnTo>
                    <a:pt x="84" y="41"/>
                  </a:lnTo>
                  <a:lnTo>
                    <a:pt x="84" y="46"/>
                  </a:lnTo>
                  <a:lnTo>
                    <a:pt x="83" y="50"/>
                  </a:lnTo>
                  <a:lnTo>
                    <a:pt x="82" y="54"/>
                  </a:lnTo>
                  <a:lnTo>
                    <a:pt x="80" y="58"/>
                  </a:lnTo>
                  <a:lnTo>
                    <a:pt x="78" y="62"/>
                  </a:lnTo>
                  <a:lnTo>
                    <a:pt x="76" y="66"/>
                  </a:lnTo>
                  <a:lnTo>
                    <a:pt x="73" y="69"/>
                  </a:lnTo>
                  <a:lnTo>
                    <a:pt x="70" y="72"/>
                  </a:lnTo>
                  <a:lnTo>
                    <a:pt x="67" y="74"/>
                  </a:lnTo>
                  <a:lnTo>
                    <a:pt x="63" y="77"/>
                  </a:lnTo>
                  <a:lnTo>
                    <a:pt x="59" y="79"/>
                  </a:lnTo>
                  <a:lnTo>
                    <a:pt x="55" y="80"/>
                  </a:lnTo>
                  <a:lnTo>
                    <a:pt x="51" y="81"/>
                  </a:lnTo>
                  <a:lnTo>
                    <a:pt x="47" y="82"/>
                  </a:lnTo>
                  <a:lnTo>
                    <a:pt x="42" y="82"/>
                  </a:lnTo>
                  <a:lnTo>
                    <a:pt x="37" y="82"/>
                  </a:lnTo>
                  <a:lnTo>
                    <a:pt x="33" y="81"/>
                  </a:lnTo>
                  <a:lnTo>
                    <a:pt x="29" y="80"/>
                  </a:lnTo>
                  <a:lnTo>
                    <a:pt x="25" y="79"/>
                  </a:lnTo>
                  <a:lnTo>
                    <a:pt x="21" y="77"/>
                  </a:lnTo>
                  <a:lnTo>
                    <a:pt x="17" y="74"/>
                  </a:lnTo>
                  <a:lnTo>
                    <a:pt x="14" y="72"/>
                  </a:lnTo>
                  <a:lnTo>
                    <a:pt x="11" y="69"/>
                  </a:lnTo>
                  <a:lnTo>
                    <a:pt x="8" y="66"/>
                  </a:lnTo>
                  <a:lnTo>
                    <a:pt x="6" y="62"/>
                  </a:lnTo>
                  <a:lnTo>
                    <a:pt x="4" y="58"/>
                  </a:lnTo>
                  <a:lnTo>
                    <a:pt x="2" y="54"/>
                  </a:lnTo>
                  <a:lnTo>
                    <a:pt x="1" y="50"/>
                  </a:lnTo>
                  <a:lnTo>
                    <a:pt x="0" y="46"/>
                  </a:lnTo>
                  <a:lnTo>
                    <a:pt x="0" y="41"/>
                  </a:lnTo>
                  <a:lnTo>
                    <a:pt x="0" y="37"/>
                  </a:lnTo>
                  <a:lnTo>
                    <a:pt x="1" y="33"/>
                  </a:lnTo>
                  <a:lnTo>
                    <a:pt x="2" y="28"/>
                  </a:lnTo>
                  <a:lnTo>
                    <a:pt x="4" y="24"/>
                  </a:lnTo>
                  <a:lnTo>
                    <a:pt x="6" y="21"/>
                  </a:lnTo>
                  <a:lnTo>
                    <a:pt x="8" y="17"/>
                  </a:lnTo>
                  <a:lnTo>
                    <a:pt x="11" y="14"/>
                  </a:lnTo>
                  <a:lnTo>
                    <a:pt x="14" y="11"/>
                  </a:lnTo>
                  <a:lnTo>
                    <a:pt x="17" y="8"/>
                  </a:lnTo>
                  <a:lnTo>
                    <a:pt x="21" y="6"/>
                  </a:lnTo>
                  <a:lnTo>
                    <a:pt x="25" y="4"/>
                  </a:lnTo>
                  <a:lnTo>
                    <a:pt x="29" y="2"/>
                  </a:lnTo>
                  <a:lnTo>
                    <a:pt x="33" y="1"/>
                  </a:lnTo>
                  <a:lnTo>
                    <a:pt x="37" y="1"/>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8" name="Freeform 515"/>
            <p:cNvSpPr>
              <a:spLocks noEditPoints="1"/>
            </p:cNvSpPr>
            <p:nvPr/>
          </p:nvSpPr>
          <p:spPr bwMode="auto">
            <a:xfrm>
              <a:off x="6786563" y="1779588"/>
              <a:ext cx="377825" cy="257175"/>
            </a:xfrm>
            <a:custGeom>
              <a:avLst/>
              <a:gdLst/>
              <a:ahLst/>
              <a:cxnLst>
                <a:cxn ang="0">
                  <a:pos x="68" y="107"/>
                </a:cxn>
                <a:cxn ang="0">
                  <a:pos x="57" y="96"/>
                </a:cxn>
                <a:cxn ang="0">
                  <a:pos x="44" y="114"/>
                </a:cxn>
                <a:cxn ang="0">
                  <a:pos x="56" y="123"/>
                </a:cxn>
                <a:cxn ang="0">
                  <a:pos x="64" y="130"/>
                </a:cxn>
                <a:cxn ang="0">
                  <a:pos x="79" y="134"/>
                </a:cxn>
                <a:cxn ang="0">
                  <a:pos x="91" y="146"/>
                </a:cxn>
                <a:cxn ang="0">
                  <a:pos x="103" y="152"/>
                </a:cxn>
                <a:cxn ang="0">
                  <a:pos x="115" y="157"/>
                </a:cxn>
                <a:cxn ang="0">
                  <a:pos x="125" y="144"/>
                </a:cxn>
                <a:cxn ang="0">
                  <a:pos x="135" y="126"/>
                </a:cxn>
                <a:cxn ang="0">
                  <a:pos x="125" y="114"/>
                </a:cxn>
                <a:cxn ang="0">
                  <a:pos x="118" y="110"/>
                </a:cxn>
                <a:cxn ang="0">
                  <a:pos x="103" y="102"/>
                </a:cxn>
                <a:cxn ang="0">
                  <a:pos x="92" y="101"/>
                </a:cxn>
                <a:cxn ang="0">
                  <a:pos x="125" y="5"/>
                </a:cxn>
                <a:cxn ang="0">
                  <a:pos x="105" y="15"/>
                </a:cxn>
                <a:cxn ang="0">
                  <a:pos x="95" y="27"/>
                </a:cxn>
                <a:cxn ang="0">
                  <a:pos x="90" y="52"/>
                </a:cxn>
                <a:cxn ang="0">
                  <a:pos x="98" y="67"/>
                </a:cxn>
                <a:cxn ang="0">
                  <a:pos x="114" y="68"/>
                </a:cxn>
                <a:cxn ang="0">
                  <a:pos x="119" y="50"/>
                </a:cxn>
                <a:cxn ang="0">
                  <a:pos x="125" y="36"/>
                </a:cxn>
                <a:cxn ang="0">
                  <a:pos x="152" y="40"/>
                </a:cxn>
                <a:cxn ang="0">
                  <a:pos x="186" y="59"/>
                </a:cxn>
                <a:cxn ang="0">
                  <a:pos x="203" y="69"/>
                </a:cxn>
                <a:cxn ang="0">
                  <a:pos x="208" y="83"/>
                </a:cxn>
                <a:cxn ang="0">
                  <a:pos x="195" y="98"/>
                </a:cxn>
                <a:cxn ang="0">
                  <a:pos x="216" y="18"/>
                </a:cxn>
                <a:cxn ang="0">
                  <a:pos x="192" y="24"/>
                </a:cxn>
                <a:cxn ang="0">
                  <a:pos x="176" y="28"/>
                </a:cxn>
                <a:cxn ang="0">
                  <a:pos x="158" y="20"/>
                </a:cxn>
                <a:cxn ang="0">
                  <a:pos x="135" y="7"/>
                </a:cxn>
                <a:cxn ang="0">
                  <a:pos x="131" y="0"/>
                </a:cxn>
                <a:cxn ang="0">
                  <a:pos x="148" y="9"/>
                </a:cxn>
                <a:cxn ang="0">
                  <a:pos x="167" y="20"/>
                </a:cxn>
                <a:cxn ang="0">
                  <a:pos x="225" y="16"/>
                </a:cxn>
                <a:cxn ang="0">
                  <a:pos x="180" y="111"/>
                </a:cxn>
                <a:cxn ang="0">
                  <a:pos x="177" y="120"/>
                </a:cxn>
                <a:cxn ang="0">
                  <a:pos x="164" y="128"/>
                </a:cxn>
                <a:cxn ang="0">
                  <a:pos x="155" y="135"/>
                </a:cxn>
                <a:cxn ang="0">
                  <a:pos x="142" y="141"/>
                </a:cxn>
                <a:cxn ang="0">
                  <a:pos x="131" y="142"/>
                </a:cxn>
                <a:cxn ang="0">
                  <a:pos x="120" y="159"/>
                </a:cxn>
                <a:cxn ang="0">
                  <a:pos x="102" y="158"/>
                </a:cxn>
                <a:cxn ang="0">
                  <a:pos x="86" y="148"/>
                </a:cxn>
                <a:cxn ang="0">
                  <a:pos x="70" y="138"/>
                </a:cxn>
                <a:cxn ang="0">
                  <a:pos x="53" y="127"/>
                </a:cxn>
                <a:cxn ang="0">
                  <a:pos x="39" y="113"/>
                </a:cxn>
                <a:cxn ang="0">
                  <a:pos x="32" y="99"/>
                </a:cxn>
                <a:cxn ang="0">
                  <a:pos x="7" y="93"/>
                </a:cxn>
                <a:cxn ang="0">
                  <a:pos x="12" y="18"/>
                </a:cxn>
                <a:cxn ang="0">
                  <a:pos x="32" y="23"/>
                </a:cxn>
                <a:cxn ang="0">
                  <a:pos x="56" y="29"/>
                </a:cxn>
                <a:cxn ang="0">
                  <a:pos x="69" y="26"/>
                </a:cxn>
                <a:cxn ang="0">
                  <a:pos x="91" y="13"/>
                </a:cxn>
                <a:cxn ang="0">
                  <a:pos x="104" y="9"/>
                </a:cxn>
                <a:cxn ang="0">
                  <a:pos x="124" y="1"/>
                </a:cxn>
              </a:cxnLst>
              <a:rect l="0" t="0" r="r" b="b"/>
              <a:pathLst>
                <a:path w="238" h="162">
                  <a:moveTo>
                    <a:pt x="81" y="96"/>
                  </a:moveTo>
                  <a:lnTo>
                    <a:pt x="79" y="96"/>
                  </a:lnTo>
                  <a:lnTo>
                    <a:pt x="78" y="97"/>
                  </a:lnTo>
                  <a:lnTo>
                    <a:pt x="76" y="98"/>
                  </a:lnTo>
                  <a:lnTo>
                    <a:pt x="74" y="99"/>
                  </a:lnTo>
                  <a:lnTo>
                    <a:pt x="73" y="101"/>
                  </a:lnTo>
                  <a:lnTo>
                    <a:pt x="71" y="103"/>
                  </a:lnTo>
                  <a:lnTo>
                    <a:pt x="70" y="105"/>
                  </a:lnTo>
                  <a:lnTo>
                    <a:pt x="68" y="107"/>
                  </a:lnTo>
                  <a:lnTo>
                    <a:pt x="68" y="105"/>
                  </a:lnTo>
                  <a:lnTo>
                    <a:pt x="68" y="104"/>
                  </a:lnTo>
                  <a:lnTo>
                    <a:pt x="67" y="102"/>
                  </a:lnTo>
                  <a:lnTo>
                    <a:pt x="66" y="101"/>
                  </a:lnTo>
                  <a:lnTo>
                    <a:pt x="64" y="99"/>
                  </a:lnTo>
                  <a:lnTo>
                    <a:pt x="63" y="98"/>
                  </a:lnTo>
                  <a:lnTo>
                    <a:pt x="61" y="97"/>
                  </a:lnTo>
                  <a:lnTo>
                    <a:pt x="59" y="97"/>
                  </a:lnTo>
                  <a:lnTo>
                    <a:pt x="57" y="96"/>
                  </a:lnTo>
                  <a:lnTo>
                    <a:pt x="56" y="96"/>
                  </a:lnTo>
                  <a:lnTo>
                    <a:pt x="55" y="97"/>
                  </a:lnTo>
                  <a:lnTo>
                    <a:pt x="54" y="97"/>
                  </a:lnTo>
                  <a:lnTo>
                    <a:pt x="53" y="98"/>
                  </a:lnTo>
                  <a:lnTo>
                    <a:pt x="52" y="99"/>
                  </a:lnTo>
                  <a:lnTo>
                    <a:pt x="44" y="111"/>
                  </a:lnTo>
                  <a:lnTo>
                    <a:pt x="44" y="112"/>
                  </a:lnTo>
                  <a:lnTo>
                    <a:pt x="43" y="113"/>
                  </a:lnTo>
                  <a:lnTo>
                    <a:pt x="44" y="114"/>
                  </a:lnTo>
                  <a:lnTo>
                    <a:pt x="44" y="116"/>
                  </a:lnTo>
                  <a:lnTo>
                    <a:pt x="45" y="117"/>
                  </a:lnTo>
                  <a:lnTo>
                    <a:pt x="46" y="119"/>
                  </a:lnTo>
                  <a:lnTo>
                    <a:pt x="47" y="120"/>
                  </a:lnTo>
                  <a:lnTo>
                    <a:pt x="49" y="121"/>
                  </a:lnTo>
                  <a:lnTo>
                    <a:pt x="50" y="122"/>
                  </a:lnTo>
                  <a:lnTo>
                    <a:pt x="52" y="122"/>
                  </a:lnTo>
                  <a:lnTo>
                    <a:pt x="54" y="123"/>
                  </a:lnTo>
                  <a:lnTo>
                    <a:pt x="56" y="123"/>
                  </a:lnTo>
                  <a:lnTo>
                    <a:pt x="57" y="123"/>
                  </a:lnTo>
                  <a:lnTo>
                    <a:pt x="59" y="122"/>
                  </a:lnTo>
                  <a:lnTo>
                    <a:pt x="60" y="122"/>
                  </a:lnTo>
                  <a:lnTo>
                    <a:pt x="61" y="121"/>
                  </a:lnTo>
                  <a:lnTo>
                    <a:pt x="61" y="123"/>
                  </a:lnTo>
                  <a:lnTo>
                    <a:pt x="61" y="125"/>
                  </a:lnTo>
                  <a:lnTo>
                    <a:pt x="62" y="127"/>
                  </a:lnTo>
                  <a:lnTo>
                    <a:pt x="63" y="128"/>
                  </a:lnTo>
                  <a:lnTo>
                    <a:pt x="64" y="130"/>
                  </a:lnTo>
                  <a:lnTo>
                    <a:pt x="65" y="131"/>
                  </a:lnTo>
                  <a:lnTo>
                    <a:pt x="67" y="132"/>
                  </a:lnTo>
                  <a:lnTo>
                    <a:pt x="69" y="133"/>
                  </a:lnTo>
                  <a:lnTo>
                    <a:pt x="71" y="134"/>
                  </a:lnTo>
                  <a:lnTo>
                    <a:pt x="73" y="135"/>
                  </a:lnTo>
                  <a:lnTo>
                    <a:pt x="75" y="135"/>
                  </a:lnTo>
                  <a:lnTo>
                    <a:pt x="76" y="135"/>
                  </a:lnTo>
                  <a:lnTo>
                    <a:pt x="78" y="134"/>
                  </a:lnTo>
                  <a:lnTo>
                    <a:pt x="79" y="134"/>
                  </a:lnTo>
                  <a:lnTo>
                    <a:pt x="81" y="133"/>
                  </a:lnTo>
                  <a:lnTo>
                    <a:pt x="81" y="135"/>
                  </a:lnTo>
                  <a:lnTo>
                    <a:pt x="81" y="137"/>
                  </a:lnTo>
                  <a:lnTo>
                    <a:pt x="82" y="139"/>
                  </a:lnTo>
                  <a:lnTo>
                    <a:pt x="83" y="141"/>
                  </a:lnTo>
                  <a:lnTo>
                    <a:pt x="85" y="142"/>
                  </a:lnTo>
                  <a:lnTo>
                    <a:pt x="87" y="144"/>
                  </a:lnTo>
                  <a:lnTo>
                    <a:pt x="89" y="145"/>
                  </a:lnTo>
                  <a:lnTo>
                    <a:pt x="91" y="146"/>
                  </a:lnTo>
                  <a:lnTo>
                    <a:pt x="93" y="146"/>
                  </a:lnTo>
                  <a:lnTo>
                    <a:pt x="96" y="147"/>
                  </a:lnTo>
                  <a:lnTo>
                    <a:pt x="98" y="146"/>
                  </a:lnTo>
                  <a:lnTo>
                    <a:pt x="99" y="146"/>
                  </a:lnTo>
                  <a:lnTo>
                    <a:pt x="101" y="145"/>
                  </a:lnTo>
                  <a:lnTo>
                    <a:pt x="101" y="147"/>
                  </a:lnTo>
                  <a:lnTo>
                    <a:pt x="101" y="149"/>
                  </a:lnTo>
                  <a:lnTo>
                    <a:pt x="102" y="151"/>
                  </a:lnTo>
                  <a:lnTo>
                    <a:pt x="103" y="152"/>
                  </a:lnTo>
                  <a:lnTo>
                    <a:pt x="104" y="154"/>
                  </a:lnTo>
                  <a:lnTo>
                    <a:pt x="105" y="155"/>
                  </a:lnTo>
                  <a:lnTo>
                    <a:pt x="106" y="156"/>
                  </a:lnTo>
                  <a:lnTo>
                    <a:pt x="108" y="157"/>
                  </a:lnTo>
                  <a:lnTo>
                    <a:pt x="109" y="157"/>
                  </a:lnTo>
                  <a:lnTo>
                    <a:pt x="111" y="158"/>
                  </a:lnTo>
                  <a:lnTo>
                    <a:pt x="113" y="158"/>
                  </a:lnTo>
                  <a:lnTo>
                    <a:pt x="114" y="158"/>
                  </a:lnTo>
                  <a:lnTo>
                    <a:pt x="115" y="157"/>
                  </a:lnTo>
                  <a:lnTo>
                    <a:pt x="116" y="157"/>
                  </a:lnTo>
                  <a:lnTo>
                    <a:pt x="117" y="156"/>
                  </a:lnTo>
                  <a:lnTo>
                    <a:pt x="118" y="155"/>
                  </a:lnTo>
                  <a:lnTo>
                    <a:pt x="119" y="154"/>
                  </a:lnTo>
                  <a:lnTo>
                    <a:pt x="120" y="153"/>
                  </a:lnTo>
                  <a:lnTo>
                    <a:pt x="121" y="151"/>
                  </a:lnTo>
                  <a:lnTo>
                    <a:pt x="122" y="149"/>
                  </a:lnTo>
                  <a:lnTo>
                    <a:pt x="123" y="147"/>
                  </a:lnTo>
                  <a:lnTo>
                    <a:pt x="125" y="144"/>
                  </a:lnTo>
                  <a:lnTo>
                    <a:pt x="126" y="142"/>
                  </a:lnTo>
                  <a:lnTo>
                    <a:pt x="127" y="140"/>
                  </a:lnTo>
                  <a:lnTo>
                    <a:pt x="129" y="137"/>
                  </a:lnTo>
                  <a:lnTo>
                    <a:pt x="130" y="135"/>
                  </a:lnTo>
                  <a:lnTo>
                    <a:pt x="131" y="133"/>
                  </a:lnTo>
                  <a:lnTo>
                    <a:pt x="132" y="131"/>
                  </a:lnTo>
                  <a:lnTo>
                    <a:pt x="133" y="130"/>
                  </a:lnTo>
                  <a:lnTo>
                    <a:pt x="134" y="128"/>
                  </a:lnTo>
                  <a:lnTo>
                    <a:pt x="135" y="126"/>
                  </a:lnTo>
                  <a:lnTo>
                    <a:pt x="135" y="124"/>
                  </a:lnTo>
                  <a:lnTo>
                    <a:pt x="135" y="122"/>
                  </a:lnTo>
                  <a:lnTo>
                    <a:pt x="134" y="120"/>
                  </a:lnTo>
                  <a:lnTo>
                    <a:pt x="133" y="119"/>
                  </a:lnTo>
                  <a:lnTo>
                    <a:pt x="132" y="118"/>
                  </a:lnTo>
                  <a:lnTo>
                    <a:pt x="130" y="116"/>
                  </a:lnTo>
                  <a:lnTo>
                    <a:pt x="129" y="116"/>
                  </a:lnTo>
                  <a:lnTo>
                    <a:pt x="127" y="115"/>
                  </a:lnTo>
                  <a:lnTo>
                    <a:pt x="125" y="114"/>
                  </a:lnTo>
                  <a:lnTo>
                    <a:pt x="124" y="114"/>
                  </a:lnTo>
                  <a:lnTo>
                    <a:pt x="122" y="114"/>
                  </a:lnTo>
                  <a:lnTo>
                    <a:pt x="121" y="115"/>
                  </a:lnTo>
                  <a:lnTo>
                    <a:pt x="119" y="115"/>
                  </a:lnTo>
                  <a:lnTo>
                    <a:pt x="118" y="116"/>
                  </a:lnTo>
                  <a:lnTo>
                    <a:pt x="119" y="115"/>
                  </a:lnTo>
                  <a:lnTo>
                    <a:pt x="119" y="113"/>
                  </a:lnTo>
                  <a:lnTo>
                    <a:pt x="118" y="111"/>
                  </a:lnTo>
                  <a:lnTo>
                    <a:pt x="118" y="110"/>
                  </a:lnTo>
                  <a:lnTo>
                    <a:pt x="117" y="108"/>
                  </a:lnTo>
                  <a:lnTo>
                    <a:pt x="116" y="107"/>
                  </a:lnTo>
                  <a:lnTo>
                    <a:pt x="114" y="105"/>
                  </a:lnTo>
                  <a:lnTo>
                    <a:pt x="112" y="104"/>
                  </a:lnTo>
                  <a:lnTo>
                    <a:pt x="111" y="103"/>
                  </a:lnTo>
                  <a:lnTo>
                    <a:pt x="109" y="103"/>
                  </a:lnTo>
                  <a:lnTo>
                    <a:pt x="107" y="102"/>
                  </a:lnTo>
                  <a:lnTo>
                    <a:pt x="105" y="102"/>
                  </a:lnTo>
                  <a:lnTo>
                    <a:pt x="103" y="102"/>
                  </a:lnTo>
                  <a:lnTo>
                    <a:pt x="101" y="102"/>
                  </a:lnTo>
                  <a:lnTo>
                    <a:pt x="99" y="103"/>
                  </a:lnTo>
                  <a:lnTo>
                    <a:pt x="98" y="104"/>
                  </a:lnTo>
                  <a:lnTo>
                    <a:pt x="96" y="106"/>
                  </a:lnTo>
                  <a:lnTo>
                    <a:pt x="95" y="108"/>
                  </a:lnTo>
                  <a:lnTo>
                    <a:pt x="95" y="106"/>
                  </a:lnTo>
                  <a:lnTo>
                    <a:pt x="94" y="104"/>
                  </a:lnTo>
                  <a:lnTo>
                    <a:pt x="93" y="103"/>
                  </a:lnTo>
                  <a:lnTo>
                    <a:pt x="92" y="101"/>
                  </a:lnTo>
                  <a:lnTo>
                    <a:pt x="90" y="99"/>
                  </a:lnTo>
                  <a:lnTo>
                    <a:pt x="88" y="98"/>
                  </a:lnTo>
                  <a:lnTo>
                    <a:pt x="86" y="97"/>
                  </a:lnTo>
                  <a:lnTo>
                    <a:pt x="84" y="96"/>
                  </a:lnTo>
                  <a:lnTo>
                    <a:pt x="81" y="96"/>
                  </a:lnTo>
                  <a:close/>
                  <a:moveTo>
                    <a:pt x="128" y="4"/>
                  </a:moveTo>
                  <a:lnTo>
                    <a:pt x="127" y="4"/>
                  </a:lnTo>
                  <a:lnTo>
                    <a:pt x="126" y="4"/>
                  </a:lnTo>
                  <a:lnTo>
                    <a:pt x="125" y="5"/>
                  </a:lnTo>
                  <a:lnTo>
                    <a:pt x="123" y="6"/>
                  </a:lnTo>
                  <a:lnTo>
                    <a:pt x="121" y="6"/>
                  </a:lnTo>
                  <a:lnTo>
                    <a:pt x="119" y="7"/>
                  </a:lnTo>
                  <a:lnTo>
                    <a:pt x="117" y="9"/>
                  </a:lnTo>
                  <a:lnTo>
                    <a:pt x="114" y="10"/>
                  </a:lnTo>
                  <a:lnTo>
                    <a:pt x="112" y="11"/>
                  </a:lnTo>
                  <a:lnTo>
                    <a:pt x="110" y="12"/>
                  </a:lnTo>
                  <a:lnTo>
                    <a:pt x="108" y="14"/>
                  </a:lnTo>
                  <a:lnTo>
                    <a:pt x="105" y="15"/>
                  </a:lnTo>
                  <a:lnTo>
                    <a:pt x="103" y="17"/>
                  </a:lnTo>
                  <a:lnTo>
                    <a:pt x="102" y="18"/>
                  </a:lnTo>
                  <a:lnTo>
                    <a:pt x="100" y="19"/>
                  </a:lnTo>
                  <a:lnTo>
                    <a:pt x="98" y="21"/>
                  </a:lnTo>
                  <a:lnTo>
                    <a:pt x="97" y="22"/>
                  </a:lnTo>
                  <a:lnTo>
                    <a:pt x="96" y="23"/>
                  </a:lnTo>
                  <a:lnTo>
                    <a:pt x="96" y="24"/>
                  </a:lnTo>
                  <a:lnTo>
                    <a:pt x="96" y="25"/>
                  </a:lnTo>
                  <a:lnTo>
                    <a:pt x="95" y="27"/>
                  </a:lnTo>
                  <a:lnTo>
                    <a:pt x="95" y="30"/>
                  </a:lnTo>
                  <a:lnTo>
                    <a:pt x="94" y="32"/>
                  </a:lnTo>
                  <a:lnTo>
                    <a:pt x="94" y="35"/>
                  </a:lnTo>
                  <a:lnTo>
                    <a:pt x="93" y="38"/>
                  </a:lnTo>
                  <a:lnTo>
                    <a:pt x="92" y="41"/>
                  </a:lnTo>
                  <a:lnTo>
                    <a:pt x="92" y="44"/>
                  </a:lnTo>
                  <a:lnTo>
                    <a:pt x="91" y="47"/>
                  </a:lnTo>
                  <a:lnTo>
                    <a:pt x="91" y="50"/>
                  </a:lnTo>
                  <a:lnTo>
                    <a:pt x="90" y="52"/>
                  </a:lnTo>
                  <a:lnTo>
                    <a:pt x="90" y="55"/>
                  </a:lnTo>
                  <a:lnTo>
                    <a:pt x="89" y="57"/>
                  </a:lnTo>
                  <a:lnTo>
                    <a:pt x="89" y="58"/>
                  </a:lnTo>
                  <a:lnTo>
                    <a:pt x="90" y="60"/>
                  </a:lnTo>
                  <a:lnTo>
                    <a:pt x="91" y="61"/>
                  </a:lnTo>
                  <a:lnTo>
                    <a:pt x="92" y="63"/>
                  </a:lnTo>
                  <a:lnTo>
                    <a:pt x="94" y="64"/>
                  </a:lnTo>
                  <a:lnTo>
                    <a:pt x="96" y="66"/>
                  </a:lnTo>
                  <a:lnTo>
                    <a:pt x="98" y="67"/>
                  </a:lnTo>
                  <a:lnTo>
                    <a:pt x="100" y="68"/>
                  </a:lnTo>
                  <a:lnTo>
                    <a:pt x="103" y="69"/>
                  </a:lnTo>
                  <a:lnTo>
                    <a:pt x="105" y="69"/>
                  </a:lnTo>
                  <a:lnTo>
                    <a:pt x="107" y="69"/>
                  </a:lnTo>
                  <a:lnTo>
                    <a:pt x="109" y="70"/>
                  </a:lnTo>
                  <a:lnTo>
                    <a:pt x="111" y="70"/>
                  </a:lnTo>
                  <a:lnTo>
                    <a:pt x="112" y="69"/>
                  </a:lnTo>
                  <a:lnTo>
                    <a:pt x="113" y="69"/>
                  </a:lnTo>
                  <a:lnTo>
                    <a:pt x="114" y="68"/>
                  </a:lnTo>
                  <a:lnTo>
                    <a:pt x="114" y="68"/>
                  </a:lnTo>
                  <a:lnTo>
                    <a:pt x="115" y="67"/>
                  </a:lnTo>
                  <a:lnTo>
                    <a:pt x="115" y="65"/>
                  </a:lnTo>
                  <a:lnTo>
                    <a:pt x="116" y="63"/>
                  </a:lnTo>
                  <a:lnTo>
                    <a:pt x="116" y="60"/>
                  </a:lnTo>
                  <a:lnTo>
                    <a:pt x="117" y="58"/>
                  </a:lnTo>
                  <a:lnTo>
                    <a:pt x="118" y="55"/>
                  </a:lnTo>
                  <a:lnTo>
                    <a:pt x="118" y="53"/>
                  </a:lnTo>
                  <a:lnTo>
                    <a:pt x="119" y="50"/>
                  </a:lnTo>
                  <a:lnTo>
                    <a:pt x="120" y="48"/>
                  </a:lnTo>
                  <a:lnTo>
                    <a:pt x="120" y="46"/>
                  </a:lnTo>
                  <a:lnTo>
                    <a:pt x="121" y="44"/>
                  </a:lnTo>
                  <a:lnTo>
                    <a:pt x="121" y="42"/>
                  </a:lnTo>
                  <a:lnTo>
                    <a:pt x="122" y="41"/>
                  </a:lnTo>
                  <a:lnTo>
                    <a:pt x="122" y="40"/>
                  </a:lnTo>
                  <a:lnTo>
                    <a:pt x="123" y="39"/>
                  </a:lnTo>
                  <a:lnTo>
                    <a:pt x="124" y="37"/>
                  </a:lnTo>
                  <a:lnTo>
                    <a:pt x="125" y="36"/>
                  </a:lnTo>
                  <a:lnTo>
                    <a:pt x="126" y="36"/>
                  </a:lnTo>
                  <a:lnTo>
                    <a:pt x="127" y="35"/>
                  </a:lnTo>
                  <a:lnTo>
                    <a:pt x="129" y="34"/>
                  </a:lnTo>
                  <a:lnTo>
                    <a:pt x="130" y="33"/>
                  </a:lnTo>
                  <a:lnTo>
                    <a:pt x="131" y="33"/>
                  </a:lnTo>
                  <a:lnTo>
                    <a:pt x="139" y="33"/>
                  </a:lnTo>
                  <a:lnTo>
                    <a:pt x="144" y="35"/>
                  </a:lnTo>
                  <a:lnTo>
                    <a:pt x="148" y="38"/>
                  </a:lnTo>
                  <a:lnTo>
                    <a:pt x="152" y="40"/>
                  </a:lnTo>
                  <a:lnTo>
                    <a:pt x="156" y="42"/>
                  </a:lnTo>
                  <a:lnTo>
                    <a:pt x="160" y="45"/>
                  </a:lnTo>
                  <a:lnTo>
                    <a:pt x="164" y="47"/>
                  </a:lnTo>
                  <a:lnTo>
                    <a:pt x="168" y="49"/>
                  </a:lnTo>
                  <a:lnTo>
                    <a:pt x="172" y="52"/>
                  </a:lnTo>
                  <a:lnTo>
                    <a:pt x="176" y="54"/>
                  </a:lnTo>
                  <a:lnTo>
                    <a:pt x="179" y="56"/>
                  </a:lnTo>
                  <a:lnTo>
                    <a:pt x="183" y="58"/>
                  </a:lnTo>
                  <a:lnTo>
                    <a:pt x="186" y="59"/>
                  </a:lnTo>
                  <a:lnTo>
                    <a:pt x="189" y="61"/>
                  </a:lnTo>
                  <a:lnTo>
                    <a:pt x="191" y="63"/>
                  </a:lnTo>
                  <a:lnTo>
                    <a:pt x="194" y="64"/>
                  </a:lnTo>
                  <a:lnTo>
                    <a:pt x="196" y="65"/>
                  </a:lnTo>
                  <a:lnTo>
                    <a:pt x="198" y="66"/>
                  </a:lnTo>
                  <a:lnTo>
                    <a:pt x="200" y="67"/>
                  </a:lnTo>
                  <a:lnTo>
                    <a:pt x="201" y="68"/>
                  </a:lnTo>
                  <a:lnTo>
                    <a:pt x="202" y="68"/>
                  </a:lnTo>
                  <a:lnTo>
                    <a:pt x="203" y="69"/>
                  </a:lnTo>
                  <a:lnTo>
                    <a:pt x="203" y="69"/>
                  </a:lnTo>
                  <a:lnTo>
                    <a:pt x="203" y="69"/>
                  </a:lnTo>
                  <a:lnTo>
                    <a:pt x="205" y="71"/>
                  </a:lnTo>
                  <a:lnTo>
                    <a:pt x="206" y="72"/>
                  </a:lnTo>
                  <a:lnTo>
                    <a:pt x="207" y="74"/>
                  </a:lnTo>
                  <a:lnTo>
                    <a:pt x="208" y="76"/>
                  </a:lnTo>
                  <a:lnTo>
                    <a:pt x="208" y="78"/>
                  </a:lnTo>
                  <a:lnTo>
                    <a:pt x="209" y="80"/>
                  </a:lnTo>
                  <a:lnTo>
                    <a:pt x="208" y="83"/>
                  </a:lnTo>
                  <a:lnTo>
                    <a:pt x="208" y="85"/>
                  </a:lnTo>
                  <a:lnTo>
                    <a:pt x="207" y="87"/>
                  </a:lnTo>
                  <a:lnTo>
                    <a:pt x="205" y="89"/>
                  </a:lnTo>
                  <a:lnTo>
                    <a:pt x="204" y="91"/>
                  </a:lnTo>
                  <a:lnTo>
                    <a:pt x="202" y="93"/>
                  </a:lnTo>
                  <a:lnTo>
                    <a:pt x="199" y="94"/>
                  </a:lnTo>
                  <a:lnTo>
                    <a:pt x="197" y="95"/>
                  </a:lnTo>
                  <a:lnTo>
                    <a:pt x="195" y="96"/>
                  </a:lnTo>
                  <a:lnTo>
                    <a:pt x="195" y="98"/>
                  </a:lnTo>
                  <a:lnTo>
                    <a:pt x="195" y="100"/>
                  </a:lnTo>
                  <a:lnTo>
                    <a:pt x="194" y="102"/>
                  </a:lnTo>
                  <a:lnTo>
                    <a:pt x="233" y="92"/>
                  </a:lnTo>
                  <a:lnTo>
                    <a:pt x="221" y="17"/>
                  </a:lnTo>
                  <a:lnTo>
                    <a:pt x="221" y="17"/>
                  </a:lnTo>
                  <a:lnTo>
                    <a:pt x="220" y="17"/>
                  </a:lnTo>
                  <a:lnTo>
                    <a:pt x="219" y="17"/>
                  </a:lnTo>
                  <a:lnTo>
                    <a:pt x="217" y="18"/>
                  </a:lnTo>
                  <a:lnTo>
                    <a:pt x="216" y="18"/>
                  </a:lnTo>
                  <a:lnTo>
                    <a:pt x="213" y="19"/>
                  </a:lnTo>
                  <a:lnTo>
                    <a:pt x="211" y="19"/>
                  </a:lnTo>
                  <a:lnTo>
                    <a:pt x="209" y="20"/>
                  </a:lnTo>
                  <a:lnTo>
                    <a:pt x="206" y="21"/>
                  </a:lnTo>
                  <a:lnTo>
                    <a:pt x="203" y="21"/>
                  </a:lnTo>
                  <a:lnTo>
                    <a:pt x="200" y="22"/>
                  </a:lnTo>
                  <a:lnTo>
                    <a:pt x="197" y="23"/>
                  </a:lnTo>
                  <a:lnTo>
                    <a:pt x="195" y="24"/>
                  </a:lnTo>
                  <a:lnTo>
                    <a:pt x="192" y="24"/>
                  </a:lnTo>
                  <a:lnTo>
                    <a:pt x="189" y="25"/>
                  </a:lnTo>
                  <a:lnTo>
                    <a:pt x="186" y="26"/>
                  </a:lnTo>
                  <a:lnTo>
                    <a:pt x="184" y="26"/>
                  </a:lnTo>
                  <a:lnTo>
                    <a:pt x="182" y="27"/>
                  </a:lnTo>
                  <a:lnTo>
                    <a:pt x="180" y="27"/>
                  </a:lnTo>
                  <a:lnTo>
                    <a:pt x="179" y="28"/>
                  </a:lnTo>
                  <a:lnTo>
                    <a:pt x="177" y="28"/>
                  </a:lnTo>
                  <a:lnTo>
                    <a:pt x="177" y="28"/>
                  </a:lnTo>
                  <a:lnTo>
                    <a:pt x="176" y="28"/>
                  </a:lnTo>
                  <a:lnTo>
                    <a:pt x="175" y="28"/>
                  </a:lnTo>
                  <a:lnTo>
                    <a:pt x="174" y="28"/>
                  </a:lnTo>
                  <a:lnTo>
                    <a:pt x="172" y="27"/>
                  </a:lnTo>
                  <a:lnTo>
                    <a:pt x="170" y="26"/>
                  </a:lnTo>
                  <a:lnTo>
                    <a:pt x="168" y="25"/>
                  </a:lnTo>
                  <a:lnTo>
                    <a:pt x="165" y="24"/>
                  </a:lnTo>
                  <a:lnTo>
                    <a:pt x="163" y="23"/>
                  </a:lnTo>
                  <a:lnTo>
                    <a:pt x="160" y="21"/>
                  </a:lnTo>
                  <a:lnTo>
                    <a:pt x="158" y="20"/>
                  </a:lnTo>
                  <a:lnTo>
                    <a:pt x="155" y="18"/>
                  </a:lnTo>
                  <a:lnTo>
                    <a:pt x="152" y="17"/>
                  </a:lnTo>
                  <a:lnTo>
                    <a:pt x="149" y="15"/>
                  </a:lnTo>
                  <a:lnTo>
                    <a:pt x="147" y="14"/>
                  </a:lnTo>
                  <a:lnTo>
                    <a:pt x="144" y="12"/>
                  </a:lnTo>
                  <a:lnTo>
                    <a:pt x="142" y="11"/>
                  </a:lnTo>
                  <a:lnTo>
                    <a:pt x="139" y="9"/>
                  </a:lnTo>
                  <a:lnTo>
                    <a:pt x="137" y="8"/>
                  </a:lnTo>
                  <a:lnTo>
                    <a:pt x="135" y="7"/>
                  </a:lnTo>
                  <a:lnTo>
                    <a:pt x="133" y="6"/>
                  </a:lnTo>
                  <a:lnTo>
                    <a:pt x="132" y="5"/>
                  </a:lnTo>
                  <a:lnTo>
                    <a:pt x="130" y="4"/>
                  </a:lnTo>
                  <a:lnTo>
                    <a:pt x="129" y="4"/>
                  </a:lnTo>
                  <a:lnTo>
                    <a:pt x="128" y="4"/>
                  </a:lnTo>
                  <a:close/>
                  <a:moveTo>
                    <a:pt x="128" y="0"/>
                  </a:moveTo>
                  <a:lnTo>
                    <a:pt x="129" y="0"/>
                  </a:lnTo>
                  <a:lnTo>
                    <a:pt x="130" y="0"/>
                  </a:lnTo>
                  <a:lnTo>
                    <a:pt x="131" y="0"/>
                  </a:lnTo>
                  <a:lnTo>
                    <a:pt x="132" y="1"/>
                  </a:lnTo>
                  <a:lnTo>
                    <a:pt x="133" y="1"/>
                  </a:lnTo>
                  <a:lnTo>
                    <a:pt x="135" y="2"/>
                  </a:lnTo>
                  <a:lnTo>
                    <a:pt x="136" y="3"/>
                  </a:lnTo>
                  <a:lnTo>
                    <a:pt x="138" y="4"/>
                  </a:lnTo>
                  <a:lnTo>
                    <a:pt x="140" y="5"/>
                  </a:lnTo>
                  <a:lnTo>
                    <a:pt x="143" y="6"/>
                  </a:lnTo>
                  <a:lnTo>
                    <a:pt x="145" y="8"/>
                  </a:lnTo>
                  <a:lnTo>
                    <a:pt x="148" y="9"/>
                  </a:lnTo>
                  <a:lnTo>
                    <a:pt x="150" y="11"/>
                  </a:lnTo>
                  <a:lnTo>
                    <a:pt x="152" y="12"/>
                  </a:lnTo>
                  <a:lnTo>
                    <a:pt x="154" y="13"/>
                  </a:lnTo>
                  <a:lnTo>
                    <a:pt x="156" y="14"/>
                  </a:lnTo>
                  <a:lnTo>
                    <a:pt x="158" y="15"/>
                  </a:lnTo>
                  <a:lnTo>
                    <a:pt x="161" y="17"/>
                  </a:lnTo>
                  <a:lnTo>
                    <a:pt x="163" y="18"/>
                  </a:lnTo>
                  <a:lnTo>
                    <a:pt x="165" y="19"/>
                  </a:lnTo>
                  <a:lnTo>
                    <a:pt x="167" y="20"/>
                  </a:lnTo>
                  <a:lnTo>
                    <a:pt x="169" y="21"/>
                  </a:lnTo>
                  <a:lnTo>
                    <a:pt x="171" y="22"/>
                  </a:lnTo>
                  <a:lnTo>
                    <a:pt x="173" y="23"/>
                  </a:lnTo>
                  <a:lnTo>
                    <a:pt x="174" y="23"/>
                  </a:lnTo>
                  <a:lnTo>
                    <a:pt x="175" y="24"/>
                  </a:lnTo>
                  <a:lnTo>
                    <a:pt x="176" y="24"/>
                  </a:lnTo>
                  <a:lnTo>
                    <a:pt x="220" y="13"/>
                  </a:lnTo>
                  <a:lnTo>
                    <a:pt x="224" y="12"/>
                  </a:lnTo>
                  <a:lnTo>
                    <a:pt x="225" y="16"/>
                  </a:lnTo>
                  <a:lnTo>
                    <a:pt x="237" y="91"/>
                  </a:lnTo>
                  <a:lnTo>
                    <a:pt x="238" y="95"/>
                  </a:lnTo>
                  <a:lnTo>
                    <a:pt x="234" y="96"/>
                  </a:lnTo>
                  <a:lnTo>
                    <a:pt x="196" y="106"/>
                  </a:lnTo>
                  <a:lnTo>
                    <a:pt x="186" y="108"/>
                  </a:lnTo>
                  <a:lnTo>
                    <a:pt x="186" y="108"/>
                  </a:lnTo>
                  <a:lnTo>
                    <a:pt x="184" y="109"/>
                  </a:lnTo>
                  <a:lnTo>
                    <a:pt x="182" y="110"/>
                  </a:lnTo>
                  <a:lnTo>
                    <a:pt x="180" y="111"/>
                  </a:lnTo>
                  <a:lnTo>
                    <a:pt x="178" y="111"/>
                  </a:lnTo>
                  <a:lnTo>
                    <a:pt x="176" y="110"/>
                  </a:lnTo>
                  <a:lnTo>
                    <a:pt x="174" y="110"/>
                  </a:lnTo>
                  <a:lnTo>
                    <a:pt x="176" y="111"/>
                  </a:lnTo>
                  <a:lnTo>
                    <a:pt x="177" y="113"/>
                  </a:lnTo>
                  <a:lnTo>
                    <a:pt x="177" y="115"/>
                  </a:lnTo>
                  <a:lnTo>
                    <a:pt x="178" y="117"/>
                  </a:lnTo>
                  <a:lnTo>
                    <a:pt x="178" y="119"/>
                  </a:lnTo>
                  <a:lnTo>
                    <a:pt x="177" y="120"/>
                  </a:lnTo>
                  <a:lnTo>
                    <a:pt x="176" y="122"/>
                  </a:lnTo>
                  <a:lnTo>
                    <a:pt x="176" y="124"/>
                  </a:lnTo>
                  <a:lnTo>
                    <a:pt x="174" y="125"/>
                  </a:lnTo>
                  <a:lnTo>
                    <a:pt x="173" y="126"/>
                  </a:lnTo>
                  <a:lnTo>
                    <a:pt x="171" y="127"/>
                  </a:lnTo>
                  <a:lnTo>
                    <a:pt x="170" y="128"/>
                  </a:lnTo>
                  <a:lnTo>
                    <a:pt x="168" y="128"/>
                  </a:lnTo>
                  <a:lnTo>
                    <a:pt x="166" y="128"/>
                  </a:lnTo>
                  <a:lnTo>
                    <a:pt x="164" y="128"/>
                  </a:lnTo>
                  <a:lnTo>
                    <a:pt x="162" y="128"/>
                  </a:lnTo>
                  <a:lnTo>
                    <a:pt x="154" y="125"/>
                  </a:lnTo>
                  <a:lnTo>
                    <a:pt x="155" y="126"/>
                  </a:lnTo>
                  <a:lnTo>
                    <a:pt x="155" y="127"/>
                  </a:lnTo>
                  <a:lnTo>
                    <a:pt x="156" y="128"/>
                  </a:lnTo>
                  <a:lnTo>
                    <a:pt x="156" y="130"/>
                  </a:lnTo>
                  <a:lnTo>
                    <a:pt x="156" y="131"/>
                  </a:lnTo>
                  <a:lnTo>
                    <a:pt x="155" y="133"/>
                  </a:lnTo>
                  <a:lnTo>
                    <a:pt x="155" y="135"/>
                  </a:lnTo>
                  <a:lnTo>
                    <a:pt x="154" y="136"/>
                  </a:lnTo>
                  <a:lnTo>
                    <a:pt x="153" y="138"/>
                  </a:lnTo>
                  <a:lnTo>
                    <a:pt x="152" y="139"/>
                  </a:lnTo>
                  <a:lnTo>
                    <a:pt x="151" y="140"/>
                  </a:lnTo>
                  <a:lnTo>
                    <a:pt x="149" y="141"/>
                  </a:lnTo>
                  <a:lnTo>
                    <a:pt x="148" y="142"/>
                  </a:lnTo>
                  <a:lnTo>
                    <a:pt x="146" y="142"/>
                  </a:lnTo>
                  <a:lnTo>
                    <a:pt x="144" y="142"/>
                  </a:lnTo>
                  <a:lnTo>
                    <a:pt x="142" y="141"/>
                  </a:lnTo>
                  <a:lnTo>
                    <a:pt x="142" y="141"/>
                  </a:lnTo>
                  <a:lnTo>
                    <a:pt x="141" y="141"/>
                  </a:lnTo>
                  <a:lnTo>
                    <a:pt x="140" y="141"/>
                  </a:lnTo>
                  <a:lnTo>
                    <a:pt x="139" y="140"/>
                  </a:lnTo>
                  <a:lnTo>
                    <a:pt x="137" y="139"/>
                  </a:lnTo>
                  <a:lnTo>
                    <a:pt x="136" y="139"/>
                  </a:lnTo>
                  <a:lnTo>
                    <a:pt x="134" y="138"/>
                  </a:lnTo>
                  <a:lnTo>
                    <a:pt x="132" y="140"/>
                  </a:lnTo>
                  <a:lnTo>
                    <a:pt x="131" y="142"/>
                  </a:lnTo>
                  <a:lnTo>
                    <a:pt x="130" y="144"/>
                  </a:lnTo>
                  <a:lnTo>
                    <a:pt x="128" y="147"/>
                  </a:lnTo>
                  <a:lnTo>
                    <a:pt x="127" y="149"/>
                  </a:lnTo>
                  <a:lnTo>
                    <a:pt x="126" y="151"/>
                  </a:lnTo>
                  <a:lnTo>
                    <a:pt x="125" y="153"/>
                  </a:lnTo>
                  <a:lnTo>
                    <a:pt x="123" y="155"/>
                  </a:lnTo>
                  <a:lnTo>
                    <a:pt x="123" y="156"/>
                  </a:lnTo>
                  <a:lnTo>
                    <a:pt x="122" y="158"/>
                  </a:lnTo>
                  <a:lnTo>
                    <a:pt x="120" y="159"/>
                  </a:lnTo>
                  <a:lnTo>
                    <a:pt x="119" y="160"/>
                  </a:lnTo>
                  <a:lnTo>
                    <a:pt x="117" y="161"/>
                  </a:lnTo>
                  <a:lnTo>
                    <a:pt x="115" y="162"/>
                  </a:lnTo>
                  <a:lnTo>
                    <a:pt x="113" y="162"/>
                  </a:lnTo>
                  <a:lnTo>
                    <a:pt x="110" y="162"/>
                  </a:lnTo>
                  <a:lnTo>
                    <a:pt x="108" y="161"/>
                  </a:lnTo>
                  <a:lnTo>
                    <a:pt x="106" y="160"/>
                  </a:lnTo>
                  <a:lnTo>
                    <a:pt x="104" y="159"/>
                  </a:lnTo>
                  <a:lnTo>
                    <a:pt x="102" y="158"/>
                  </a:lnTo>
                  <a:lnTo>
                    <a:pt x="100" y="156"/>
                  </a:lnTo>
                  <a:lnTo>
                    <a:pt x="99" y="154"/>
                  </a:lnTo>
                  <a:lnTo>
                    <a:pt x="98" y="153"/>
                  </a:lnTo>
                  <a:lnTo>
                    <a:pt x="97" y="151"/>
                  </a:lnTo>
                  <a:lnTo>
                    <a:pt x="96" y="151"/>
                  </a:lnTo>
                  <a:lnTo>
                    <a:pt x="93" y="151"/>
                  </a:lnTo>
                  <a:lnTo>
                    <a:pt x="91" y="150"/>
                  </a:lnTo>
                  <a:lnTo>
                    <a:pt x="88" y="149"/>
                  </a:lnTo>
                  <a:lnTo>
                    <a:pt x="86" y="148"/>
                  </a:lnTo>
                  <a:lnTo>
                    <a:pt x="84" y="147"/>
                  </a:lnTo>
                  <a:lnTo>
                    <a:pt x="82" y="145"/>
                  </a:lnTo>
                  <a:lnTo>
                    <a:pt x="80" y="144"/>
                  </a:lnTo>
                  <a:lnTo>
                    <a:pt x="79" y="142"/>
                  </a:lnTo>
                  <a:lnTo>
                    <a:pt x="78" y="140"/>
                  </a:lnTo>
                  <a:lnTo>
                    <a:pt x="77" y="139"/>
                  </a:lnTo>
                  <a:lnTo>
                    <a:pt x="75" y="139"/>
                  </a:lnTo>
                  <a:lnTo>
                    <a:pt x="72" y="139"/>
                  </a:lnTo>
                  <a:lnTo>
                    <a:pt x="70" y="138"/>
                  </a:lnTo>
                  <a:lnTo>
                    <a:pt x="67" y="137"/>
                  </a:lnTo>
                  <a:lnTo>
                    <a:pt x="65" y="136"/>
                  </a:lnTo>
                  <a:lnTo>
                    <a:pt x="63" y="135"/>
                  </a:lnTo>
                  <a:lnTo>
                    <a:pt x="61" y="133"/>
                  </a:lnTo>
                  <a:lnTo>
                    <a:pt x="59" y="131"/>
                  </a:lnTo>
                  <a:lnTo>
                    <a:pt x="58" y="129"/>
                  </a:lnTo>
                  <a:lnTo>
                    <a:pt x="57" y="127"/>
                  </a:lnTo>
                  <a:lnTo>
                    <a:pt x="56" y="127"/>
                  </a:lnTo>
                  <a:lnTo>
                    <a:pt x="53" y="127"/>
                  </a:lnTo>
                  <a:lnTo>
                    <a:pt x="50" y="126"/>
                  </a:lnTo>
                  <a:lnTo>
                    <a:pt x="48" y="125"/>
                  </a:lnTo>
                  <a:lnTo>
                    <a:pt x="46" y="124"/>
                  </a:lnTo>
                  <a:lnTo>
                    <a:pt x="44" y="122"/>
                  </a:lnTo>
                  <a:lnTo>
                    <a:pt x="42" y="120"/>
                  </a:lnTo>
                  <a:lnTo>
                    <a:pt x="40" y="118"/>
                  </a:lnTo>
                  <a:lnTo>
                    <a:pt x="40" y="116"/>
                  </a:lnTo>
                  <a:lnTo>
                    <a:pt x="39" y="115"/>
                  </a:lnTo>
                  <a:lnTo>
                    <a:pt x="39" y="113"/>
                  </a:lnTo>
                  <a:lnTo>
                    <a:pt x="39" y="111"/>
                  </a:lnTo>
                  <a:lnTo>
                    <a:pt x="40" y="110"/>
                  </a:lnTo>
                  <a:lnTo>
                    <a:pt x="41" y="108"/>
                  </a:lnTo>
                  <a:lnTo>
                    <a:pt x="45" y="103"/>
                  </a:lnTo>
                  <a:lnTo>
                    <a:pt x="42" y="102"/>
                  </a:lnTo>
                  <a:lnTo>
                    <a:pt x="40" y="101"/>
                  </a:lnTo>
                  <a:lnTo>
                    <a:pt x="38" y="101"/>
                  </a:lnTo>
                  <a:lnTo>
                    <a:pt x="35" y="100"/>
                  </a:lnTo>
                  <a:lnTo>
                    <a:pt x="32" y="99"/>
                  </a:lnTo>
                  <a:lnTo>
                    <a:pt x="29" y="98"/>
                  </a:lnTo>
                  <a:lnTo>
                    <a:pt x="26" y="98"/>
                  </a:lnTo>
                  <a:lnTo>
                    <a:pt x="23" y="97"/>
                  </a:lnTo>
                  <a:lnTo>
                    <a:pt x="20" y="96"/>
                  </a:lnTo>
                  <a:lnTo>
                    <a:pt x="17" y="95"/>
                  </a:lnTo>
                  <a:lnTo>
                    <a:pt x="14" y="95"/>
                  </a:lnTo>
                  <a:lnTo>
                    <a:pt x="12" y="94"/>
                  </a:lnTo>
                  <a:lnTo>
                    <a:pt x="9" y="93"/>
                  </a:lnTo>
                  <a:lnTo>
                    <a:pt x="7" y="93"/>
                  </a:lnTo>
                  <a:lnTo>
                    <a:pt x="5" y="92"/>
                  </a:lnTo>
                  <a:lnTo>
                    <a:pt x="3" y="92"/>
                  </a:lnTo>
                  <a:lnTo>
                    <a:pt x="2" y="91"/>
                  </a:lnTo>
                  <a:lnTo>
                    <a:pt x="1" y="91"/>
                  </a:lnTo>
                  <a:lnTo>
                    <a:pt x="0" y="91"/>
                  </a:lnTo>
                  <a:lnTo>
                    <a:pt x="0" y="91"/>
                  </a:lnTo>
                  <a:lnTo>
                    <a:pt x="12" y="18"/>
                  </a:lnTo>
                  <a:lnTo>
                    <a:pt x="12" y="18"/>
                  </a:lnTo>
                  <a:lnTo>
                    <a:pt x="12" y="18"/>
                  </a:lnTo>
                  <a:lnTo>
                    <a:pt x="14" y="18"/>
                  </a:lnTo>
                  <a:lnTo>
                    <a:pt x="15" y="18"/>
                  </a:lnTo>
                  <a:lnTo>
                    <a:pt x="17" y="19"/>
                  </a:lnTo>
                  <a:lnTo>
                    <a:pt x="19" y="19"/>
                  </a:lnTo>
                  <a:lnTo>
                    <a:pt x="21" y="20"/>
                  </a:lnTo>
                  <a:lnTo>
                    <a:pt x="24" y="21"/>
                  </a:lnTo>
                  <a:lnTo>
                    <a:pt x="27" y="21"/>
                  </a:lnTo>
                  <a:lnTo>
                    <a:pt x="29" y="22"/>
                  </a:lnTo>
                  <a:lnTo>
                    <a:pt x="32" y="23"/>
                  </a:lnTo>
                  <a:lnTo>
                    <a:pt x="35" y="24"/>
                  </a:lnTo>
                  <a:lnTo>
                    <a:pt x="38" y="24"/>
                  </a:lnTo>
                  <a:lnTo>
                    <a:pt x="41" y="25"/>
                  </a:lnTo>
                  <a:lnTo>
                    <a:pt x="44" y="26"/>
                  </a:lnTo>
                  <a:lnTo>
                    <a:pt x="47" y="27"/>
                  </a:lnTo>
                  <a:lnTo>
                    <a:pt x="50" y="27"/>
                  </a:lnTo>
                  <a:lnTo>
                    <a:pt x="52" y="28"/>
                  </a:lnTo>
                  <a:lnTo>
                    <a:pt x="54" y="28"/>
                  </a:lnTo>
                  <a:lnTo>
                    <a:pt x="56" y="29"/>
                  </a:lnTo>
                  <a:lnTo>
                    <a:pt x="58" y="29"/>
                  </a:lnTo>
                  <a:lnTo>
                    <a:pt x="59" y="30"/>
                  </a:lnTo>
                  <a:lnTo>
                    <a:pt x="60" y="30"/>
                  </a:lnTo>
                  <a:lnTo>
                    <a:pt x="61" y="30"/>
                  </a:lnTo>
                  <a:lnTo>
                    <a:pt x="62" y="30"/>
                  </a:lnTo>
                  <a:lnTo>
                    <a:pt x="64" y="29"/>
                  </a:lnTo>
                  <a:lnTo>
                    <a:pt x="65" y="29"/>
                  </a:lnTo>
                  <a:lnTo>
                    <a:pt x="67" y="28"/>
                  </a:lnTo>
                  <a:lnTo>
                    <a:pt x="69" y="26"/>
                  </a:lnTo>
                  <a:lnTo>
                    <a:pt x="71" y="25"/>
                  </a:lnTo>
                  <a:lnTo>
                    <a:pt x="74" y="24"/>
                  </a:lnTo>
                  <a:lnTo>
                    <a:pt x="76" y="22"/>
                  </a:lnTo>
                  <a:lnTo>
                    <a:pt x="79" y="21"/>
                  </a:lnTo>
                  <a:lnTo>
                    <a:pt x="81" y="19"/>
                  </a:lnTo>
                  <a:lnTo>
                    <a:pt x="83" y="18"/>
                  </a:lnTo>
                  <a:lnTo>
                    <a:pt x="86" y="16"/>
                  </a:lnTo>
                  <a:lnTo>
                    <a:pt x="88" y="15"/>
                  </a:lnTo>
                  <a:lnTo>
                    <a:pt x="91" y="13"/>
                  </a:lnTo>
                  <a:lnTo>
                    <a:pt x="93" y="12"/>
                  </a:lnTo>
                  <a:lnTo>
                    <a:pt x="95" y="11"/>
                  </a:lnTo>
                  <a:lnTo>
                    <a:pt x="97" y="10"/>
                  </a:lnTo>
                  <a:lnTo>
                    <a:pt x="99" y="9"/>
                  </a:lnTo>
                  <a:lnTo>
                    <a:pt x="101" y="8"/>
                  </a:lnTo>
                  <a:lnTo>
                    <a:pt x="102" y="8"/>
                  </a:lnTo>
                  <a:lnTo>
                    <a:pt x="103" y="8"/>
                  </a:lnTo>
                  <a:lnTo>
                    <a:pt x="104" y="9"/>
                  </a:lnTo>
                  <a:lnTo>
                    <a:pt x="104" y="9"/>
                  </a:lnTo>
                  <a:lnTo>
                    <a:pt x="106" y="10"/>
                  </a:lnTo>
                  <a:lnTo>
                    <a:pt x="108" y="9"/>
                  </a:lnTo>
                  <a:lnTo>
                    <a:pt x="111" y="7"/>
                  </a:lnTo>
                  <a:lnTo>
                    <a:pt x="113" y="6"/>
                  </a:lnTo>
                  <a:lnTo>
                    <a:pt x="115" y="4"/>
                  </a:lnTo>
                  <a:lnTo>
                    <a:pt x="118" y="3"/>
                  </a:lnTo>
                  <a:lnTo>
                    <a:pt x="120" y="2"/>
                  </a:lnTo>
                  <a:lnTo>
                    <a:pt x="122" y="1"/>
                  </a:lnTo>
                  <a:lnTo>
                    <a:pt x="124" y="1"/>
                  </a:lnTo>
                  <a:lnTo>
                    <a:pt x="126" y="0"/>
                  </a:lnTo>
                  <a:lnTo>
                    <a:pt x="127" y="0"/>
                  </a:lnTo>
                  <a:lnTo>
                    <a:pt x="1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27283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par>
                                <p:cTn id="40" presetID="10" presetClass="entr" presetSubtype="0" fill="hold"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nodeType="with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500"/>
                                        <p:tgtEl>
                                          <p:spTgt spid="103"/>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childTnLst>
                                </p:cTn>
                              </p:par>
                              <p:par>
                                <p:cTn id="66" presetID="10" presetClass="entr" presetSubtype="0" fill="hold"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fade">
                                      <p:cBhvr>
                                        <p:cTn id="68" dur="500"/>
                                        <p:tgtEl>
                                          <p:spTgt spid="109"/>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500"/>
                                        <p:tgtEl>
                                          <p:spTgt spid="7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childTnLst>
                                </p:cTn>
                              </p:par>
                              <p:par>
                                <p:cTn id="79" presetID="10" presetClass="entr" presetSubtype="0" fill="hold" nodeType="withEffect">
                                  <p:stCondLst>
                                    <p:cond delay="0"/>
                                  </p:stCondLst>
                                  <p:childTnLst>
                                    <p:set>
                                      <p:cBhvr>
                                        <p:cTn id="80" dur="1" fill="hold">
                                          <p:stCondLst>
                                            <p:cond delay="0"/>
                                          </p:stCondLst>
                                        </p:cTn>
                                        <p:tgtEl>
                                          <p:spTgt spid="119"/>
                                        </p:tgtEl>
                                        <p:attrNameLst>
                                          <p:attrName>style.visibility</p:attrName>
                                        </p:attrNameLst>
                                      </p:cBhvr>
                                      <p:to>
                                        <p:strVal val="visible"/>
                                      </p:to>
                                    </p:set>
                                    <p:animEffect transition="in" filter="fade">
                                      <p:cBhvr>
                                        <p:cTn id="81" dur="500"/>
                                        <p:tgtEl>
                                          <p:spTgt spid="119"/>
                                        </p:tgtEl>
                                      </p:cBhvr>
                                    </p:animEffect>
                                  </p:childTnLst>
                                </p:cTn>
                              </p:par>
                            </p:childTnLst>
                          </p:cTn>
                        </p:par>
                        <p:par>
                          <p:cTn id="82" fill="hold">
                            <p:stCondLst>
                              <p:cond delay="3000"/>
                            </p:stCondLst>
                            <p:childTnLst>
                              <p:par>
                                <p:cTn id="83" presetID="10" presetClass="entr" presetSubtype="0" fill="hold" nodeType="after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fade">
                                      <p:cBhvr>
                                        <p:cTn id="88" dur="500"/>
                                        <p:tgtEl>
                                          <p:spTgt spid="7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fade">
                                      <p:cBhvr>
                                        <p:cTn id="91" dur="500"/>
                                        <p:tgtEl>
                                          <p:spTgt spid="89"/>
                                        </p:tgtEl>
                                      </p:cBhvr>
                                    </p:animEffect>
                                  </p:childTnLst>
                                </p:cTn>
                              </p:par>
                              <p:par>
                                <p:cTn id="92" presetID="10" presetClass="entr" presetSubtype="0" fill="hold" nodeType="withEffect">
                                  <p:stCondLst>
                                    <p:cond delay="0"/>
                                  </p:stCondLst>
                                  <p:childTnLst>
                                    <p:set>
                                      <p:cBhvr>
                                        <p:cTn id="93" dur="1" fill="hold">
                                          <p:stCondLst>
                                            <p:cond delay="0"/>
                                          </p:stCondLst>
                                        </p:cTn>
                                        <p:tgtEl>
                                          <p:spTgt spid="126"/>
                                        </p:tgtEl>
                                        <p:attrNameLst>
                                          <p:attrName>style.visibility</p:attrName>
                                        </p:attrNameLst>
                                      </p:cBhvr>
                                      <p:to>
                                        <p:strVal val="visible"/>
                                      </p:to>
                                    </p:set>
                                    <p:animEffect transition="in" filter="fade">
                                      <p:cBhvr>
                                        <p:cTn id="9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P spid="76" grpId="0"/>
      <p:bldP spid="77" grpId="0"/>
      <p:bldP spid="78" grpId="0"/>
      <p:bldP spid="87" grpId="0"/>
      <p:bldP spid="88" grpId="0"/>
      <p:bldP spid="8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121285"/>
            <a:ext cx="11155680" cy="878459"/>
          </a:xfrm>
        </p:spPr>
        <p:txBody>
          <a:bodyPr>
            <a:normAutofit/>
          </a:bodyPr>
          <a:lstStyle/>
          <a:p>
            <a:r>
              <a:rPr lang="es-PE" sz="4000" dirty="0"/>
              <a:t>Capítulo 8: Gestión estatal de seguridad operacional</a:t>
            </a:r>
          </a:p>
        </p:txBody>
      </p:sp>
      <p:sp>
        <p:nvSpPr>
          <p:cNvPr id="90" name="Rectangle 89"/>
          <p:cNvSpPr/>
          <p:nvPr/>
        </p:nvSpPr>
        <p:spPr>
          <a:xfrm>
            <a:off x="1508506" y="1045577"/>
            <a:ext cx="2090109" cy="1374138"/>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smtClean="0">
                <a:ln>
                  <a:noFill/>
                </a:ln>
                <a:solidFill>
                  <a:prstClr val="white"/>
                </a:solidFill>
                <a:effectLst/>
                <a:uLnTx/>
                <a:uFillTx/>
                <a:latin typeface="+mj-lt"/>
                <a:ea typeface="+mn-ea"/>
                <a:cs typeface="+mn-cs"/>
              </a:rPr>
              <a:t>Componente 1 del SSP - Política, objetivos y recursos estatales de seguridad operacional</a:t>
            </a:r>
          </a:p>
        </p:txBody>
      </p:sp>
      <p:sp>
        <p:nvSpPr>
          <p:cNvPr id="91" name="Rectangle 90"/>
          <p:cNvSpPr/>
          <p:nvPr/>
        </p:nvSpPr>
        <p:spPr>
          <a:xfrm>
            <a:off x="1508506" y="2646572"/>
            <a:ext cx="2090109" cy="1837748"/>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smtClean="0">
                <a:ln>
                  <a:noFill/>
                </a:ln>
                <a:solidFill>
                  <a:prstClr val="white"/>
                </a:solidFill>
                <a:effectLst/>
                <a:uLnTx/>
                <a:uFillTx/>
                <a:latin typeface="+mj-lt"/>
                <a:ea typeface="+mn-ea"/>
                <a:cs typeface="+mn-cs"/>
              </a:rPr>
              <a:t>Componente 2 del SSP - Gestión estatal de los riesgos de seguridad operacional</a:t>
            </a:r>
          </a:p>
        </p:txBody>
      </p:sp>
      <p:sp>
        <p:nvSpPr>
          <p:cNvPr id="92" name="Rectangle 91"/>
          <p:cNvSpPr/>
          <p:nvPr/>
        </p:nvSpPr>
        <p:spPr>
          <a:xfrm>
            <a:off x="1508506" y="4711177"/>
            <a:ext cx="2090109" cy="959983"/>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smtClean="0">
                <a:ln>
                  <a:noFill/>
                </a:ln>
                <a:solidFill>
                  <a:prstClr val="white"/>
                </a:solidFill>
                <a:effectLst/>
                <a:uLnTx/>
                <a:uFillTx/>
                <a:latin typeface="+mj-lt"/>
                <a:ea typeface="+mn-ea"/>
                <a:cs typeface="+mn-cs"/>
              </a:rPr>
              <a:t>Componente 3 del SSP - Aseguramiento estatal de la seguridad operacional</a:t>
            </a:r>
          </a:p>
        </p:txBody>
      </p:sp>
      <p:sp>
        <p:nvSpPr>
          <p:cNvPr id="93" name="Rectangle 92"/>
          <p:cNvSpPr/>
          <p:nvPr/>
        </p:nvSpPr>
        <p:spPr>
          <a:xfrm>
            <a:off x="1508506" y="5898017"/>
            <a:ext cx="2090109" cy="959983"/>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smtClean="0">
                <a:ln>
                  <a:noFill/>
                </a:ln>
                <a:solidFill>
                  <a:prstClr val="white"/>
                </a:solidFill>
                <a:effectLst/>
                <a:uLnTx/>
                <a:uFillTx/>
                <a:latin typeface="+mj-lt"/>
                <a:ea typeface="+mn-ea"/>
                <a:cs typeface="+mn-cs"/>
              </a:rPr>
              <a:t>Componente 4 del SSP – Promoción estatal de la seguridad operacional</a:t>
            </a:r>
          </a:p>
        </p:txBody>
      </p:sp>
      <p:sp>
        <p:nvSpPr>
          <p:cNvPr id="94" name="Rectangle 93"/>
          <p:cNvSpPr/>
          <p:nvPr/>
        </p:nvSpPr>
        <p:spPr>
          <a:xfrm>
            <a:off x="3812515" y="1045577"/>
            <a:ext cx="7287875" cy="1374138"/>
          </a:xfrm>
          <a:prstGeom prst="rect">
            <a:avLst/>
          </a:prstGeom>
          <a:noFill/>
          <a:ln w="12700" cap="flat" cmpd="sng" algn="ctr">
            <a:solidFill>
              <a:srgbClr val="00808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4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95" name="Rectangle 94"/>
          <p:cNvSpPr/>
          <p:nvPr/>
        </p:nvSpPr>
        <p:spPr>
          <a:xfrm>
            <a:off x="3812515" y="2646572"/>
            <a:ext cx="7287875" cy="1889663"/>
          </a:xfrm>
          <a:prstGeom prst="rect">
            <a:avLst/>
          </a:prstGeom>
          <a:noFill/>
          <a:ln w="12700" cap="flat" cmpd="sng" algn="ctr">
            <a:solidFill>
              <a:srgbClr val="00808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4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96" name="Rectangle 95"/>
          <p:cNvSpPr/>
          <p:nvPr/>
        </p:nvSpPr>
        <p:spPr>
          <a:xfrm>
            <a:off x="3812515" y="4704991"/>
            <a:ext cx="7287875" cy="966168"/>
          </a:xfrm>
          <a:prstGeom prst="rect">
            <a:avLst/>
          </a:prstGeom>
          <a:noFill/>
          <a:ln w="12700" cap="flat" cmpd="sng" algn="ctr">
            <a:solidFill>
              <a:srgbClr val="00808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4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97" name="Rectangle 96"/>
          <p:cNvSpPr/>
          <p:nvPr/>
        </p:nvSpPr>
        <p:spPr>
          <a:xfrm>
            <a:off x="3812515" y="5891832"/>
            <a:ext cx="7287875" cy="966168"/>
          </a:xfrm>
          <a:prstGeom prst="rect">
            <a:avLst/>
          </a:prstGeom>
          <a:noFill/>
          <a:ln w="12700" cap="flat" cmpd="sng" algn="ctr">
            <a:solidFill>
              <a:srgbClr val="00808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PE" sz="1400" b="0" i="0" u="none" strike="noStrike" kern="0" cap="none" spc="0" normalizeH="0" baseline="0" noProof="0" dirty="0" smtClean="0">
              <a:ln>
                <a:noFill/>
              </a:ln>
              <a:solidFill>
                <a:prstClr val="white"/>
              </a:solidFill>
              <a:effectLst/>
              <a:uLnTx/>
              <a:uFillTx/>
              <a:latin typeface="+mj-lt"/>
              <a:ea typeface="+mn-ea"/>
              <a:cs typeface="+mn-cs"/>
            </a:endParaRPr>
          </a:p>
        </p:txBody>
      </p:sp>
      <p:sp>
        <p:nvSpPr>
          <p:cNvPr id="98" name="Rounded Rectangle 97"/>
          <p:cNvSpPr/>
          <p:nvPr/>
        </p:nvSpPr>
        <p:spPr>
          <a:xfrm>
            <a:off x="3904193" y="1109246"/>
            <a:ext cx="2253589" cy="45742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CE- 1 Legislación aeronáutica básica</a:t>
            </a:r>
          </a:p>
        </p:txBody>
      </p:sp>
      <p:sp>
        <p:nvSpPr>
          <p:cNvPr id="99" name="Rounded Rectangle 98"/>
          <p:cNvSpPr/>
          <p:nvPr/>
        </p:nvSpPr>
        <p:spPr>
          <a:xfrm>
            <a:off x="6302925" y="1109246"/>
            <a:ext cx="2253589" cy="45742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 – 3 Sistema y funciones estatales</a:t>
            </a:r>
          </a:p>
        </p:txBody>
      </p:sp>
      <p:sp>
        <p:nvSpPr>
          <p:cNvPr id="100" name="Rounded Rectangle 99"/>
          <p:cNvSpPr/>
          <p:nvPr/>
        </p:nvSpPr>
        <p:spPr>
          <a:xfrm>
            <a:off x="8701658" y="1114497"/>
            <a:ext cx="2253589" cy="1136462"/>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 – 5 Orientación técnica, instrumentos y suministro de información crítica</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en materia de seguridad operacional</a:t>
            </a:r>
          </a:p>
        </p:txBody>
      </p:sp>
      <p:sp>
        <p:nvSpPr>
          <p:cNvPr id="101" name="Rounded Rectangle 100"/>
          <p:cNvSpPr/>
          <p:nvPr/>
        </p:nvSpPr>
        <p:spPr>
          <a:xfrm>
            <a:off x="3904193" y="1642706"/>
            <a:ext cx="2253589" cy="727557"/>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CE-2 Reglamentos de explotación específicos</a:t>
            </a:r>
          </a:p>
        </p:txBody>
      </p:sp>
      <p:sp>
        <p:nvSpPr>
          <p:cNvPr id="102" name="Rounded Rectangle 101"/>
          <p:cNvSpPr/>
          <p:nvPr/>
        </p:nvSpPr>
        <p:spPr>
          <a:xfrm>
            <a:off x="6327002" y="1674540"/>
            <a:ext cx="2253589" cy="608253"/>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 – 4 Personal técnico cualificado</a:t>
            </a:r>
          </a:p>
        </p:txBody>
      </p:sp>
      <p:sp>
        <p:nvSpPr>
          <p:cNvPr id="103" name="Rounded Rectangle 102"/>
          <p:cNvSpPr/>
          <p:nvPr/>
        </p:nvSpPr>
        <p:spPr>
          <a:xfrm>
            <a:off x="3904193" y="2736823"/>
            <a:ext cx="2253589" cy="1079900"/>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 – 6 Obligaciones de otorgamiento de licencias, certificaciones,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autorizaciones y aprobaciones</a:t>
            </a:r>
          </a:p>
        </p:txBody>
      </p:sp>
      <p:sp>
        <p:nvSpPr>
          <p:cNvPr id="104" name="Rounded Rectangle 103"/>
          <p:cNvSpPr/>
          <p:nvPr/>
        </p:nvSpPr>
        <p:spPr>
          <a:xfrm>
            <a:off x="3904193" y="3867096"/>
            <a:ext cx="2253589" cy="617224"/>
          </a:xfrm>
          <a:prstGeom prst="roundRect">
            <a:avLst/>
          </a:prstGeom>
          <a:gradFill flip="none" rotWithShape="1">
            <a:gsLst>
              <a:gs pos="0">
                <a:srgbClr val="FC9804">
                  <a:shade val="30000"/>
                  <a:satMod val="115000"/>
                </a:srgbClr>
              </a:gs>
              <a:gs pos="50000">
                <a:srgbClr val="FC9804">
                  <a:shade val="67500"/>
                  <a:satMod val="115000"/>
                </a:srgbClr>
              </a:gs>
              <a:gs pos="100000">
                <a:srgbClr val="FC9804">
                  <a:shade val="100000"/>
                  <a:satMod val="115000"/>
                </a:srgbClr>
              </a:gs>
            </a:gsLst>
            <a:lin ang="16200000" scaled="1"/>
            <a:tileRect/>
          </a:gradFill>
          <a:ln w="12700" cap="flat" cmpd="sng" algn="ctr">
            <a:solidFill>
              <a:srgbClr val="FC9804">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Obligaciones del sistema de gestión de la seguridad operacional</a:t>
            </a:r>
          </a:p>
        </p:txBody>
      </p:sp>
      <p:sp>
        <p:nvSpPr>
          <p:cNvPr id="105" name="Rounded Rectangle 104"/>
          <p:cNvSpPr/>
          <p:nvPr/>
        </p:nvSpPr>
        <p:spPr>
          <a:xfrm>
            <a:off x="6329658" y="2758452"/>
            <a:ext cx="2253589" cy="518320"/>
          </a:xfrm>
          <a:prstGeom prst="roundRect">
            <a:avLst/>
          </a:prstGeom>
          <a:gradFill flip="none" rotWithShape="1">
            <a:gsLst>
              <a:gs pos="0">
                <a:srgbClr val="FC9804">
                  <a:shade val="30000"/>
                  <a:satMod val="115000"/>
                </a:srgbClr>
              </a:gs>
              <a:gs pos="50000">
                <a:srgbClr val="FC9804">
                  <a:shade val="67500"/>
                  <a:satMod val="115000"/>
                </a:srgbClr>
              </a:gs>
              <a:gs pos="100000">
                <a:srgbClr val="FC9804">
                  <a:shade val="100000"/>
                  <a:satMod val="115000"/>
                </a:srgbClr>
              </a:gs>
            </a:gsLst>
            <a:lin ang="16200000" scaled="1"/>
            <a:tileRect/>
          </a:gradFill>
          <a:ln w="12700" cap="flat" cmpd="sng" algn="ctr">
            <a:solidFill>
              <a:srgbClr val="FC9804">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Investigación de accidentes e incidentes</a:t>
            </a:r>
          </a:p>
        </p:txBody>
      </p:sp>
      <p:sp>
        <p:nvSpPr>
          <p:cNvPr id="106" name="Rounded Rectangle 105"/>
          <p:cNvSpPr/>
          <p:nvPr/>
        </p:nvSpPr>
        <p:spPr>
          <a:xfrm>
            <a:off x="6329658" y="3362224"/>
            <a:ext cx="2253589" cy="924783"/>
          </a:xfrm>
          <a:prstGeom prst="roundRect">
            <a:avLst/>
          </a:prstGeom>
          <a:gradFill flip="none" rotWithShape="1">
            <a:gsLst>
              <a:gs pos="0">
                <a:srgbClr val="FC9804">
                  <a:shade val="30000"/>
                  <a:satMod val="115000"/>
                </a:srgbClr>
              </a:gs>
              <a:gs pos="50000">
                <a:srgbClr val="FC9804">
                  <a:shade val="67500"/>
                  <a:satMod val="115000"/>
                </a:srgbClr>
              </a:gs>
              <a:gs pos="100000">
                <a:srgbClr val="FC9804">
                  <a:shade val="100000"/>
                  <a:satMod val="115000"/>
                </a:srgbClr>
              </a:gs>
            </a:gsLst>
            <a:lin ang="16200000" scaled="1"/>
            <a:tileRect/>
          </a:gradFill>
          <a:ln w="12700" cap="flat" cmpd="sng" algn="ctr">
            <a:solidFill>
              <a:srgbClr val="FC9804">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Identificación de peligros y evaluación de riesgos de seguridad operacional</a:t>
            </a:r>
          </a:p>
        </p:txBody>
      </p:sp>
      <p:sp>
        <p:nvSpPr>
          <p:cNvPr id="107" name="Rounded Rectangle 106"/>
          <p:cNvSpPr/>
          <p:nvPr/>
        </p:nvSpPr>
        <p:spPr>
          <a:xfrm>
            <a:off x="8701658" y="2758452"/>
            <a:ext cx="2253589" cy="1330254"/>
          </a:xfrm>
          <a:prstGeom prst="roundRect">
            <a:avLst/>
          </a:prstGeom>
          <a:gradFill flip="none" rotWithShape="1">
            <a:gsLst>
              <a:gs pos="0">
                <a:srgbClr val="FC9804">
                  <a:shade val="30000"/>
                  <a:satMod val="115000"/>
                </a:srgbClr>
              </a:gs>
              <a:gs pos="50000">
                <a:srgbClr val="FC9804">
                  <a:shade val="67500"/>
                  <a:satMod val="115000"/>
                </a:srgbClr>
              </a:gs>
              <a:gs pos="100000">
                <a:srgbClr val="FC9804">
                  <a:shade val="100000"/>
                  <a:satMod val="115000"/>
                </a:srgbClr>
              </a:gs>
            </a:gsLst>
            <a:lin ang="16200000" scaled="1"/>
            <a:tileRect/>
          </a:gradFill>
          <a:ln w="12700" cap="flat" cmpd="sng" algn="ctr">
            <a:solidFill>
              <a:srgbClr val="FC9804">
                <a:lumMod val="75000"/>
              </a:srgbClr>
            </a:solidFill>
            <a:prstDash val="solid"/>
            <a:miter lim="800000"/>
          </a:ln>
          <a:effectLst/>
        </p:spPr>
        <p:txBody>
          <a:bodyPr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Gestión de riesgos de seguridad operacional</a:t>
            </a:r>
          </a:p>
        </p:txBody>
      </p:sp>
      <p:sp>
        <p:nvSpPr>
          <p:cNvPr id="108" name="Rounded Rectangle 107"/>
          <p:cNvSpPr/>
          <p:nvPr/>
        </p:nvSpPr>
        <p:spPr>
          <a:xfrm>
            <a:off x="8781872" y="3395022"/>
            <a:ext cx="2093162" cy="625110"/>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 – 8 Solución de problemas de seguridad operacional</a:t>
            </a:r>
          </a:p>
        </p:txBody>
      </p:sp>
      <p:sp>
        <p:nvSpPr>
          <p:cNvPr id="109" name="Rounded Rectangle 108"/>
          <p:cNvSpPr/>
          <p:nvPr/>
        </p:nvSpPr>
        <p:spPr>
          <a:xfrm>
            <a:off x="3904193" y="4824296"/>
            <a:ext cx="3468228" cy="727557"/>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CE-7 Obligaciones de vigilancia</a:t>
            </a:r>
          </a:p>
        </p:txBody>
      </p:sp>
      <p:sp>
        <p:nvSpPr>
          <p:cNvPr id="110" name="Rounded Rectangle 109"/>
          <p:cNvSpPr/>
          <p:nvPr/>
        </p:nvSpPr>
        <p:spPr>
          <a:xfrm>
            <a:off x="7502290" y="4824294"/>
            <a:ext cx="3468228" cy="727557"/>
          </a:xfrm>
          <a:prstGeom prst="roundRect">
            <a:avLst/>
          </a:prstGeom>
          <a:gradFill flip="none" rotWithShape="1">
            <a:gsLst>
              <a:gs pos="0">
                <a:srgbClr val="FC9804">
                  <a:shade val="30000"/>
                  <a:satMod val="115000"/>
                </a:srgbClr>
              </a:gs>
              <a:gs pos="50000">
                <a:srgbClr val="FC9804">
                  <a:shade val="67500"/>
                  <a:satMod val="115000"/>
                </a:srgbClr>
              </a:gs>
              <a:gs pos="100000">
                <a:srgbClr val="FC9804">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Rendimiento estatal en materia de seguridad operacional</a:t>
            </a:r>
          </a:p>
        </p:txBody>
      </p:sp>
      <p:sp>
        <p:nvSpPr>
          <p:cNvPr id="111" name="Rounded Rectangle 110"/>
          <p:cNvSpPr/>
          <p:nvPr/>
        </p:nvSpPr>
        <p:spPr>
          <a:xfrm>
            <a:off x="3904193" y="6011135"/>
            <a:ext cx="3468228" cy="727557"/>
          </a:xfrm>
          <a:prstGeom prst="roundRect">
            <a:avLst/>
          </a:prstGeom>
          <a:gradFill flip="none" rotWithShape="1">
            <a:gsLst>
              <a:gs pos="0">
                <a:srgbClr val="FC9804">
                  <a:shade val="30000"/>
                  <a:satMod val="115000"/>
                </a:srgbClr>
              </a:gs>
              <a:gs pos="50000">
                <a:srgbClr val="FC9804">
                  <a:shade val="67500"/>
                  <a:satMod val="115000"/>
                </a:srgbClr>
              </a:gs>
              <a:gs pos="100000">
                <a:srgbClr val="FC9804">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Comunicación y divulgación internas de la información sobre seguridad operacional</a:t>
            </a:r>
          </a:p>
        </p:txBody>
      </p:sp>
      <p:sp>
        <p:nvSpPr>
          <p:cNvPr id="112" name="Rounded Rectangle 111"/>
          <p:cNvSpPr/>
          <p:nvPr/>
        </p:nvSpPr>
        <p:spPr>
          <a:xfrm>
            <a:off x="7502290" y="6011135"/>
            <a:ext cx="3468228" cy="727557"/>
          </a:xfrm>
          <a:prstGeom prst="roundRect">
            <a:avLst/>
          </a:prstGeom>
          <a:gradFill flip="none" rotWithShape="1">
            <a:gsLst>
              <a:gs pos="0">
                <a:srgbClr val="FC9804">
                  <a:shade val="30000"/>
                  <a:satMod val="115000"/>
                </a:srgbClr>
              </a:gs>
              <a:gs pos="50000">
                <a:srgbClr val="FC9804">
                  <a:shade val="67500"/>
                  <a:satMod val="115000"/>
                </a:srgbClr>
              </a:gs>
              <a:gs pos="100000">
                <a:srgbClr val="FC9804">
                  <a:shade val="100000"/>
                  <a:satMod val="115000"/>
                </a:srgbClr>
              </a:gs>
            </a:gsLst>
            <a:lin ang="16200000" scaled="1"/>
            <a:tileRect/>
          </a:gradFill>
          <a:ln w="12700" cap="flat" cmpd="sng" algn="ctr">
            <a:solidFill>
              <a:srgbClr val="00A4DE">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prstClr val="white"/>
                </a:solidFill>
                <a:effectLst/>
                <a:uLnTx/>
                <a:uFillTx/>
                <a:latin typeface="+mj-lt"/>
                <a:ea typeface="+mn-ea"/>
                <a:cs typeface="+mn-cs"/>
              </a:rPr>
              <a:t>Comunicación y divulgación externas de la información sobre seguridad operacional</a:t>
            </a:r>
          </a:p>
        </p:txBody>
      </p:sp>
    </p:spTree>
    <p:extLst>
      <p:ext uri="{BB962C8B-B14F-4D97-AF65-F5344CB8AC3E}">
        <p14:creationId xmlns:p14="http://schemas.microsoft.com/office/powerpoint/2010/main" val="89131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31249" y="1509897"/>
            <a:ext cx="6247067" cy="4524315"/>
          </a:xfrm>
          <a:prstGeom prst="rect">
            <a:avLst/>
          </a:prstGeom>
          <a:noFill/>
        </p:spPr>
        <p:txBody>
          <a:bodyPr wrap="square" rtlCol="0">
            <a:spAutoFit/>
          </a:bodyPr>
          <a:lstStyle/>
          <a:p>
            <a:pPr algn="just"/>
            <a:r>
              <a:rPr lang="es-PE" sz="2400" dirty="0">
                <a:latin typeface="+mj-lt"/>
              </a:rPr>
              <a:t>La finalidad de las normas y métodos recomendados (SARPS) de este Anexo es</a:t>
            </a:r>
            <a:r>
              <a:rPr lang="es-PE" sz="2400" dirty="0">
                <a:solidFill>
                  <a:schemeClr val="tx1">
                    <a:lumMod val="65000"/>
                    <a:lumOff val="35000"/>
                  </a:schemeClr>
                </a:solidFill>
                <a:latin typeface="+mj-lt"/>
              </a:rPr>
              <a:t> </a:t>
            </a:r>
            <a:r>
              <a:rPr lang="es-PE" sz="2400" b="1" dirty="0">
                <a:solidFill>
                  <a:srgbClr val="C00000"/>
                </a:solidFill>
                <a:latin typeface="+mj-lt"/>
              </a:rPr>
              <a:t>ayudar a los Estados a manejar los riesgos </a:t>
            </a:r>
            <a:r>
              <a:rPr lang="es-PE" sz="2400" dirty="0">
                <a:latin typeface="+mj-lt"/>
              </a:rPr>
              <a:t>de seguridad operacional de la aviación. En virtud de la creciente complejidad del sistema mundial de transporte aéreo y de la interrelación de sus actividades de aviación necesarias para garantizar la operación segura de las aeronaves, este Anexo sirve de apoyo a la </a:t>
            </a:r>
            <a:r>
              <a:rPr lang="es-PE" sz="2400" b="1" dirty="0">
                <a:solidFill>
                  <a:srgbClr val="C00000"/>
                </a:solidFill>
                <a:latin typeface="+mj-lt"/>
              </a:rPr>
              <a:t>evolución continua de una estrategia preventiva </a:t>
            </a:r>
            <a:r>
              <a:rPr lang="es-PE" sz="2400" dirty="0">
                <a:latin typeface="+mj-lt"/>
              </a:rPr>
              <a:t>que permita mejorar el rendimiento en materia de seguridad operacional.</a:t>
            </a:r>
            <a:endParaRPr lang="en-US" sz="2400" dirty="0">
              <a:latin typeface="+mj-lt"/>
            </a:endParaRPr>
          </a:p>
        </p:txBody>
      </p:sp>
      <p:sp>
        <p:nvSpPr>
          <p:cNvPr id="2" name="Title 1"/>
          <p:cNvSpPr>
            <a:spLocks noGrp="1"/>
          </p:cNvSpPr>
          <p:nvPr>
            <p:ph type="title"/>
          </p:nvPr>
        </p:nvSpPr>
        <p:spPr>
          <a:xfrm>
            <a:off x="628315" y="381169"/>
            <a:ext cx="10515600" cy="895349"/>
          </a:xfrm>
        </p:spPr>
        <p:txBody>
          <a:bodyPr>
            <a:normAutofit/>
          </a:bodyPr>
          <a:lstStyle/>
          <a:p>
            <a:r>
              <a:rPr lang="es-PE" sz="3200" b="1" dirty="0"/>
              <a:t>Anexo 19- Gestión de la seguridad </a:t>
            </a:r>
            <a:r>
              <a:rPr lang="es-PE" sz="3200" b="1" dirty="0" smtClean="0"/>
              <a:t>operacional</a:t>
            </a:r>
            <a:endParaRPr lang="es-PE" sz="3200" b="1" dirty="0"/>
          </a:p>
        </p:txBody>
      </p:sp>
      <p:pic>
        <p:nvPicPr>
          <p:cNvPr id="13" name="Picture Placeholder 3"/>
          <p:cNvPicPr>
            <a:picLocks noGrp="1" noChangeAspect="1"/>
          </p:cNvPicPr>
          <p:nvPr>
            <p:ph type="pic" sz="quarter" idx="14"/>
          </p:nvPr>
        </p:nvPicPr>
        <p:blipFill>
          <a:blip r:embed="rId2"/>
          <a:srcRect l="1313" r="1313"/>
          <a:stretch>
            <a:fillRect/>
          </a:stretch>
        </p:blipFill>
        <p:spPr>
          <a:xfrm>
            <a:off x="7604125" y="1122363"/>
            <a:ext cx="4154488" cy="5486400"/>
          </a:xfrm>
          <a:prstGeom prst="rect">
            <a:avLst/>
          </a:prstGeom>
          <a:ln>
            <a:solidFill>
              <a:schemeClr val="tx1"/>
            </a:solidFill>
          </a:ln>
        </p:spPr>
      </p:pic>
    </p:spTree>
    <p:extLst>
      <p:ext uri="{BB962C8B-B14F-4D97-AF65-F5344CB8AC3E}">
        <p14:creationId xmlns:p14="http://schemas.microsoft.com/office/powerpoint/2010/main" val="4166537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121285"/>
            <a:ext cx="11155680" cy="878459"/>
          </a:xfrm>
        </p:spPr>
        <p:txBody>
          <a:bodyPr>
            <a:normAutofit/>
          </a:bodyPr>
          <a:lstStyle/>
          <a:p>
            <a:r>
              <a:rPr lang="es-PE" sz="4000" dirty="0"/>
              <a:t>Capítulo 8: Gestión estatal de seguridad operacional</a:t>
            </a:r>
          </a:p>
        </p:txBody>
      </p:sp>
      <p:pic>
        <p:nvPicPr>
          <p:cNvPr id="26" name="Picture 25"/>
          <p:cNvPicPr>
            <a:picLocks noChangeAspect="1"/>
          </p:cNvPicPr>
          <p:nvPr/>
        </p:nvPicPr>
        <p:blipFill>
          <a:blip r:embed="rId3"/>
          <a:stretch>
            <a:fillRect/>
          </a:stretch>
        </p:blipFill>
        <p:spPr>
          <a:xfrm>
            <a:off x="4105796" y="847967"/>
            <a:ext cx="7286104" cy="6010033"/>
          </a:xfrm>
          <a:prstGeom prst="rect">
            <a:avLst/>
          </a:prstGeom>
        </p:spPr>
      </p:pic>
      <p:sp>
        <p:nvSpPr>
          <p:cNvPr id="3" name="TextBox 2"/>
          <p:cNvSpPr txBox="1"/>
          <p:nvPr/>
        </p:nvSpPr>
        <p:spPr>
          <a:xfrm>
            <a:off x="812800" y="2933700"/>
            <a:ext cx="2628900" cy="2062103"/>
          </a:xfrm>
          <a:prstGeom prst="rect">
            <a:avLst/>
          </a:prstGeom>
          <a:noFill/>
        </p:spPr>
        <p:txBody>
          <a:bodyPr wrap="square" rtlCol="0">
            <a:spAutoFit/>
          </a:bodyPr>
          <a:lstStyle/>
          <a:p>
            <a:pPr algn="ctr"/>
            <a:r>
              <a:rPr lang="es-PE" sz="3200" dirty="0">
                <a:latin typeface="+mj-lt"/>
              </a:rPr>
              <a:t>Programa de análisis basado en datos</a:t>
            </a:r>
          </a:p>
        </p:txBody>
      </p:sp>
    </p:spTree>
    <p:extLst>
      <p:ext uri="{BB962C8B-B14F-4D97-AF65-F5344CB8AC3E}">
        <p14:creationId xmlns:p14="http://schemas.microsoft.com/office/powerpoint/2010/main" val="29088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121285"/>
            <a:ext cx="11155680" cy="878459"/>
          </a:xfrm>
        </p:spPr>
        <p:txBody>
          <a:bodyPr>
            <a:normAutofit/>
          </a:bodyPr>
          <a:lstStyle/>
          <a:p>
            <a:r>
              <a:rPr lang="es-PE" sz="4000" dirty="0"/>
              <a:t>Capítulo 8: Gestión estatal de seguridad operacional</a:t>
            </a:r>
          </a:p>
        </p:txBody>
      </p:sp>
      <p:sp>
        <p:nvSpPr>
          <p:cNvPr id="3" name="TextBox 2"/>
          <p:cNvSpPr txBox="1"/>
          <p:nvPr/>
        </p:nvSpPr>
        <p:spPr>
          <a:xfrm>
            <a:off x="431800" y="1943100"/>
            <a:ext cx="2628900" cy="3046988"/>
          </a:xfrm>
          <a:prstGeom prst="rect">
            <a:avLst/>
          </a:prstGeom>
          <a:noFill/>
        </p:spPr>
        <p:txBody>
          <a:bodyPr wrap="square" rtlCol="0">
            <a:spAutoFit/>
          </a:bodyPr>
          <a:lstStyle/>
          <a:p>
            <a:pPr algn="ctr"/>
            <a:r>
              <a:rPr lang="es-PE" sz="3200" dirty="0" smtClean="0">
                <a:latin typeface="+mj-lt"/>
              </a:rPr>
              <a:t>Concepto de vigilancia basado en riesgos de seguridad operacional</a:t>
            </a:r>
            <a:endParaRPr lang="es-PE" sz="3200" dirty="0">
              <a:latin typeface="+mj-lt"/>
            </a:endParaRPr>
          </a:p>
        </p:txBody>
      </p:sp>
      <p:pic>
        <p:nvPicPr>
          <p:cNvPr id="5" name="Picture 4"/>
          <p:cNvPicPr>
            <a:picLocks noChangeAspect="1"/>
          </p:cNvPicPr>
          <p:nvPr/>
        </p:nvPicPr>
        <p:blipFill>
          <a:blip r:embed="rId3"/>
          <a:stretch>
            <a:fillRect/>
          </a:stretch>
        </p:blipFill>
        <p:spPr>
          <a:xfrm>
            <a:off x="3800500" y="1207666"/>
            <a:ext cx="8149401" cy="5078834"/>
          </a:xfrm>
          <a:prstGeom prst="rect">
            <a:avLst/>
          </a:prstGeom>
        </p:spPr>
      </p:pic>
    </p:spTree>
    <p:extLst>
      <p:ext uri="{BB962C8B-B14F-4D97-AF65-F5344CB8AC3E}">
        <p14:creationId xmlns:p14="http://schemas.microsoft.com/office/powerpoint/2010/main" val="168712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121285"/>
            <a:ext cx="11155680" cy="878459"/>
          </a:xfrm>
        </p:spPr>
        <p:txBody>
          <a:bodyPr>
            <a:normAutofit/>
          </a:bodyPr>
          <a:lstStyle/>
          <a:p>
            <a:r>
              <a:rPr lang="es-PE" sz="4000" dirty="0"/>
              <a:t>Capítulo 8: Gestión estatal de seguridad operacional</a:t>
            </a:r>
          </a:p>
        </p:txBody>
      </p:sp>
      <p:sp>
        <p:nvSpPr>
          <p:cNvPr id="3" name="TextBox 2"/>
          <p:cNvSpPr txBox="1"/>
          <p:nvPr/>
        </p:nvSpPr>
        <p:spPr>
          <a:xfrm>
            <a:off x="774700" y="2064272"/>
            <a:ext cx="2628900" cy="3539430"/>
          </a:xfrm>
          <a:prstGeom prst="rect">
            <a:avLst/>
          </a:prstGeom>
          <a:noFill/>
        </p:spPr>
        <p:txBody>
          <a:bodyPr wrap="square" rtlCol="0">
            <a:spAutoFit/>
          </a:bodyPr>
          <a:lstStyle/>
          <a:p>
            <a:pPr algn="ctr"/>
            <a:r>
              <a:rPr lang="es-PE" sz="3200" dirty="0" smtClean="0">
                <a:latin typeface="+mj-lt"/>
              </a:rPr>
              <a:t>Nivel aceptable de rendimiento de la seguridad operacional (ALoSP)</a:t>
            </a:r>
            <a:endParaRPr lang="es-PE" sz="3200" dirty="0">
              <a:latin typeface="+mj-lt"/>
            </a:endParaRPr>
          </a:p>
        </p:txBody>
      </p:sp>
      <p:pic>
        <p:nvPicPr>
          <p:cNvPr id="4" name="Picture 3"/>
          <p:cNvPicPr>
            <a:picLocks noChangeAspect="1"/>
          </p:cNvPicPr>
          <p:nvPr/>
        </p:nvPicPr>
        <p:blipFill>
          <a:blip r:embed="rId3"/>
          <a:stretch>
            <a:fillRect/>
          </a:stretch>
        </p:blipFill>
        <p:spPr>
          <a:xfrm>
            <a:off x="4184812" y="901701"/>
            <a:ext cx="7473788" cy="5864572"/>
          </a:xfrm>
          <a:prstGeom prst="rect">
            <a:avLst/>
          </a:prstGeom>
        </p:spPr>
      </p:pic>
    </p:spTree>
    <p:extLst>
      <p:ext uri="{BB962C8B-B14F-4D97-AF65-F5344CB8AC3E}">
        <p14:creationId xmlns:p14="http://schemas.microsoft.com/office/powerpoint/2010/main" val="24620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121285"/>
            <a:ext cx="11155680" cy="878459"/>
          </a:xfrm>
        </p:spPr>
        <p:txBody>
          <a:bodyPr>
            <a:normAutofit/>
          </a:bodyPr>
          <a:lstStyle/>
          <a:p>
            <a:r>
              <a:rPr lang="es-PE" sz="4000" dirty="0"/>
              <a:t>Capítulo 8: Gestión estatal de seguridad operacional</a:t>
            </a:r>
          </a:p>
        </p:txBody>
      </p:sp>
      <p:pic>
        <p:nvPicPr>
          <p:cNvPr id="3" name="Picture 2"/>
          <p:cNvPicPr>
            <a:picLocks noChangeAspect="1"/>
          </p:cNvPicPr>
          <p:nvPr/>
        </p:nvPicPr>
        <p:blipFill>
          <a:blip r:embed="rId3"/>
          <a:stretch>
            <a:fillRect/>
          </a:stretch>
        </p:blipFill>
        <p:spPr>
          <a:xfrm>
            <a:off x="5613400" y="1167242"/>
            <a:ext cx="6400800" cy="5690758"/>
          </a:xfrm>
          <a:prstGeom prst="rect">
            <a:avLst/>
          </a:prstGeom>
        </p:spPr>
      </p:pic>
      <p:sp>
        <p:nvSpPr>
          <p:cNvPr id="4" name="TextBox 3"/>
          <p:cNvSpPr txBox="1"/>
          <p:nvPr/>
        </p:nvSpPr>
        <p:spPr>
          <a:xfrm>
            <a:off x="1168400" y="2819400"/>
            <a:ext cx="3873500" cy="954107"/>
          </a:xfrm>
          <a:prstGeom prst="rect">
            <a:avLst/>
          </a:prstGeom>
          <a:noFill/>
        </p:spPr>
        <p:txBody>
          <a:bodyPr wrap="square" rtlCol="0">
            <a:spAutoFit/>
          </a:bodyPr>
          <a:lstStyle/>
          <a:p>
            <a:pPr algn="ctr"/>
            <a:r>
              <a:rPr lang="es-PE" sz="2800">
                <a:latin typeface="+mj-lt"/>
              </a:rPr>
              <a:t>Trayecto de la madurez del SSP</a:t>
            </a:r>
            <a:endParaRPr lang="es-PE" sz="2800" dirty="0">
              <a:latin typeface="+mj-lt"/>
            </a:endParaRPr>
          </a:p>
        </p:txBody>
      </p:sp>
    </p:spTree>
    <p:extLst>
      <p:ext uri="{BB962C8B-B14F-4D97-AF65-F5344CB8AC3E}">
        <p14:creationId xmlns:p14="http://schemas.microsoft.com/office/powerpoint/2010/main" val="87443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21285"/>
            <a:ext cx="11765280" cy="878459"/>
          </a:xfrm>
        </p:spPr>
        <p:txBody>
          <a:bodyPr>
            <a:normAutofit fontScale="90000"/>
          </a:bodyPr>
          <a:lstStyle/>
          <a:p>
            <a:r>
              <a:rPr lang="es-PE" sz="4000" dirty="0"/>
              <a:t>Capítulo 9: Sistema de gestión de seguridad operacional (SMS)</a:t>
            </a:r>
          </a:p>
        </p:txBody>
      </p:sp>
      <p:grpSp>
        <p:nvGrpSpPr>
          <p:cNvPr id="4" name="Group 3"/>
          <p:cNvGrpSpPr/>
          <p:nvPr/>
        </p:nvGrpSpPr>
        <p:grpSpPr>
          <a:xfrm>
            <a:off x="780289" y="974592"/>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1493590" y="1786149"/>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207606" y="2593211"/>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935316" y="3403444"/>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1687234" y="1009060"/>
            <a:ext cx="6790270" cy="461665"/>
          </a:xfrm>
          <a:prstGeom prst="rect">
            <a:avLst/>
          </a:prstGeom>
        </p:spPr>
        <p:txBody>
          <a:bodyPr wrap="square">
            <a:spAutoFit/>
          </a:bodyPr>
          <a:lstStyle/>
          <a:p>
            <a:pPr algn="just"/>
            <a:r>
              <a:rPr lang="es-PE" sz="2400" dirty="0" smtClean="0">
                <a:solidFill>
                  <a:schemeClr val="tx1">
                    <a:lumMod val="65000"/>
                    <a:lumOff val="35000"/>
                  </a:schemeClr>
                </a:solidFill>
              </a:rPr>
              <a:t>Introducción</a:t>
            </a:r>
            <a:endParaRPr lang="es-PE" sz="2400" dirty="0">
              <a:solidFill>
                <a:schemeClr val="tx1">
                  <a:lumMod val="65000"/>
                  <a:lumOff val="35000"/>
                </a:schemeClr>
              </a:solidFill>
            </a:endParaRPr>
          </a:p>
        </p:txBody>
      </p:sp>
      <p:sp>
        <p:nvSpPr>
          <p:cNvPr id="52" name="Rectangle 51"/>
          <p:cNvSpPr/>
          <p:nvPr/>
        </p:nvSpPr>
        <p:spPr>
          <a:xfrm>
            <a:off x="2394186" y="1835440"/>
            <a:ext cx="6790270" cy="461665"/>
          </a:xfrm>
          <a:prstGeom prst="rect">
            <a:avLst/>
          </a:prstGeom>
        </p:spPr>
        <p:txBody>
          <a:bodyPr wrap="square">
            <a:spAutoFit/>
          </a:bodyPr>
          <a:lstStyle/>
          <a:p>
            <a:pPr algn="just"/>
            <a:r>
              <a:rPr lang="es-PE" sz="2400" dirty="0">
                <a:solidFill>
                  <a:schemeClr val="tx1">
                    <a:lumMod val="65000"/>
                    <a:lumOff val="35000"/>
                  </a:schemeClr>
                </a:solidFill>
              </a:rPr>
              <a:t>Marco del SMS</a:t>
            </a:r>
          </a:p>
        </p:txBody>
      </p:sp>
      <p:sp>
        <p:nvSpPr>
          <p:cNvPr id="53" name="Rectangle 52"/>
          <p:cNvSpPr/>
          <p:nvPr/>
        </p:nvSpPr>
        <p:spPr>
          <a:xfrm>
            <a:off x="3064641" y="2524167"/>
            <a:ext cx="6790270" cy="830997"/>
          </a:xfrm>
          <a:prstGeom prst="rect">
            <a:avLst/>
          </a:prstGeom>
        </p:spPr>
        <p:txBody>
          <a:bodyPr wrap="square">
            <a:spAutoFit/>
          </a:bodyPr>
          <a:lstStyle/>
          <a:p>
            <a:pPr algn="just"/>
            <a:r>
              <a:rPr lang="es-PE" sz="2400" dirty="0">
                <a:solidFill>
                  <a:schemeClr val="tx1">
                    <a:lumMod val="65000"/>
                    <a:lumOff val="35000"/>
                  </a:schemeClr>
                </a:solidFill>
              </a:rPr>
              <a:t>Componente 1: Política, objetivos </a:t>
            </a:r>
            <a:r>
              <a:rPr lang="es-PE" sz="2400" dirty="0" smtClean="0">
                <a:solidFill>
                  <a:schemeClr val="tx1">
                    <a:lumMod val="65000"/>
                    <a:lumOff val="35000"/>
                  </a:schemeClr>
                </a:solidFill>
              </a:rPr>
              <a:t>de </a:t>
            </a:r>
            <a:r>
              <a:rPr lang="es-PE" sz="2400" dirty="0">
                <a:solidFill>
                  <a:schemeClr val="tx1">
                    <a:lumMod val="65000"/>
                    <a:lumOff val="35000"/>
                  </a:schemeClr>
                </a:solidFill>
              </a:rPr>
              <a:t>seguridad operacional</a:t>
            </a:r>
          </a:p>
        </p:txBody>
      </p:sp>
      <p:sp>
        <p:nvSpPr>
          <p:cNvPr id="54" name="Rectangle 53"/>
          <p:cNvSpPr/>
          <p:nvPr/>
        </p:nvSpPr>
        <p:spPr>
          <a:xfrm>
            <a:off x="3792351" y="3325343"/>
            <a:ext cx="6790270" cy="830997"/>
          </a:xfrm>
          <a:prstGeom prst="rect">
            <a:avLst/>
          </a:prstGeom>
        </p:spPr>
        <p:txBody>
          <a:bodyPr wrap="square">
            <a:spAutoFit/>
          </a:bodyPr>
          <a:lstStyle/>
          <a:p>
            <a:pPr algn="just"/>
            <a:r>
              <a:rPr lang="es-PE" sz="2400" dirty="0">
                <a:solidFill>
                  <a:schemeClr val="tx1">
                    <a:lumMod val="65000"/>
                    <a:lumOff val="35000"/>
                  </a:schemeClr>
                </a:solidFill>
              </a:rPr>
              <a:t>Componente 2: Gestión </a:t>
            </a:r>
            <a:r>
              <a:rPr lang="es-PE" sz="2400" dirty="0" smtClean="0">
                <a:solidFill>
                  <a:schemeClr val="tx1">
                    <a:lumMod val="65000"/>
                    <a:lumOff val="35000"/>
                  </a:schemeClr>
                </a:solidFill>
              </a:rPr>
              <a:t>de </a:t>
            </a:r>
            <a:r>
              <a:rPr lang="es-PE" sz="2400" dirty="0">
                <a:solidFill>
                  <a:schemeClr val="tx1">
                    <a:lumMod val="65000"/>
                    <a:lumOff val="35000"/>
                  </a:schemeClr>
                </a:solidFill>
              </a:rPr>
              <a:t>riesgos de seguridad operacional</a:t>
            </a:r>
          </a:p>
        </p:txBody>
      </p:sp>
      <p:grpSp>
        <p:nvGrpSpPr>
          <p:cNvPr id="59" name="Group 58"/>
          <p:cNvGrpSpPr/>
          <p:nvPr/>
        </p:nvGrpSpPr>
        <p:grpSpPr>
          <a:xfrm>
            <a:off x="1119805" y="1179552"/>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2" name="Group 61"/>
          <p:cNvGrpSpPr/>
          <p:nvPr/>
        </p:nvGrpSpPr>
        <p:grpSpPr>
          <a:xfrm>
            <a:off x="3268411" y="3610039"/>
            <a:ext cx="303206" cy="302205"/>
            <a:chOff x="2437300" y="1144829"/>
            <a:chExt cx="400024" cy="398703"/>
          </a:xfrm>
          <a:solidFill>
            <a:schemeClr val="bg2"/>
          </a:solidFill>
        </p:grpSpPr>
        <p:sp>
          <p:nvSpPr>
            <p:cNvPr id="63"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65" name="Freeform 60"/>
          <p:cNvSpPr>
            <a:spLocks noEditPoints="1"/>
          </p:cNvSpPr>
          <p:nvPr/>
        </p:nvSpPr>
        <p:spPr bwMode="auto">
          <a:xfrm>
            <a:off x="1814493" y="1992241"/>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id-ID"/>
          </a:p>
        </p:txBody>
      </p:sp>
      <p:grpSp>
        <p:nvGrpSpPr>
          <p:cNvPr id="66" name="Group 65"/>
          <p:cNvGrpSpPr/>
          <p:nvPr/>
        </p:nvGrpSpPr>
        <p:grpSpPr>
          <a:xfrm>
            <a:off x="2540703" y="2818816"/>
            <a:ext cx="303207" cy="264180"/>
            <a:chOff x="837205" y="5167510"/>
            <a:chExt cx="400024" cy="348536"/>
          </a:xfrm>
          <a:solidFill>
            <a:schemeClr val="bg2"/>
          </a:solidFill>
        </p:grpSpPr>
        <p:sp>
          <p:nvSpPr>
            <p:cNvPr id="67"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Oval 46"/>
            <p:cNvSpPr>
              <a:spLocks noChangeArrowheads="1"/>
            </p:cNvSpPr>
            <p:nvPr/>
          </p:nvSpPr>
          <p:spPr bwMode="auto">
            <a:xfrm>
              <a:off x="1187061" y="5442114"/>
              <a:ext cx="50168" cy="7393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0" y="1058485"/>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697383" y="1870042"/>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1455874" y="2677104"/>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153256" y="3487337"/>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45" name="Group 44"/>
          <p:cNvGrpSpPr/>
          <p:nvPr/>
        </p:nvGrpSpPr>
        <p:grpSpPr>
          <a:xfrm>
            <a:off x="3691129" y="4254240"/>
            <a:ext cx="884057" cy="715395"/>
            <a:chOff x="8438368" y="202797"/>
            <a:chExt cx="402431" cy="325654"/>
          </a:xfrm>
          <a:solidFill>
            <a:srgbClr val="C00000"/>
          </a:solidFill>
        </p:grpSpPr>
        <p:sp>
          <p:nvSpPr>
            <p:cNvPr id="46" name="Chevron 45"/>
            <p:cNvSpPr/>
            <p:nvPr userDrawn="1"/>
          </p:nvSpPr>
          <p:spPr>
            <a:xfrm>
              <a:off x="8438368" y="202797"/>
              <a:ext cx="402431" cy="325652"/>
            </a:xfrm>
            <a:prstGeom prst="chevron">
              <a:avLst>
                <a:gd name="adj" fmla="val 24299"/>
              </a:avLst>
            </a:prstGeom>
            <a:solidFill>
              <a:srgbClr val="E63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7" name="Freeform 46"/>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55" name="Group 54"/>
          <p:cNvGrpSpPr/>
          <p:nvPr/>
        </p:nvGrpSpPr>
        <p:grpSpPr>
          <a:xfrm>
            <a:off x="4404430" y="5065797"/>
            <a:ext cx="884057" cy="715395"/>
            <a:chOff x="8438368" y="202797"/>
            <a:chExt cx="402431" cy="325654"/>
          </a:xfrm>
          <a:solidFill>
            <a:srgbClr val="00B050"/>
          </a:solidFill>
        </p:grpSpPr>
        <p:sp>
          <p:nvSpPr>
            <p:cNvPr id="56" name="Chevron 55"/>
            <p:cNvSpPr/>
            <p:nvPr userDrawn="1"/>
          </p:nvSpPr>
          <p:spPr>
            <a:xfrm>
              <a:off x="8438368" y="202797"/>
              <a:ext cx="402431" cy="325652"/>
            </a:xfrm>
            <a:prstGeom prst="chevron">
              <a:avLst>
                <a:gd name="adj" fmla="val 24299"/>
              </a:avLst>
            </a:prstGeom>
            <a:solidFill>
              <a:srgbClr val="00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7" name="Freeform 56"/>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58" name="Group 57"/>
          <p:cNvGrpSpPr/>
          <p:nvPr/>
        </p:nvGrpSpPr>
        <p:grpSpPr>
          <a:xfrm>
            <a:off x="5118446" y="5872859"/>
            <a:ext cx="884057" cy="715395"/>
            <a:chOff x="8438368" y="202797"/>
            <a:chExt cx="402431" cy="325654"/>
          </a:xfrm>
          <a:solidFill>
            <a:srgbClr val="002060"/>
          </a:solidFill>
        </p:grpSpPr>
        <p:sp>
          <p:nvSpPr>
            <p:cNvPr id="74" name="Chevron 73"/>
            <p:cNvSpPr/>
            <p:nvPr userDrawn="1"/>
          </p:nvSpPr>
          <p:spPr>
            <a:xfrm>
              <a:off x="8438368" y="202797"/>
              <a:ext cx="402431" cy="325652"/>
            </a:xfrm>
            <a:prstGeom prst="chevron">
              <a:avLst>
                <a:gd name="adj" fmla="val 24299"/>
              </a:avLst>
            </a:prstGeom>
            <a:solidFill>
              <a:srgbClr val="000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75" name="Freeform 74"/>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76" name="Rectangle 75"/>
          <p:cNvSpPr/>
          <p:nvPr/>
        </p:nvSpPr>
        <p:spPr>
          <a:xfrm>
            <a:off x="4573437" y="4184585"/>
            <a:ext cx="6790270" cy="830997"/>
          </a:xfrm>
          <a:prstGeom prst="rect">
            <a:avLst/>
          </a:prstGeom>
        </p:spPr>
        <p:txBody>
          <a:bodyPr wrap="square">
            <a:spAutoFit/>
          </a:bodyPr>
          <a:lstStyle/>
          <a:p>
            <a:pPr algn="just"/>
            <a:r>
              <a:rPr lang="es-PE" sz="2400" dirty="0">
                <a:solidFill>
                  <a:schemeClr val="tx1">
                    <a:lumMod val="65000"/>
                    <a:lumOff val="35000"/>
                  </a:schemeClr>
                </a:solidFill>
              </a:rPr>
              <a:t>Componente 3: Aseguramiento </a:t>
            </a:r>
            <a:r>
              <a:rPr lang="es-PE" sz="2400" dirty="0" smtClean="0">
                <a:solidFill>
                  <a:schemeClr val="tx1">
                    <a:lumMod val="65000"/>
                    <a:lumOff val="35000"/>
                  </a:schemeClr>
                </a:solidFill>
              </a:rPr>
              <a:t>de </a:t>
            </a:r>
            <a:r>
              <a:rPr lang="es-PE" sz="2400" dirty="0">
                <a:solidFill>
                  <a:schemeClr val="tx1">
                    <a:lumMod val="65000"/>
                    <a:lumOff val="35000"/>
                  </a:schemeClr>
                </a:solidFill>
              </a:rPr>
              <a:t>seguridad operacional</a:t>
            </a:r>
          </a:p>
        </p:txBody>
      </p:sp>
      <p:sp>
        <p:nvSpPr>
          <p:cNvPr id="77" name="Rectangle 76"/>
          <p:cNvSpPr/>
          <p:nvPr/>
        </p:nvSpPr>
        <p:spPr>
          <a:xfrm>
            <a:off x="5288354" y="5154110"/>
            <a:ext cx="6790270" cy="461665"/>
          </a:xfrm>
          <a:prstGeom prst="rect">
            <a:avLst/>
          </a:prstGeom>
        </p:spPr>
        <p:txBody>
          <a:bodyPr wrap="square">
            <a:spAutoFit/>
          </a:bodyPr>
          <a:lstStyle/>
          <a:p>
            <a:pPr algn="just"/>
            <a:r>
              <a:rPr lang="es-PE" sz="2400" dirty="0">
                <a:solidFill>
                  <a:schemeClr val="tx1">
                    <a:lumMod val="65000"/>
                    <a:lumOff val="35000"/>
                  </a:schemeClr>
                </a:solidFill>
              </a:rPr>
              <a:t>Componente 4: Promoción </a:t>
            </a:r>
            <a:r>
              <a:rPr lang="es-PE" sz="2400" dirty="0" smtClean="0">
                <a:solidFill>
                  <a:schemeClr val="tx1">
                    <a:lumMod val="65000"/>
                    <a:lumOff val="35000"/>
                  </a:schemeClr>
                </a:solidFill>
              </a:rPr>
              <a:t>de </a:t>
            </a:r>
            <a:r>
              <a:rPr lang="es-PE" sz="2400" dirty="0">
                <a:solidFill>
                  <a:schemeClr val="tx1">
                    <a:lumMod val="65000"/>
                    <a:lumOff val="35000"/>
                  </a:schemeClr>
                </a:solidFill>
              </a:rPr>
              <a:t>seguridad operacional</a:t>
            </a:r>
          </a:p>
        </p:txBody>
      </p:sp>
      <p:sp>
        <p:nvSpPr>
          <p:cNvPr id="78" name="Rectangle 77"/>
          <p:cNvSpPr/>
          <p:nvPr/>
        </p:nvSpPr>
        <p:spPr>
          <a:xfrm>
            <a:off x="5959929" y="5930571"/>
            <a:ext cx="6232071" cy="461665"/>
          </a:xfrm>
          <a:prstGeom prst="rect">
            <a:avLst/>
          </a:prstGeom>
        </p:spPr>
        <p:txBody>
          <a:bodyPr wrap="square">
            <a:spAutoFit/>
          </a:bodyPr>
          <a:lstStyle/>
          <a:p>
            <a:pPr algn="just"/>
            <a:r>
              <a:rPr lang="es-PE" sz="2400" dirty="0">
                <a:solidFill>
                  <a:schemeClr val="tx1">
                    <a:lumMod val="65000"/>
                    <a:lumOff val="35000"/>
                  </a:schemeClr>
                </a:solidFill>
              </a:rPr>
              <a:t>Implementación del </a:t>
            </a:r>
            <a:r>
              <a:rPr lang="es-PE" sz="2400" dirty="0" smtClean="0">
                <a:solidFill>
                  <a:schemeClr val="tx1">
                    <a:lumMod val="65000"/>
                    <a:lumOff val="35000"/>
                  </a:schemeClr>
                </a:solidFill>
              </a:rPr>
              <a:t>SMS</a:t>
            </a:r>
            <a:endParaRPr lang="es-PE" sz="2400" dirty="0">
              <a:solidFill>
                <a:schemeClr val="tx1">
                  <a:lumMod val="65000"/>
                  <a:lumOff val="35000"/>
                </a:schemeClr>
              </a:solidFill>
            </a:endParaRPr>
          </a:p>
        </p:txBody>
      </p:sp>
      <p:sp>
        <p:nvSpPr>
          <p:cNvPr id="87" name="TextBox 86"/>
          <p:cNvSpPr txBox="1"/>
          <p:nvPr/>
        </p:nvSpPr>
        <p:spPr>
          <a:xfrm>
            <a:off x="2910840" y="4338133"/>
            <a:ext cx="857035" cy="523220"/>
          </a:xfrm>
          <a:prstGeom prst="rect">
            <a:avLst/>
          </a:prstGeom>
          <a:noFill/>
        </p:spPr>
        <p:txBody>
          <a:bodyPr wrap="square" rtlCol="0">
            <a:spAutoFit/>
          </a:bodyPr>
          <a:lstStyle/>
          <a:p>
            <a:pPr algn="r"/>
            <a:r>
              <a:rPr lang="en-US" sz="2800" dirty="0" smtClean="0">
                <a:solidFill>
                  <a:srgbClr val="C00000"/>
                </a:solidFill>
                <a:latin typeface="Bebas" pitchFamily="2" charset="0"/>
              </a:rPr>
              <a:t>05</a:t>
            </a:r>
            <a:endParaRPr lang="id-ID" sz="2800" dirty="0">
              <a:solidFill>
                <a:srgbClr val="C00000"/>
              </a:solidFill>
              <a:latin typeface="Bebas" pitchFamily="2" charset="0"/>
            </a:endParaRPr>
          </a:p>
        </p:txBody>
      </p:sp>
      <p:sp>
        <p:nvSpPr>
          <p:cNvPr id="88" name="TextBox 87"/>
          <p:cNvSpPr txBox="1"/>
          <p:nvPr/>
        </p:nvSpPr>
        <p:spPr>
          <a:xfrm>
            <a:off x="3644799" y="5174074"/>
            <a:ext cx="857035" cy="523220"/>
          </a:xfrm>
          <a:prstGeom prst="rect">
            <a:avLst/>
          </a:prstGeom>
          <a:noFill/>
        </p:spPr>
        <p:txBody>
          <a:bodyPr wrap="square" rtlCol="0">
            <a:spAutoFit/>
          </a:bodyPr>
          <a:lstStyle/>
          <a:p>
            <a:pPr algn="r"/>
            <a:r>
              <a:rPr lang="en-US" sz="2800" dirty="0" smtClean="0">
                <a:solidFill>
                  <a:srgbClr val="008080"/>
                </a:solidFill>
                <a:latin typeface="Bebas" pitchFamily="2" charset="0"/>
              </a:rPr>
              <a:t>06</a:t>
            </a:r>
            <a:endParaRPr lang="id-ID" sz="2800" dirty="0">
              <a:solidFill>
                <a:srgbClr val="008080"/>
              </a:solidFill>
              <a:latin typeface="Bebas" pitchFamily="2" charset="0"/>
            </a:endParaRPr>
          </a:p>
        </p:txBody>
      </p:sp>
      <p:sp>
        <p:nvSpPr>
          <p:cNvPr id="89" name="TextBox 88"/>
          <p:cNvSpPr txBox="1"/>
          <p:nvPr/>
        </p:nvSpPr>
        <p:spPr>
          <a:xfrm>
            <a:off x="4366714" y="5956752"/>
            <a:ext cx="857035" cy="523220"/>
          </a:xfrm>
          <a:prstGeom prst="rect">
            <a:avLst/>
          </a:prstGeom>
          <a:noFill/>
        </p:spPr>
        <p:txBody>
          <a:bodyPr wrap="square" rtlCol="0">
            <a:spAutoFit/>
          </a:bodyPr>
          <a:lstStyle/>
          <a:p>
            <a:pPr algn="r"/>
            <a:r>
              <a:rPr lang="en-US" sz="2800" dirty="0" smtClean="0">
                <a:solidFill>
                  <a:srgbClr val="002060"/>
                </a:solidFill>
                <a:latin typeface="Bebas" pitchFamily="2" charset="0"/>
              </a:rPr>
              <a:t>07</a:t>
            </a:r>
            <a:endParaRPr lang="id-ID" sz="2800" dirty="0">
              <a:solidFill>
                <a:srgbClr val="002060"/>
              </a:solidFill>
              <a:latin typeface="Bebas" pitchFamily="2" charset="0"/>
            </a:endParaRPr>
          </a:p>
        </p:txBody>
      </p:sp>
      <p:grpSp>
        <p:nvGrpSpPr>
          <p:cNvPr id="90" name="Group 89"/>
          <p:cNvGrpSpPr/>
          <p:nvPr/>
        </p:nvGrpSpPr>
        <p:grpSpPr>
          <a:xfrm>
            <a:off x="4024246" y="4406900"/>
            <a:ext cx="306454" cy="452402"/>
            <a:chOff x="7715250" y="2365375"/>
            <a:chExt cx="271463" cy="385763"/>
          </a:xfrm>
          <a:solidFill>
            <a:schemeClr val="bg1">
              <a:lumMod val="85000"/>
            </a:schemeClr>
          </a:solidFill>
        </p:grpSpPr>
        <p:sp>
          <p:nvSpPr>
            <p:cNvPr id="91" name="Freeform 705"/>
            <p:cNvSpPr>
              <a:spLocks/>
            </p:cNvSpPr>
            <p:nvPr/>
          </p:nvSpPr>
          <p:spPr bwMode="auto">
            <a:xfrm>
              <a:off x="7715250" y="2441575"/>
              <a:ext cx="203200" cy="290512"/>
            </a:xfrm>
            <a:custGeom>
              <a:avLst/>
              <a:gdLst/>
              <a:ahLst/>
              <a:cxnLst>
                <a:cxn ang="0">
                  <a:pos x="56" y="0"/>
                </a:cxn>
                <a:cxn ang="0">
                  <a:pos x="60" y="2"/>
                </a:cxn>
                <a:cxn ang="0">
                  <a:pos x="63" y="4"/>
                </a:cxn>
                <a:cxn ang="0">
                  <a:pos x="64" y="8"/>
                </a:cxn>
                <a:cxn ang="0">
                  <a:pos x="66" y="11"/>
                </a:cxn>
                <a:cxn ang="0">
                  <a:pos x="91" y="41"/>
                </a:cxn>
                <a:cxn ang="0">
                  <a:pos x="122" y="44"/>
                </a:cxn>
                <a:cxn ang="0">
                  <a:pos x="125" y="46"/>
                </a:cxn>
                <a:cxn ang="0">
                  <a:pos x="127" y="49"/>
                </a:cxn>
                <a:cxn ang="0">
                  <a:pos x="128" y="52"/>
                </a:cxn>
                <a:cxn ang="0">
                  <a:pos x="127" y="56"/>
                </a:cxn>
                <a:cxn ang="0">
                  <a:pos x="126" y="59"/>
                </a:cxn>
                <a:cxn ang="0">
                  <a:pos x="122" y="62"/>
                </a:cxn>
                <a:cxn ang="0">
                  <a:pos x="119" y="62"/>
                </a:cxn>
                <a:cxn ang="0">
                  <a:pos x="118" y="62"/>
                </a:cxn>
                <a:cxn ang="0">
                  <a:pos x="83" y="58"/>
                </a:cxn>
                <a:cxn ang="0">
                  <a:pos x="80" y="57"/>
                </a:cxn>
                <a:cxn ang="0">
                  <a:pos x="68" y="43"/>
                </a:cxn>
                <a:cxn ang="0">
                  <a:pos x="99" y="90"/>
                </a:cxn>
                <a:cxn ang="0">
                  <a:pos x="102" y="92"/>
                </a:cxn>
                <a:cxn ang="0">
                  <a:pos x="104" y="95"/>
                </a:cxn>
                <a:cxn ang="0">
                  <a:pos x="105" y="98"/>
                </a:cxn>
                <a:cxn ang="0">
                  <a:pos x="103" y="137"/>
                </a:cxn>
                <a:cxn ang="0">
                  <a:pos x="102" y="141"/>
                </a:cxn>
                <a:cxn ang="0">
                  <a:pos x="100" y="144"/>
                </a:cxn>
                <a:cxn ang="0">
                  <a:pos x="96" y="146"/>
                </a:cxn>
                <a:cxn ang="0">
                  <a:pos x="92" y="147"/>
                </a:cxn>
                <a:cxn ang="0">
                  <a:pos x="91" y="147"/>
                </a:cxn>
                <a:cxn ang="0">
                  <a:pos x="87" y="146"/>
                </a:cxn>
                <a:cxn ang="0">
                  <a:pos x="84" y="143"/>
                </a:cxn>
                <a:cxn ang="0">
                  <a:pos x="82" y="140"/>
                </a:cxn>
                <a:cxn ang="0">
                  <a:pos x="81" y="135"/>
                </a:cxn>
                <a:cxn ang="0">
                  <a:pos x="61" y="96"/>
                </a:cxn>
                <a:cxn ang="0">
                  <a:pos x="42" y="176"/>
                </a:cxn>
                <a:cxn ang="0">
                  <a:pos x="39" y="180"/>
                </a:cxn>
                <a:cxn ang="0">
                  <a:pos x="36" y="182"/>
                </a:cxn>
                <a:cxn ang="0">
                  <a:pos x="31" y="183"/>
                </a:cxn>
                <a:cxn ang="0">
                  <a:pos x="29" y="182"/>
                </a:cxn>
                <a:cxn ang="0">
                  <a:pos x="25" y="181"/>
                </a:cxn>
                <a:cxn ang="0">
                  <a:pos x="23" y="178"/>
                </a:cxn>
                <a:cxn ang="0">
                  <a:pos x="21" y="175"/>
                </a:cxn>
                <a:cxn ang="0">
                  <a:pos x="20" y="171"/>
                </a:cxn>
                <a:cxn ang="0">
                  <a:pos x="41" y="87"/>
                </a:cxn>
                <a:cxn ang="0">
                  <a:pos x="39" y="83"/>
                </a:cxn>
                <a:cxn ang="0">
                  <a:pos x="39" y="31"/>
                </a:cxn>
                <a:cxn ang="0">
                  <a:pos x="19" y="78"/>
                </a:cxn>
                <a:cxn ang="0">
                  <a:pos x="17" y="82"/>
                </a:cxn>
                <a:cxn ang="0">
                  <a:pos x="15" y="84"/>
                </a:cxn>
                <a:cxn ang="0">
                  <a:pos x="11" y="86"/>
                </a:cxn>
                <a:cxn ang="0">
                  <a:pos x="9" y="86"/>
                </a:cxn>
                <a:cxn ang="0">
                  <a:pos x="7" y="86"/>
                </a:cxn>
                <a:cxn ang="0">
                  <a:pos x="4" y="84"/>
                </a:cxn>
                <a:cxn ang="0">
                  <a:pos x="1" y="82"/>
                </a:cxn>
                <a:cxn ang="0">
                  <a:pos x="0" y="78"/>
                </a:cxn>
                <a:cxn ang="0">
                  <a:pos x="3" y="38"/>
                </a:cxn>
                <a:cxn ang="0">
                  <a:pos x="4" y="35"/>
                </a:cxn>
                <a:cxn ang="0">
                  <a:pos x="6" y="33"/>
                </a:cxn>
                <a:cxn ang="0">
                  <a:pos x="44" y="5"/>
                </a:cxn>
                <a:cxn ang="0">
                  <a:pos x="47" y="2"/>
                </a:cxn>
                <a:cxn ang="0">
                  <a:pos x="51" y="0"/>
                </a:cxn>
              </a:cxnLst>
              <a:rect l="0" t="0" r="r" b="b"/>
              <a:pathLst>
                <a:path w="128" h="183">
                  <a:moveTo>
                    <a:pt x="54" y="0"/>
                  </a:moveTo>
                  <a:lnTo>
                    <a:pt x="56" y="0"/>
                  </a:lnTo>
                  <a:lnTo>
                    <a:pt x="58" y="1"/>
                  </a:lnTo>
                  <a:lnTo>
                    <a:pt x="60" y="2"/>
                  </a:lnTo>
                  <a:lnTo>
                    <a:pt x="61" y="3"/>
                  </a:lnTo>
                  <a:lnTo>
                    <a:pt x="63" y="4"/>
                  </a:lnTo>
                  <a:lnTo>
                    <a:pt x="64" y="6"/>
                  </a:lnTo>
                  <a:lnTo>
                    <a:pt x="64" y="8"/>
                  </a:lnTo>
                  <a:lnTo>
                    <a:pt x="65" y="10"/>
                  </a:lnTo>
                  <a:lnTo>
                    <a:pt x="66" y="11"/>
                  </a:lnTo>
                  <a:lnTo>
                    <a:pt x="67" y="13"/>
                  </a:lnTo>
                  <a:lnTo>
                    <a:pt x="91" y="41"/>
                  </a:lnTo>
                  <a:lnTo>
                    <a:pt x="120" y="44"/>
                  </a:lnTo>
                  <a:lnTo>
                    <a:pt x="122" y="44"/>
                  </a:lnTo>
                  <a:lnTo>
                    <a:pt x="123" y="45"/>
                  </a:lnTo>
                  <a:lnTo>
                    <a:pt x="125" y="46"/>
                  </a:lnTo>
                  <a:lnTo>
                    <a:pt x="126" y="47"/>
                  </a:lnTo>
                  <a:lnTo>
                    <a:pt x="127" y="49"/>
                  </a:lnTo>
                  <a:lnTo>
                    <a:pt x="128" y="51"/>
                  </a:lnTo>
                  <a:lnTo>
                    <a:pt x="128" y="52"/>
                  </a:lnTo>
                  <a:lnTo>
                    <a:pt x="128" y="54"/>
                  </a:lnTo>
                  <a:lnTo>
                    <a:pt x="127" y="56"/>
                  </a:lnTo>
                  <a:lnTo>
                    <a:pt x="127" y="58"/>
                  </a:lnTo>
                  <a:lnTo>
                    <a:pt x="126" y="59"/>
                  </a:lnTo>
                  <a:lnTo>
                    <a:pt x="124" y="61"/>
                  </a:lnTo>
                  <a:lnTo>
                    <a:pt x="122" y="62"/>
                  </a:lnTo>
                  <a:lnTo>
                    <a:pt x="121" y="62"/>
                  </a:lnTo>
                  <a:lnTo>
                    <a:pt x="119" y="62"/>
                  </a:lnTo>
                  <a:lnTo>
                    <a:pt x="118" y="62"/>
                  </a:lnTo>
                  <a:lnTo>
                    <a:pt x="118" y="62"/>
                  </a:lnTo>
                  <a:lnTo>
                    <a:pt x="85" y="59"/>
                  </a:lnTo>
                  <a:lnTo>
                    <a:pt x="83" y="58"/>
                  </a:lnTo>
                  <a:lnTo>
                    <a:pt x="82" y="58"/>
                  </a:lnTo>
                  <a:lnTo>
                    <a:pt x="80" y="57"/>
                  </a:lnTo>
                  <a:lnTo>
                    <a:pt x="79" y="55"/>
                  </a:lnTo>
                  <a:lnTo>
                    <a:pt x="68" y="43"/>
                  </a:lnTo>
                  <a:lnTo>
                    <a:pt x="68" y="75"/>
                  </a:lnTo>
                  <a:lnTo>
                    <a:pt x="99" y="90"/>
                  </a:lnTo>
                  <a:lnTo>
                    <a:pt x="101" y="90"/>
                  </a:lnTo>
                  <a:lnTo>
                    <a:pt x="102" y="92"/>
                  </a:lnTo>
                  <a:lnTo>
                    <a:pt x="103" y="93"/>
                  </a:lnTo>
                  <a:lnTo>
                    <a:pt x="104" y="95"/>
                  </a:lnTo>
                  <a:lnTo>
                    <a:pt x="105" y="96"/>
                  </a:lnTo>
                  <a:lnTo>
                    <a:pt x="105" y="98"/>
                  </a:lnTo>
                  <a:lnTo>
                    <a:pt x="105" y="100"/>
                  </a:lnTo>
                  <a:lnTo>
                    <a:pt x="103" y="137"/>
                  </a:lnTo>
                  <a:lnTo>
                    <a:pt x="103" y="139"/>
                  </a:lnTo>
                  <a:lnTo>
                    <a:pt x="102" y="141"/>
                  </a:lnTo>
                  <a:lnTo>
                    <a:pt x="101" y="142"/>
                  </a:lnTo>
                  <a:lnTo>
                    <a:pt x="100" y="144"/>
                  </a:lnTo>
                  <a:lnTo>
                    <a:pt x="98" y="145"/>
                  </a:lnTo>
                  <a:lnTo>
                    <a:pt x="96" y="146"/>
                  </a:lnTo>
                  <a:lnTo>
                    <a:pt x="94" y="147"/>
                  </a:lnTo>
                  <a:lnTo>
                    <a:pt x="92" y="147"/>
                  </a:lnTo>
                  <a:lnTo>
                    <a:pt x="92" y="147"/>
                  </a:lnTo>
                  <a:lnTo>
                    <a:pt x="91" y="147"/>
                  </a:lnTo>
                  <a:lnTo>
                    <a:pt x="89" y="147"/>
                  </a:lnTo>
                  <a:lnTo>
                    <a:pt x="87" y="146"/>
                  </a:lnTo>
                  <a:lnTo>
                    <a:pt x="85" y="145"/>
                  </a:lnTo>
                  <a:lnTo>
                    <a:pt x="84" y="143"/>
                  </a:lnTo>
                  <a:lnTo>
                    <a:pt x="82" y="142"/>
                  </a:lnTo>
                  <a:lnTo>
                    <a:pt x="82" y="140"/>
                  </a:lnTo>
                  <a:lnTo>
                    <a:pt x="81" y="137"/>
                  </a:lnTo>
                  <a:lnTo>
                    <a:pt x="81" y="135"/>
                  </a:lnTo>
                  <a:lnTo>
                    <a:pt x="83" y="106"/>
                  </a:lnTo>
                  <a:lnTo>
                    <a:pt x="61" y="96"/>
                  </a:lnTo>
                  <a:lnTo>
                    <a:pt x="42" y="174"/>
                  </a:lnTo>
                  <a:lnTo>
                    <a:pt x="42" y="176"/>
                  </a:lnTo>
                  <a:lnTo>
                    <a:pt x="40" y="178"/>
                  </a:lnTo>
                  <a:lnTo>
                    <a:pt x="39" y="180"/>
                  </a:lnTo>
                  <a:lnTo>
                    <a:pt x="37" y="181"/>
                  </a:lnTo>
                  <a:lnTo>
                    <a:pt x="36" y="182"/>
                  </a:lnTo>
                  <a:lnTo>
                    <a:pt x="34" y="182"/>
                  </a:lnTo>
                  <a:lnTo>
                    <a:pt x="31" y="183"/>
                  </a:lnTo>
                  <a:lnTo>
                    <a:pt x="30" y="183"/>
                  </a:lnTo>
                  <a:lnTo>
                    <a:pt x="29" y="182"/>
                  </a:lnTo>
                  <a:lnTo>
                    <a:pt x="27" y="182"/>
                  </a:lnTo>
                  <a:lnTo>
                    <a:pt x="25" y="181"/>
                  </a:lnTo>
                  <a:lnTo>
                    <a:pt x="24" y="180"/>
                  </a:lnTo>
                  <a:lnTo>
                    <a:pt x="23" y="178"/>
                  </a:lnTo>
                  <a:lnTo>
                    <a:pt x="22" y="177"/>
                  </a:lnTo>
                  <a:lnTo>
                    <a:pt x="21" y="175"/>
                  </a:lnTo>
                  <a:lnTo>
                    <a:pt x="20" y="173"/>
                  </a:lnTo>
                  <a:lnTo>
                    <a:pt x="20" y="171"/>
                  </a:lnTo>
                  <a:lnTo>
                    <a:pt x="21" y="169"/>
                  </a:lnTo>
                  <a:lnTo>
                    <a:pt x="41" y="87"/>
                  </a:lnTo>
                  <a:lnTo>
                    <a:pt x="40" y="85"/>
                  </a:lnTo>
                  <a:lnTo>
                    <a:pt x="39" y="83"/>
                  </a:lnTo>
                  <a:lnTo>
                    <a:pt x="39" y="80"/>
                  </a:lnTo>
                  <a:lnTo>
                    <a:pt x="39" y="31"/>
                  </a:lnTo>
                  <a:lnTo>
                    <a:pt x="21" y="44"/>
                  </a:lnTo>
                  <a:lnTo>
                    <a:pt x="19" y="78"/>
                  </a:lnTo>
                  <a:lnTo>
                    <a:pt x="18" y="80"/>
                  </a:lnTo>
                  <a:lnTo>
                    <a:pt x="17" y="82"/>
                  </a:lnTo>
                  <a:lnTo>
                    <a:pt x="16" y="83"/>
                  </a:lnTo>
                  <a:lnTo>
                    <a:pt x="15" y="84"/>
                  </a:lnTo>
                  <a:lnTo>
                    <a:pt x="13" y="85"/>
                  </a:lnTo>
                  <a:lnTo>
                    <a:pt x="11" y="86"/>
                  </a:lnTo>
                  <a:lnTo>
                    <a:pt x="9" y="86"/>
                  </a:lnTo>
                  <a:lnTo>
                    <a:pt x="9" y="86"/>
                  </a:lnTo>
                  <a:lnTo>
                    <a:pt x="9" y="86"/>
                  </a:lnTo>
                  <a:lnTo>
                    <a:pt x="7" y="86"/>
                  </a:lnTo>
                  <a:lnTo>
                    <a:pt x="5" y="85"/>
                  </a:lnTo>
                  <a:lnTo>
                    <a:pt x="4" y="84"/>
                  </a:lnTo>
                  <a:lnTo>
                    <a:pt x="2" y="83"/>
                  </a:lnTo>
                  <a:lnTo>
                    <a:pt x="1" y="82"/>
                  </a:lnTo>
                  <a:lnTo>
                    <a:pt x="1" y="80"/>
                  </a:lnTo>
                  <a:lnTo>
                    <a:pt x="0" y="78"/>
                  </a:lnTo>
                  <a:lnTo>
                    <a:pt x="0" y="76"/>
                  </a:lnTo>
                  <a:lnTo>
                    <a:pt x="3" y="38"/>
                  </a:lnTo>
                  <a:lnTo>
                    <a:pt x="3" y="37"/>
                  </a:lnTo>
                  <a:lnTo>
                    <a:pt x="4" y="35"/>
                  </a:lnTo>
                  <a:lnTo>
                    <a:pt x="5" y="34"/>
                  </a:lnTo>
                  <a:lnTo>
                    <a:pt x="6" y="33"/>
                  </a:lnTo>
                  <a:lnTo>
                    <a:pt x="7" y="32"/>
                  </a:lnTo>
                  <a:lnTo>
                    <a:pt x="44" y="5"/>
                  </a:lnTo>
                  <a:lnTo>
                    <a:pt x="46" y="3"/>
                  </a:lnTo>
                  <a:lnTo>
                    <a:pt x="47" y="2"/>
                  </a:lnTo>
                  <a:lnTo>
                    <a:pt x="49" y="1"/>
                  </a:lnTo>
                  <a:lnTo>
                    <a:pt x="51" y="0"/>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2" name="Freeform 706"/>
            <p:cNvSpPr>
              <a:spLocks/>
            </p:cNvSpPr>
            <p:nvPr/>
          </p:nvSpPr>
          <p:spPr bwMode="auto">
            <a:xfrm>
              <a:off x="7778750" y="2365375"/>
              <a:ext cx="73025" cy="73025"/>
            </a:xfrm>
            <a:custGeom>
              <a:avLst/>
              <a:gdLst/>
              <a:ahLst/>
              <a:cxnLst>
                <a:cxn ang="0">
                  <a:pos x="23" y="0"/>
                </a:cxn>
                <a:cxn ang="0">
                  <a:pos x="26" y="1"/>
                </a:cxn>
                <a:cxn ang="0">
                  <a:pos x="29" y="1"/>
                </a:cxn>
                <a:cxn ang="0">
                  <a:pos x="32" y="2"/>
                </a:cxn>
                <a:cxn ang="0">
                  <a:pos x="35" y="4"/>
                </a:cxn>
                <a:cxn ang="0">
                  <a:pos x="37" y="5"/>
                </a:cxn>
                <a:cxn ang="0">
                  <a:pos x="39" y="7"/>
                </a:cxn>
                <a:cxn ang="0">
                  <a:pos x="41" y="9"/>
                </a:cxn>
                <a:cxn ang="0">
                  <a:pos x="43" y="12"/>
                </a:cxn>
                <a:cxn ang="0">
                  <a:pos x="44" y="14"/>
                </a:cxn>
                <a:cxn ang="0">
                  <a:pos x="45" y="17"/>
                </a:cxn>
                <a:cxn ang="0">
                  <a:pos x="46" y="20"/>
                </a:cxn>
                <a:cxn ang="0">
                  <a:pos x="46" y="23"/>
                </a:cxn>
                <a:cxn ang="0">
                  <a:pos x="46" y="26"/>
                </a:cxn>
                <a:cxn ang="0">
                  <a:pos x="45" y="29"/>
                </a:cxn>
                <a:cxn ang="0">
                  <a:pos x="44" y="32"/>
                </a:cxn>
                <a:cxn ang="0">
                  <a:pos x="43" y="35"/>
                </a:cxn>
                <a:cxn ang="0">
                  <a:pos x="41" y="37"/>
                </a:cxn>
                <a:cxn ang="0">
                  <a:pos x="39" y="39"/>
                </a:cxn>
                <a:cxn ang="0">
                  <a:pos x="37" y="41"/>
                </a:cxn>
                <a:cxn ang="0">
                  <a:pos x="35" y="43"/>
                </a:cxn>
                <a:cxn ang="0">
                  <a:pos x="32" y="44"/>
                </a:cxn>
                <a:cxn ang="0">
                  <a:pos x="29" y="45"/>
                </a:cxn>
                <a:cxn ang="0">
                  <a:pos x="26" y="46"/>
                </a:cxn>
                <a:cxn ang="0">
                  <a:pos x="23" y="46"/>
                </a:cxn>
                <a:cxn ang="0">
                  <a:pos x="20" y="46"/>
                </a:cxn>
                <a:cxn ang="0">
                  <a:pos x="17" y="45"/>
                </a:cxn>
                <a:cxn ang="0">
                  <a:pos x="14" y="44"/>
                </a:cxn>
                <a:cxn ang="0">
                  <a:pos x="12" y="43"/>
                </a:cxn>
                <a:cxn ang="0">
                  <a:pos x="9" y="41"/>
                </a:cxn>
                <a:cxn ang="0">
                  <a:pos x="7" y="39"/>
                </a:cxn>
                <a:cxn ang="0">
                  <a:pos x="5" y="37"/>
                </a:cxn>
                <a:cxn ang="0">
                  <a:pos x="3" y="35"/>
                </a:cxn>
                <a:cxn ang="0">
                  <a:pos x="2" y="32"/>
                </a:cxn>
                <a:cxn ang="0">
                  <a:pos x="1" y="29"/>
                </a:cxn>
                <a:cxn ang="0">
                  <a:pos x="1" y="26"/>
                </a:cxn>
                <a:cxn ang="0">
                  <a:pos x="0" y="23"/>
                </a:cxn>
                <a:cxn ang="0">
                  <a:pos x="1" y="20"/>
                </a:cxn>
                <a:cxn ang="0">
                  <a:pos x="1" y="17"/>
                </a:cxn>
                <a:cxn ang="0">
                  <a:pos x="2" y="14"/>
                </a:cxn>
                <a:cxn ang="0">
                  <a:pos x="3" y="12"/>
                </a:cxn>
                <a:cxn ang="0">
                  <a:pos x="5" y="9"/>
                </a:cxn>
                <a:cxn ang="0">
                  <a:pos x="7" y="7"/>
                </a:cxn>
                <a:cxn ang="0">
                  <a:pos x="9" y="5"/>
                </a:cxn>
                <a:cxn ang="0">
                  <a:pos x="12" y="4"/>
                </a:cxn>
                <a:cxn ang="0">
                  <a:pos x="14" y="2"/>
                </a:cxn>
                <a:cxn ang="0">
                  <a:pos x="17" y="1"/>
                </a:cxn>
                <a:cxn ang="0">
                  <a:pos x="20" y="1"/>
                </a:cxn>
                <a:cxn ang="0">
                  <a:pos x="23" y="0"/>
                </a:cxn>
              </a:cxnLst>
              <a:rect l="0" t="0" r="r" b="b"/>
              <a:pathLst>
                <a:path w="46" h="46">
                  <a:moveTo>
                    <a:pt x="23" y="0"/>
                  </a:moveTo>
                  <a:lnTo>
                    <a:pt x="26" y="1"/>
                  </a:lnTo>
                  <a:lnTo>
                    <a:pt x="29" y="1"/>
                  </a:lnTo>
                  <a:lnTo>
                    <a:pt x="32" y="2"/>
                  </a:lnTo>
                  <a:lnTo>
                    <a:pt x="35" y="4"/>
                  </a:lnTo>
                  <a:lnTo>
                    <a:pt x="37" y="5"/>
                  </a:lnTo>
                  <a:lnTo>
                    <a:pt x="39" y="7"/>
                  </a:lnTo>
                  <a:lnTo>
                    <a:pt x="41" y="9"/>
                  </a:lnTo>
                  <a:lnTo>
                    <a:pt x="43" y="12"/>
                  </a:lnTo>
                  <a:lnTo>
                    <a:pt x="44" y="14"/>
                  </a:lnTo>
                  <a:lnTo>
                    <a:pt x="45" y="17"/>
                  </a:lnTo>
                  <a:lnTo>
                    <a:pt x="46" y="20"/>
                  </a:lnTo>
                  <a:lnTo>
                    <a:pt x="46" y="23"/>
                  </a:lnTo>
                  <a:lnTo>
                    <a:pt x="46" y="26"/>
                  </a:lnTo>
                  <a:lnTo>
                    <a:pt x="45" y="29"/>
                  </a:lnTo>
                  <a:lnTo>
                    <a:pt x="44" y="32"/>
                  </a:lnTo>
                  <a:lnTo>
                    <a:pt x="43" y="35"/>
                  </a:lnTo>
                  <a:lnTo>
                    <a:pt x="41" y="37"/>
                  </a:lnTo>
                  <a:lnTo>
                    <a:pt x="39" y="39"/>
                  </a:lnTo>
                  <a:lnTo>
                    <a:pt x="37" y="41"/>
                  </a:lnTo>
                  <a:lnTo>
                    <a:pt x="35" y="43"/>
                  </a:lnTo>
                  <a:lnTo>
                    <a:pt x="32" y="44"/>
                  </a:lnTo>
                  <a:lnTo>
                    <a:pt x="29" y="45"/>
                  </a:lnTo>
                  <a:lnTo>
                    <a:pt x="26" y="46"/>
                  </a:lnTo>
                  <a:lnTo>
                    <a:pt x="23" y="46"/>
                  </a:lnTo>
                  <a:lnTo>
                    <a:pt x="20" y="46"/>
                  </a:lnTo>
                  <a:lnTo>
                    <a:pt x="17" y="45"/>
                  </a:lnTo>
                  <a:lnTo>
                    <a:pt x="14" y="44"/>
                  </a:lnTo>
                  <a:lnTo>
                    <a:pt x="12" y="43"/>
                  </a:lnTo>
                  <a:lnTo>
                    <a:pt x="9" y="41"/>
                  </a:lnTo>
                  <a:lnTo>
                    <a:pt x="7" y="39"/>
                  </a:lnTo>
                  <a:lnTo>
                    <a:pt x="5" y="37"/>
                  </a:lnTo>
                  <a:lnTo>
                    <a:pt x="3" y="35"/>
                  </a:lnTo>
                  <a:lnTo>
                    <a:pt x="2" y="32"/>
                  </a:lnTo>
                  <a:lnTo>
                    <a:pt x="1" y="29"/>
                  </a:lnTo>
                  <a:lnTo>
                    <a:pt x="1" y="26"/>
                  </a:lnTo>
                  <a:lnTo>
                    <a:pt x="0" y="23"/>
                  </a:lnTo>
                  <a:lnTo>
                    <a:pt x="1" y="20"/>
                  </a:lnTo>
                  <a:lnTo>
                    <a:pt x="1" y="17"/>
                  </a:lnTo>
                  <a:lnTo>
                    <a:pt x="2" y="14"/>
                  </a:lnTo>
                  <a:lnTo>
                    <a:pt x="3" y="12"/>
                  </a:lnTo>
                  <a:lnTo>
                    <a:pt x="5" y="9"/>
                  </a:lnTo>
                  <a:lnTo>
                    <a:pt x="7" y="7"/>
                  </a:lnTo>
                  <a:lnTo>
                    <a:pt x="9" y="5"/>
                  </a:lnTo>
                  <a:lnTo>
                    <a:pt x="12" y="4"/>
                  </a:lnTo>
                  <a:lnTo>
                    <a:pt x="14" y="2"/>
                  </a:lnTo>
                  <a:lnTo>
                    <a:pt x="17" y="1"/>
                  </a:lnTo>
                  <a:lnTo>
                    <a:pt x="20"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3" name="Freeform 707"/>
            <p:cNvSpPr>
              <a:spLocks/>
            </p:cNvSpPr>
            <p:nvPr/>
          </p:nvSpPr>
          <p:spPr bwMode="auto">
            <a:xfrm>
              <a:off x="7715250" y="2563813"/>
              <a:ext cx="271463" cy="187325"/>
            </a:xfrm>
            <a:custGeom>
              <a:avLst/>
              <a:gdLst/>
              <a:ahLst/>
              <a:cxnLst>
                <a:cxn ang="0">
                  <a:pos x="171" y="0"/>
                </a:cxn>
                <a:cxn ang="0">
                  <a:pos x="163" y="27"/>
                </a:cxn>
                <a:cxn ang="0">
                  <a:pos x="155" y="19"/>
                </a:cxn>
                <a:cxn ang="0">
                  <a:pos x="127" y="43"/>
                </a:cxn>
                <a:cxn ang="0">
                  <a:pos x="127" y="78"/>
                </a:cxn>
                <a:cxn ang="0">
                  <a:pos x="126" y="79"/>
                </a:cxn>
                <a:cxn ang="0">
                  <a:pos x="126" y="80"/>
                </a:cxn>
                <a:cxn ang="0">
                  <a:pos x="125" y="81"/>
                </a:cxn>
                <a:cxn ang="0">
                  <a:pos x="124" y="81"/>
                </a:cxn>
                <a:cxn ang="0">
                  <a:pos x="123" y="81"/>
                </a:cxn>
                <a:cxn ang="0">
                  <a:pos x="67" y="81"/>
                </a:cxn>
                <a:cxn ang="0">
                  <a:pos x="67" y="114"/>
                </a:cxn>
                <a:cxn ang="0">
                  <a:pos x="67" y="116"/>
                </a:cxn>
                <a:cxn ang="0">
                  <a:pos x="66" y="117"/>
                </a:cxn>
                <a:cxn ang="0">
                  <a:pos x="65" y="117"/>
                </a:cxn>
                <a:cxn ang="0">
                  <a:pos x="64" y="118"/>
                </a:cxn>
                <a:cxn ang="0">
                  <a:pos x="63" y="118"/>
                </a:cxn>
                <a:cxn ang="0">
                  <a:pos x="4" y="118"/>
                </a:cxn>
                <a:cxn ang="0">
                  <a:pos x="3" y="118"/>
                </a:cxn>
                <a:cxn ang="0">
                  <a:pos x="2" y="117"/>
                </a:cxn>
                <a:cxn ang="0">
                  <a:pos x="1" y="117"/>
                </a:cxn>
                <a:cxn ang="0">
                  <a:pos x="0" y="116"/>
                </a:cxn>
                <a:cxn ang="0">
                  <a:pos x="0" y="114"/>
                </a:cxn>
                <a:cxn ang="0">
                  <a:pos x="0" y="113"/>
                </a:cxn>
                <a:cxn ang="0">
                  <a:pos x="1" y="112"/>
                </a:cxn>
                <a:cxn ang="0">
                  <a:pos x="2" y="111"/>
                </a:cxn>
                <a:cxn ang="0">
                  <a:pos x="3" y="111"/>
                </a:cxn>
                <a:cxn ang="0">
                  <a:pos x="4" y="111"/>
                </a:cxn>
                <a:cxn ang="0">
                  <a:pos x="60" y="111"/>
                </a:cxn>
                <a:cxn ang="0">
                  <a:pos x="60" y="78"/>
                </a:cxn>
                <a:cxn ang="0">
                  <a:pos x="60" y="76"/>
                </a:cxn>
                <a:cxn ang="0">
                  <a:pos x="60" y="75"/>
                </a:cxn>
                <a:cxn ang="0">
                  <a:pos x="61" y="75"/>
                </a:cxn>
                <a:cxn ang="0">
                  <a:pos x="62" y="74"/>
                </a:cxn>
                <a:cxn ang="0">
                  <a:pos x="63" y="74"/>
                </a:cxn>
                <a:cxn ang="0">
                  <a:pos x="119" y="74"/>
                </a:cxn>
                <a:cxn ang="0">
                  <a:pos x="119" y="41"/>
                </a:cxn>
                <a:cxn ang="0">
                  <a:pos x="119" y="40"/>
                </a:cxn>
                <a:cxn ang="0">
                  <a:pos x="120" y="39"/>
                </a:cxn>
                <a:cxn ang="0">
                  <a:pos x="121" y="38"/>
                </a:cxn>
                <a:cxn ang="0">
                  <a:pos x="150" y="14"/>
                </a:cxn>
                <a:cxn ang="0">
                  <a:pos x="144" y="8"/>
                </a:cxn>
                <a:cxn ang="0">
                  <a:pos x="171" y="0"/>
                </a:cxn>
              </a:cxnLst>
              <a:rect l="0" t="0" r="r" b="b"/>
              <a:pathLst>
                <a:path w="171" h="118">
                  <a:moveTo>
                    <a:pt x="171" y="0"/>
                  </a:moveTo>
                  <a:lnTo>
                    <a:pt x="163" y="27"/>
                  </a:lnTo>
                  <a:lnTo>
                    <a:pt x="155" y="19"/>
                  </a:lnTo>
                  <a:lnTo>
                    <a:pt x="127" y="43"/>
                  </a:lnTo>
                  <a:lnTo>
                    <a:pt x="127" y="78"/>
                  </a:lnTo>
                  <a:lnTo>
                    <a:pt x="126" y="79"/>
                  </a:lnTo>
                  <a:lnTo>
                    <a:pt x="126" y="80"/>
                  </a:lnTo>
                  <a:lnTo>
                    <a:pt x="125" y="81"/>
                  </a:lnTo>
                  <a:lnTo>
                    <a:pt x="124" y="81"/>
                  </a:lnTo>
                  <a:lnTo>
                    <a:pt x="123" y="81"/>
                  </a:lnTo>
                  <a:lnTo>
                    <a:pt x="67" y="81"/>
                  </a:lnTo>
                  <a:lnTo>
                    <a:pt x="67" y="114"/>
                  </a:lnTo>
                  <a:lnTo>
                    <a:pt x="67" y="116"/>
                  </a:lnTo>
                  <a:lnTo>
                    <a:pt x="66" y="117"/>
                  </a:lnTo>
                  <a:lnTo>
                    <a:pt x="65" y="117"/>
                  </a:lnTo>
                  <a:lnTo>
                    <a:pt x="64" y="118"/>
                  </a:lnTo>
                  <a:lnTo>
                    <a:pt x="63" y="118"/>
                  </a:lnTo>
                  <a:lnTo>
                    <a:pt x="4" y="118"/>
                  </a:lnTo>
                  <a:lnTo>
                    <a:pt x="3" y="118"/>
                  </a:lnTo>
                  <a:lnTo>
                    <a:pt x="2" y="117"/>
                  </a:lnTo>
                  <a:lnTo>
                    <a:pt x="1" y="117"/>
                  </a:lnTo>
                  <a:lnTo>
                    <a:pt x="0" y="116"/>
                  </a:lnTo>
                  <a:lnTo>
                    <a:pt x="0" y="114"/>
                  </a:lnTo>
                  <a:lnTo>
                    <a:pt x="0" y="113"/>
                  </a:lnTo>
                  <a:lnTo>
                    <a:pt x="1" y="112"/>
                  </a:lnTo>
                  <a:lnTo>
                    <a:pt x="2" y="111"/>
                  </a:lnTo>
                  <a:lnTo>
                    <a:pt x="3" y="111"/>
                  </a:lnTo>
                  <a:lnTo>
                    <a:pt x="4" y="111"/>
                  </a:lnTo>
                  <a:lnTo>
                    <a:pt x="60" y="111"/>
                  </a:lnTo>
                  <a:lnTo>
                    <a:pt x="60" y="78"/>
                  </a:lnTo>
                  <a:lnTo>
                    <a:pt x="60" y="76"/>
                  </a:lnTo>
                  <a:lnTo>
                    <a:pt x="60" y="75"/>
                  </a:lnTo>
                  <a:lnTo>
                    <a:pt x="61" y="75"/>
                  </a:lnTo>
                  <a:lnTo>
                    <a:pt x="62" y="74"/>
                  </a:lnTo>
                  <a:lnTo>
                    <a:pt x="63" y="74"/>
                  </a:lnTo>
                  <a:lnTo>
                    <a:pt x="119" y="74"/>
                  </a:lnTo>
                  <a:lnTo>
                    <a:pt x="119" y="41"/>
                  </a:lnTo>
                  <a:lnTo>
                    <a:pt x="119" y="40"/>
                  </a:lnTo>
                  <a:lnTo>
                    <a:pt x="120" y="39"/>
                  </a:lnTo>
                  <a:lnTo>
                    <a:pt x="121" y="38"/>
                  </a:lnTo>
                  <a:lnTo>
                    <a:pt x="150" y="14"/>
                  </a:lnTo>
                  <a:lnTo>
                    <a:pt x="144" y="8"/>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4" name="Group 93"/>
          <p:cNvGrpSpPr/>
          <p:nvPr/>
        </p:nvGrpSpPr>
        <p:grpSpPr>
          <a:xfrm>
            <a:off x="4618042" y="5234143"/>
            <a:ext cx="435866" cy="375261"/>
            <a:chOff x="7215188" y="2298700"/>
            <a:chExt cx="555625" cy="358776"/>
          </a:xfrm>
          <a:solidFill>
            <a:schemeClr val="bg1">
              <a:lumMod val="85000"/>
            </a:schemeClr>
          </a:solidFill>
        </p:grpSpPr>
        <p:sp>
          <p:nvSpPr>
            <p:cNvPr id="95" name="Rectangle 560"/>
            <p:cNvSpPr>
              <a:spLocks noChangeArrowheads="1"/>
            </p:cNvSpPr>
            <p:nvPr/>
          </p:nvSpPr>
          <p:spPr bwMode="auto">
            <a:xfrm>
              <a:off x="7493000" y="2435225"/>
              <a:ext cx="1587" cy="15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6" name="Freeform 561"/>
            <p:cNvSpPr>
              <a:spLocks/>
            </p:cNvSpPr>
            <p:nvPr/>
          </p:nvSpPr>
          <p:spPr bwMode="auto">
            <a:xfrm>
              <a:off x="7445375" y="2298700"/>
              <a:ext cx="95250" cy="136525"/>
            </a:xfrm>
            <a:custGeom>
              <a:avLst/>
              <a:gdLst/>
              <a:ahLst/>
              <a:cxnLst>
                <a:cxn ang="0">
                  <a:pos x="33" y="0"/>
                </a:cxn>
                <a:cxn ang="0">
                  <a:pos x="40" y="3"/>
                </a:cxn>
                <a:cxn ang="0">
                  <a:pos x="45" y="7"/>
                </a:cxn>
                <a:cxn ang="0">
                  <a:pos x="49" y="12"/>
                </a:cxn>
                <a:cxn ang="0">
                  <a:pos x="51" y="19"/>
                </a:cxn>
                <a:cxn ang="0">
                  <a:pos x="51" y="26"/>
                </a:cxn>
                <a:cxn ang="0">
                  <a:pos x="49" y="33"/>
                </a:cxn>
                <a:cxn ang="0">
                  <a:pos x="45" y="40"/>
                </a:cxn>
                <a:cxn ang="0">
                  <a:pos x="40" y="45"/>
                </a:cxn>
                <a:cxn ang="0">
                  <a:pos x="49" y="49"/>
                </a:cxn>
                <a:cxn ang="0">
                  <a:pos x="57" y="54"/>
                </a:cxn>
                <a:cxn ang="0">
                  <a:pos x="58" y="61"/>
                </a:cxn>
                <a:cxn ang="0">
                  <a:pos x="55" y="69"/>
                </a:cxn>
                <a:cxn ang="0">
                  <a:pos x="54" y="78"/>
                </a:cxn>
                <a:cxn ang="0">
                  <a:pos x="54" y="84"/>
                </a:cxn>
                <a:cxn ang="0">
                  <a:pos x="43" y="85"/>
                </a:cxn>
                <a:cxn ang="0">
                  <a:pos x="30" y="86"/>
                </a:cxn>
                <a:cxn ang="0">
                  <a:pos x="32" y="52"/>
                </a:cxn>
                <a:cxn ang="0">
                  <a:pos x="35" y="47"/>
                </a:cxn>
                <a:cxn ang="0">
                  <a:pos x="30" y="49"/>
                </a:cxn>
                <a:cxn ang="0">
                  <a:pos x="24" y="47"/>
                </a:cxn>
                <a:cxn ang="0">
                  <a:pos x="28" y="52"/>
                </a:cxn>
                <a:cxn ang="0">
                  <a:pos x="30" y="86"/>
                </a:cxn>
                <a:cxn ang="0">
                  <a:pos x="17" y="85"/>
                </a:cxn>
                <a:cxn ang="0">
                  <a:pos x="6" y="84"/>
                </a:cxn>
                <a:cxn ang="0">
                  <a:pos x="6" y="78"/>
                </a:cxn>
                <a:cxn ang="0">
                  <a:pos x="5" y="69"/>
                </a:cxn>
                <a:cxn ang="0">
                  <a:pos x="2" y="61"/>
                </a:cxn>
                <a:cxn ang="0">
                  <a:pos x="3" y="54"/>
                </a:cxn>
                <a:cxn ang="0">
                  <a:pos x="11" y="49"/>
                </a:cxn>
                <a:cxn ang="0">
                  <a:pos x="20" y="45"/>
                </a:cxn>
                <a:cxn ang="0">
                  <a:pos x="15" y="40"/>
                </a:cxn>
                <a:cxn ang="0">
                  <a:pos x="11" y="33"/>
                </a:cxn>
                <a:cxn ang="0">
                  <a:pos x="8" y="26"/>
                </a:cxn>
                <a:cxn ang="0">
                  <a:pos x="8" y="19"/>
                </a:cxn>
                <a:cxn ang="0">
                  <a:pos x="11" y="12"/>
                </a:cxn>
                <a:cxn ang="0">
                  <a:pos x="15" y="7"/>
                </a:cxn>
                <a:cxn ang="0">
                  <a:pos x="20" y="3"/>
                </a:cxn>
                <a:cxn ang="0">
                  <a:pos x="26" y="0"/>
                </a:cxn>
              </a:cxnLst>
              <a:rect l="0" t="0" r="r" b="b"/>
              <a:pathLst>
                <a:path w="60" h="86">
                  <a:moveTo>
                    <a:pt x="30" y="0"/>
                  </a:moveTo>
                  <a:lnTo>
                    <a:pt x="33" y="0"/>
                  </a:lnTo>
                  <a:lnTo>
                    <a:pt x="37" y="1"/>
                  </a:lnTo>
                  <a:lnTo>
                    <a:pt x="40" y="3"/>
                  </a:lnTo>
                  <a:lnTo>
                    <a:pt x="43" y="4"/>
                  </a:lnTo>
                  <a:lnTo>
                    <a:pt x="45" y="7"/>
                  </a:lnTo>
                  <a:lnTo>
                    <a:pt x="48" y="9"/>
                  </a:lnTo>
                  <a:lnTo>
                    <a:pt x="49" y="12"/>
                  </a:lnTo>
                  <a:lnTo>
                    <a:pt x="51" y="15"/>
                  </a:lnTo>
                  <a:lnTo>
                    <a:pt x="51" y="19"/>
                  </a:lnTo>
                  <a:lnTo>
                    <a:pt x="52" y="22"/>
                  </a:lnTo>
                  <a:lnTo>
                    <a:pt x="51" y="26"/>
                  </a:lnTo>
                  <a:lnTo>
                    <a:pt x="51" y="30"/>
                  </a:lnTo>
                  <a:lnTo>
                    <a:pt x="49" y="33"/>
                  </a:lnTo>
                  <a:lnTo>
                    <a:pt x="47" y="37"/>
                  </a:lnTo>
                  <a:lnTo>
                    <a:pt x="45" y="40"/>
                  </a:lnTo>
                  <a:lnTo>
                    <a:pt x="43" y="43"/>
                  </a:lnTo>
                  <a:lnTo>
                    <a:pt x="40" y="45"/>
                  </a:lnTo>
                  <a:lnTo>
                    <a:pt x="44" y="47"/>
                  </a:lnTo>
                  <a:lnTo>
                    <a:pt x="49" y="49"/>
                  </a:lnTo>
                  <a:lnTo>
                    <a:pt x="53" y="51"/>
                  </a:lnTo>
                  <a:lnTo>
                    <a:pt x="57" y="54"/>
                  </a:lnTo>
                  <a:lnTo>
                    <a:pt x="60" y="57"/>
                  </a:lnTo>
                  <a:lnTo>
                    <a:pt x="58" y="61"/>
                  </a:lnTo>
                  <a:lnTo>
                    <a:pt x="56" y="65"/>
                  </a:lnTo>
                  <a:lnTo>
                    <a:pt x="55" y="69"/>
                  </a:lnTo>
                  <a:lnTo>
                    <a:pt x="54" y="74"/>
                  </a:lnTo>
                  <a:lnTo>
                    <a:pt x="54" y="78"/>
                  </a:lnTo>
                  <a:lnTo>
                    <a:pt x="54" y="81"/>
                  </a:lnTo>
                  <a:lnTo>
                    <a:pt x="54" y="84"/>
                  </a:lnTo>
                  <a:lnTo>
                    <a:pt x="48" y="85"/>
                  </a:lnTo>
                  <a:lnTo>
                    <a:pt x="43" y="85"/>
                  </a:lnTo>
                  <a:lnTo>
                    <a:pt x="36" y="85"/>
                  </a:lnTo>
                  <a:lnTo>
                    <a:pt x="30" y="86"/>
                  </a:lnTo>
                  <a:lnTo>
                    <a:pt x="41" y="75"/>
                  </a:lnTo>
                  <a:lnTo>
                    <a:pt x="32" y="52"/>
                  </a:lnTo>
                  <a:lnTo>
                    <a:pt x="32" y="52"/>
                  </a:lnTo>
                  <a:lnTo>
                    <a:pt x="35" y="47"/>
                  </a:lnTo>
                  <a:lnTo>
                    <a:pt x="33" y="48"/>
                  </a:lnTo>
                  <a:lnTo>
                    <a:pt x="30" y="49"/>
                  </a:lnTo>
                  <a:lnTo>
                    <a:pt x="27" y="48"/>
                  </a:lnTo>
                  <a:lnTo>
                    <a:pt x="24" y="47"/>
                  </a:lnTo>
                  <a:lnTo>
                    <a:pt x="28" y="52"/>
                  </a:lnTo>
                  <a:lnTo>
                    <a:pt x="28" y="52"/>
                  </a:lnTo>
                  <a:lnTo>
                    <a:pt x="19" y="75"/>
                  </a:lnTo>
                  <a:lnTo>
                    <a:pt x="30" y="86"/>
                  </a:lnTo>
                  <a:lnTo>
                    <a:pt x="24" y="85"/>
                  </a:lnTo>
                  <a:lnTo>
                    <a:pt x="17" y="85"/>
                  </a:lnTo>
                  <a:lnTo>
                    <a:pt x="11" y="85"/>
                  </a:lnTo>
                  <a:lnTo>
                    <a:pt x="6" y="84"/>
                  </a:lnTo>
                  <a:lnTo>
                    <a:pt x="6" y="81"/>
                  </a:lnTo>
                  <a:lnTo>
                    <a:pt x="6" y="78"/>
                  </a:lnTo>
                  <a:lnTo>
                    <a:pt x="6" y="74"/>
                  </a:lnTo>
                  <a:lnTo>
                    <a:pt x="5" y="69"/>
                  </a:lnTo>
                  <a:lnTo>
                    <a:pt x="4" y="65"/>
                  </a:lnTo>
                  <a:lnTo>
                    <a:pt x="2" y="61"/>
                  </a:lnTo>
                  <a:lnTo>
                    <a:pt x="0" y="57"/>
                  </a:lnTo>
                  <a:lnTo>
                    <a:pt x="3" y="54"/>
                  </a:lnTo>
                  <a:lnTo>
                    <a:pt x="7" y="51"/>
                  </a:lnTo>
                  <a:lnTo>
                    <a:pt x="11" y="49"/>
                  </a:lnTo>
                  <a:lnTo>
                    <a:pt x="16" y="47"/>
                  </a:lnTo>
                  <a:lnTo>
                    <a:pt x="20" y="45"/>
                  </a:lnTo>
                  <a:lnTo>
                    <a:pt x="17" y="43"/>
                  </a:lnTo>
                  <a:lnTo>
                    <a:pt x="15" y="40"/>
                  </a:lnTo>
                  <a:lnTo>
                    <a:pt x="13" y="37"/>
                  </a:lnTo>
                  <a:lnTo>
                    <a:pt x="11" y="33"/>
                  </a:lnTo>
                  <a:lnTo>
                    <a:pt x="9" y="30"/>
                  </a:lnTo>
                  <a:lnTo>
                    <a:pt x="8" y="26"/>
                  </a:lnTo>
                  <a:lnTo>
                    <a:pt x="8" y="22"/>
                  </a:lnTo>
                  <a:lnTo>
                    <a:pt x="8" y="19"/>
                  </a:lnTo>
                  <a:lnTo>
                    <a:pt x="9" y="15"/>
                  </a:lnTo>
                  <a:lnTo>
                    <a:pt x="11" y="12"/>
                  </a:lnTo>
                  <a:lnTo>
                    <a:pt x="12" y="9"/>
                  </a:lnTo>
                  <a:lnTo>
                    <a:pt x="15" y="7"/>
                  </a:lnTo>
                  <a:lnTo>
                    <a:pt x="17" y="4"/>
                  </a:lnTo>
                  <a:lnTo>
                    <a:pt x="20" y="3"/>
                  </a:lnTo>
                  <a:lnTo>
                    <a:pt x="23"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7" name="Freeform 562"/>
            <p:cNvSpPr>
              <a:spLocks/>
            </p:cNvSpPr>
            <p:nvPr/>
          </p:nvSpPr>
          <p:spPr bwMode="auto">
            <a:xfrm>
              <a:off x="7348538" y="2379663"/>
              <a:ext cx="95250" cy="169863"/>
            </a:xfrm>
            <a:custGeom>
              <a:avLst/>
              <a:gdLst/>
              <a:ahLst/>
              <a:cxnLst>
                <a:cxn ang="0">
                  <a:pos x="34" y="0"/>
                </a:cxn>
                <a:cxn ang="0">
                  <a:pos x="41"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2" y="98"/>
                </a:cxn>
                <a:cxn ang="0">
                  <a:pos x="54" y="102"/>
                </a:cxn>
                <a:cxn ang="0">
                  <a:pos x="54" y="104"/>
                </a:cxn>
                <a:cxn ang="0">
                  <a:pos x="55" y="105"/>
                </a:cxn>
                <a:cxn ang="0">
                  <a:pos x="49" y="106"/>
                </a:cxn>
                <a:cxn ang="0">
                  <a:pos x="36" y="107"/>
                </a:cxn>
                <a:cxn ang="0">
                  <a:pos x="44" y="93"/>
                </a:cxn>
                <a:cxn ang="0">
                  <a:pos x="32" y="65"/>
                </a:cxn>
                <a:cxn ang="0">
                  <a:pos x="33" y="60"/>
                </a:cxn>
                <a:cxn ang="0">
                  <a:pos x="28" y="60"/>
                </a:cxn>
                <a:cxn ang="0">
                  <a:pos x="23" y="59"/>
                </a:cxn>
                <a:cxn ang="0">
                  <a:pos x="28" y="65"/>
                </a:cxn>
                <a:cxn ang="0">
                  <a:pos x="30" y="107"/>
                </a:cxn>
                <a:cxn ang="0">
                  <a:pos x="17" y="107"/>
                </a:cxn>
                <a:cxn ang="0">
                  <a:pos x="5" y="106"/>
                </a:cxn>
                <a:cxn ang="0">
                  <a:pos x="6" y="105"/>
                </a:cxn>
                <a:cxn ang="0">
                  <a:pos x="6" y="103"/>
                </a:cxn>
                <a:cxn ang="0">
                  <a:pos x="6" y="102"/>
                </a:cxn>
                <a:cxn ang="0">
                  <a:pos x="8" y="94"/>
                </a:cxn>
                <a:cxn ang="0">
                  <a:pos x="8" y="85"/>
                </a:cxn>
                <a:cxn ang="0">
                  <a:pos x="6" y="77"/>
                </a:cxn>
                <a:cxn ang="0">
                  <a:pos x="2" y="69"/>
                </a:cxn>
                <a:cxn ang="0">
                  <a:pos x="4" y="62"/>
                </a:cxn>
                <a:cxn ang="0">
                  <a:pos x="13" y="58"/>
                </a:cxn>
                <a:cxn ang="0">
                  <a:pos x="14" y="54"/>
                </a:cxn>
                <a:cxn ang="0">
                  <a:pos x="9" y="48"/>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1"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8"/>
                  </a:lnTo>
                  <a:lnTo>
                    <a:pt x="48" y="51"/>
                  </a:lnTo>
                  <a:lnTo>
                    <a:pt x="45"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2" y="98"/>
                  </a:lnTo>
                  <a:lnTo>
                    <a:pt x="53"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3" y="60"/>
                  </a:lnTo>
                  <a:lnTo>
                    <a:pt x="30" y="61"/>
                  </a:lnTo>
                  <a:lnTo>
                    <a:pt x="28" y="60"/>
                  </a:lnTo>
                  <a:lnTo>
                    <a:pt x="25" y="60"/>
                  </a:lnTo>
                  <a:lnTo>
                    <a:pt x="23" y="59"/>
                  </a:lnTo>
                  <a:lnTo>
                    <a:pt x="28" y="65"/>
                  </a:lnTo>
                  <a:lnTo>
                    <a:pt x="28" y="65"/>
                  </a:lnTo>
                  <a:lnTo>
                    <a:pt x="16" y="93"/>
                  </a:lnTo>
                  <a:lnTo>
                    <a:pt x="30" y="107"/>
                  </a:lnTo>
                  <a:lnTo>
                    <a:pt x="23" y="107"/>
                  </a:lnTo>
                  <a:lnTo>
                    <a:pt x="17" y="107"/>
                  </a:lnTo>
                  <a:lnTo>
                    <a:pt x="11" y="106"/>
                  </a:lnTo>
                  <a:lnTo>
                    <a:pt x="5" y="106"/>
                  </a:lnTo>
                  <a:lnTo>
                    <a:pt x="5" y="105"/>
                  </a:lnTo>
                  <a:lnTo>
                    <a:pt x="6"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1" y="51"/>
                  </a:lnTo>
                  <a:lnTo>
                    <a:pt x="9" y="48"/>
                  </a:lnTo>
                  <a:lnTo>
                    <a:pt x="7" y="44"/>
                  </a:lnTo>
                  <a:lnTo>
                    <a:pt x="5" y="40"/>
                  </a:lnTo>
                  <a:lnTo>
                    <a:pt x="4" y="36"/>
                  </a:lnTo>
                  <a:lnTo>
                    <a:pt x="3" y="32"/>
                  </a:lnTo>
                  <a:lnTo>
                    <a:pt x="2"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8" name="Freeform 563"/>
            <p:cNvSpPr>
              <a:spLocks/>
            </p:cNvSpPr>
            <p:nvPr/>
          </p:nvSpPr>
          <p:spPr bwMode="auto">
            <a:xfrm>
              <a:off x="7542213" y="2379663"/>
              <a:ext cx="95250" cy="169863"/>
            </a:xfrm>
            <a:custGeom>
              <a:avLst/>
              <a:gdLst/>
              <a:ahLst/>
              <a:cxnLst>
                <a:cxn ang="0">
                  <a:pos x="34" y="0"/>
                </a:cxn>
                <a:cxn ang="0">
                  <a:pos x="42"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3" y="98"/>
                </a:cxn>
                <a:cxn ang="0">
                  <a:pos x="54" y="102"/>
                </a:cxn>
                <a:cxn ang="0">
                  <a:pos x="54" y="104"/>
                </a:cxn>
                <a:cxn ang="0">
                  <a:pos x="55" y="105"/>
                </a:cxn>
                <a:cxn ang="0">
                  <a:pos x="49" y="106"/>
                </a:cxn>
                <a:cxn ang="0">
                  <a:pos x="36" y="107"/>
                </a:cxn>
                <a:cxn ang="0">
                  <a:pos x="44" y="93"/>
                </a:cxn>
                <a:cxn ang="0">
                  <a:pos x="32" y="65"/>
                </a:cxn>
                <a:cxn ang="0">
                  <a:pos x="35" y="60"/>
                </a:cxn>
                <a:cxn ang="0">
                  <a:pos x="30" y="61"/>
                </a:cxn>
                <a:cxn ang="0">
                  <a:pos x="23" y="59"/>
                </a:cxn>
                <a:cxn ang="0">
                  <a:pos x="28" y="65"/>
                </a:cxn>
                <a:cxn ang="0">
                  <a:pos x="30" y="107"/>
                </a:cxn>
                <a:cxn ang="0">
                  <a:pos x="17" y="107"/>
                </a:cxn>
                <a:cxn ang="0">
                  <a:pos x="5" y="106"/>
                </a:cxn>
                <a:cxn ang="0">
                  <a:pos x="5" y="105"/>
                </a:cxn>
                <a:cxn ang="0">
                  <a:pos x="6" y="103"/>
                </a:cxn>
                <a:cxn ang="0">
                  <a:pos x="6" y="102"/>
                </a:cxn>
                <a:cxn ang="0">
                  <a:pos x="8" y="94"/>
                </a:cxn>
                <a:cxn ang="0">
                  <a:pos x="8" y="85"/>
                </a:cxn>
                <a:cxn ang="0">
                  <a:pos x="6" y="77"/>
                </a:cxn>
                <a:cxn ang="0">
                  <a:pos x="2" y="69"/>
                </a:cxn>
                <a:cxn ang="0">
                  <a:pos x="4" y="62"/>
                </a:cxn>
                <a:cxn ang="0">
                  <a:pos x="13" y="58"/>
                </a:cxn>
                <a:cxn ang="0">
                  <a:pos x="14" y="54"/>
                </a:cxn>
                <a:cxn ang="0">
                  <a:pos x="9" y="47"/>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2"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7"/>
                  </a:lnTo>
                  <a:lnTo>
                    <a:pt x="48" y="51"/>
                  </a:lnTo>
                  <a:lnTo>
                    <a:pt x="46"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3" y="98"/>
                  </a:lnTo>
                  <a:lnTo>
                    <a:pt x="54"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5" y="60"/>
                  </a:lnTo>
                  <a:lnTo>
                    <a:pt x="32" y="60"/>
                  </a:lnTo>
                  <a:lnTo>
                    <a:pt x="30" y="61"/>
                  </a:lnTo>
                  <a:lnTo>
                    <a:pt x="26" y="60"/>
                  </a:lnTo>
                  <a:lnTo>
                    <a:pt x="23" y="59"/>
                  </a:lnTo>
                  <a:lnTo>
                    <a:pt x="28" y="65"/>
                  </a:lnTo>
                  <a:lnTo>
                    <a:pt x="28" y="65"/>
                  </a:lnTo>
                  <a:lnTo>
                    <a:pt x="16" y="93"/>
                  </a:lnTo>
                  <a:lnTo>
                    <a:pt x="30" y="107"/>
                  </a:lnTo>
                  <a:lnTo>
                    <a:pt x="24" y="107"/>
                  </a:lnTo>
                  <a:lnTo>
                    <a:pt x="17" y="107"/>
                  </a:lnTo>
                  <a:lnTo>
                    <a:pt x="11" y="106"/>
                  </a:lnTo>
                  <a:lnTo>
                    <a:pt x="5" y="106"/>
                  </a:lnTo>
                  <a:lnTo>
                    <a:pt x="5" y="105"/>
                  </a:lnTo>
                  <a:lnTo>
                    <a:pt x="5"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2" y="51"/>
                  </a:lnTo>
                  <a:lnTo>
                    <a:pt x="9" y="47"/>
                  </a:lnTo>
                  <a:lnTo>
                    <a:pt x="7" y="44"/>
                  </a:lnTo>
                  <a:lnTo>
                    <a:pt x="5" y="40"/>
                  </a:lnTo>
                  <a:lnTo>
                    <a:pt x="4" y="36"/>
                  </a:lnTo>
                  <a:lnTo>
                    <a:pt x="3" y="32"/>
                  </a:lnTo>
                  <a:lnTo>
                    <a:pt x="3"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9" name="Freeform 564"/>
            <p:cNvSpPr>
              <a:spLocks noEditPoints="1"/>
            </p:cNvSpPr>
            <p:nvPr/>
          </p:nvSpPr>
          <p:spPr bwMode="auto">
            <a:xfrm>
              <a:off x="721518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5" y="98"/>
                </a:cxn>
                <a:cxn ang="0">
                  <a:pos x="105" y="103"/>
                </a:cxn>
                <a:cxn ang="0">
                  <a:pos x="103" y="106"/>
                </a:cxn>
                <a:cxn ang="0">
                  <a:pos x="98" y="109"/>
                </a:cxn>
                <a:cxn ang="0">
                  <a:pos x="91" y="111"/>
                </a:cxn>
                <a:cxn ang="0">
                  <a:pos x="83" y="113"/>
                </a:cxn>
                <a:cxn ang="0">
                  <a:pos x="74" y="114"/>
                </a:cxn>
                <a:cxn ang="0">
                  <a:pos x="63"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4"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5" y="98"/>
                  </a:lnTo>
                  <a:lnTo>
                    <a:pt x="106" y="101"/>
                  </a:lnTo>
                  <a:lnTo>
                    <a:pt x="105"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3"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7"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4"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8" y="14"/>
                  </a:lnTo>
                  <a:lnTo>
                    <a:pt x="31" y="10"/>
                  </a:lnTo>
                  <a:lnTo>
                    <a:pt x="34" y="7"/>
                  </a:lnTo>
                  <a:lnTo>
                    <a:pt x="37" y="5"/>
                  </a:lnTo>
                  <a:lnTo>
                    <a:pt x="41" y="3"/>
                  </a:lnTo>
                  <a:lnTo>
                    <a:pt x="44"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0" name="Freeform 565"/>
            <p:cNvSpPr>
              <a:spLocks noEditPoints="1"/>
            </p:cNvSpPr>
            <p:nvPr/>
          </p:nvSpPr>
          <p:spPr bwMode="auto">
            <a:xfrm>
              <a:off x="7408863"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4"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9"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1" name="Freeform 566"/>
            <p:cNvSpPr>
              <a:spLocks noEditPoints="1"/>
            </p:cNvSpPr>
            <p:nvPr/>
          </p:nvSpPr>
          <p:spPr bwMode="auto">
            <a:xfrm>
              <a:off x="760253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6" y="65"/>
                </a:cxn>
                <a:cxn ang="0">
                  <a:pos x="51" y="65"/>
                </a:cxn>
                <a:cxn ang="0">
                  <a:pos x="46" y="64"/>
                </a:cxn>
                <a:cxn ang="0">
                  <a:pos x="51" y="69"/>
                </a:cxn>
                <a:cxn ang="0">
                  <a:pos x="53" y="115"/>
                </a:cxn>
                <a:cxn ang="0">
                  <a:pos x="43"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7"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8"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9" y="113"/>
                  </a:lnTo>
                  <a:lnTo>
                    <a:pt x="74" y="114"/>
                  </a:lnTo>
                  <a:lnTo>
                    <a:pt x="69" y="114"/>
                  </a:lnTo>
                  <a:lnTo>
                    <a:pt x="64" y="115"/>
                  </a:lnTo>
                  <a:lnTo>
                    <a:pt x="58" y="115"/>
                  </a:lnTo>
                  <a:lnTo>
                    <a:pt x="53" y="115"/>
                  </a:lnTo>
                  <a:lnTo>
                    <a:pt x="68" y="100"/>
                  </a:lnTo>
                  <a:lnTo>
                    <a:pt x="55" y="69"/>
                  </a:lnTo>
                  <a:lnTo>
                    <a:pt x="56" y="69"/>
                  </a:lnTo>
                  <a:lnTo>
                    <a:pt x="60" y="64"/>
                  </a:lnTo>
                  <a:lnTo>
                    <a:pt x="58" y="64"/>
                  </a:lnTo>
                  <a:lnTo>
                    <a:pt x="56" y="65"/>
                  </a:lnTo>
                  <a:lnTo>
                    <a:pt x="53" y="65"/>
                  </a:lnTo>
                  <a:lnTo>
                    <a:pt x="51" y="65"/>
                  </a:lnTo>
                  <a:lnTo>
                    <a:pt x="48" y="64"/>
                  </a:lnTo>
                  <a:lnTo>
                    <a:pt x="46" y="64"/>
                  </a:lnTo>
                  <a:lnTo>
                    <a:pt x="51" y="69"/>
                  </a:lnTo>
                  <a:lnTo>
                    <a:pt x="51" y="69"/>
                  </a:lnTo>
                  <a:lnTo>
                    <a:pt x="38" y="100"/>
                  </a:lnTo>
                  <a:lnTo>
                    <a:pt x="53" y="115"/>
                  </a:lnTo>
                  <a:lnTo>
                    <a:pt x="48" y="115"/>
                  </a:lnTo>
                  <a:lnTo>
                    <a:pt x="43"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2" y="52"/>
                  </a:lnTo>
                  <a:lnTo>
                    <a:pt x="29" y="49"/>
                  </a:lnTo>
                  <a:lnTo>
                    <a:pt x="27" y="45"/>
                  </a:lnTo>
                  <a:lnTo>
                    <a:pt x="26" y="41"/>
                  </a:lnTo>
                  <a:lnTo>
                    <a:pt x="25" y="38"/>
                  </a:lnTo>
                  <a:lnTo>
                    <a:pt x="24" y="34"/>
                  </a:lnTo>
                  <a:lnTo>
                    <a:pt x="24" y="30"/>
                  </a:lnTo>
                  <a:lnTo>
                    <a:pt x="24" y="25"/>
                  </a:lnTo>
                  <a:lnTo>
                    <a:pt x="25" y="21"/>
                  </a:lnTo>
                  <a:lnTo>
                    <a:pt x="27" y="17"/>
                  </a:lnTo>
                  <a:lnTo>
                    <a:pt x="28"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02" name="Group 101"/>
          <p:cNvGrpSpPr/>
          <p:nvPr/>
        </p:nvGrpSpPr>
        <p:grpSpPr>
          <a:xfrm>
            <a:off x="5378320" y="6068105"/>
            <a:ext cx="427038" cy="279400"/>
            <a:chOff x="2714625" y="2287588"/>
            <a:chExt cx="427038" cy="209550"/>
          </a:xfrm>
          <a:solidFill>
            <a:schemeClr val="bg1">
              <a:lumMod val="85000"/>
            </a:schemeClr>
          </a:solidFill>
        </p:grpSpPr>
        <p:sp>
          <p:nvSpPr>
            <p:cNvPr id="103" name="Freeform 74"/>
            <p:cNvSpPr>
              <a:spLocks/>
            </p:cNvSpPr>
            <p:nvPr/>
          </p:nvSpPr>
          <p:spPr bwMode="auto">
            <a:xfrm>
              <a:off x="2771775" y="2287588"/>
              <a:ext cx="38100" cy="44450"/>
            </a:xfrm>
            <a:custGeom>
              <a:avLst/>
              <a:gdLst/>
              <a:ahLst/>
              <a:cxnLst>
                <a:cxn ang="0">
                  <a:pos x="12" y="0"/>
                </a:cxn>
                <a:cxn ang="0">
                  <a:pos x="15" y="0"/>
                </a:cxn>
                <a:cxn ang="0">
                  <a:pos x="17" y="1"/>
                </a:cxn>
                <a:cxn ang="0">
                  <a:pos x="19" y="2"/>
                </a:cxn>
                <a:cxn ang="0">
                  <a:pos x="21" y="3"/>
                </a:cxn>
                <a:cxn ang="0">
                  <a:pos x="22" y="5"/>
                </a:cxn>
                <a:cxn ang="0">
                  <a:pos x="24" y="7"/>
                </a:cxn>
                <a:cxn ang="0">
                  <a:pos x="24" y="10"/>
                </a:cxn>
                <a:cxn ang="0">
                  <a:pos x="24" y="12"/>
                </a:cxn>
                <a:cxn ang="0">
                  <a:pos x="24" y="15"/>
                </a:cxn>
                <a:cxn ang="0">
                  <a:pos x="24" y="17"/>
                </a:cxn>
                <a:cxn ang="0">
                  <a:pos x="23" y="19"/>
                </a:cxn>
                <a:cxn ang="0">
                  <a:pos x="22" y="21"/>
                </a:cxn>
                <a:cxn ang="0">
                  <a:pos x="21" y="23"/>
                </a:cxn>
                <a:cxn ang="0">
                  <a:pos x="19" y="24"/>
                </a:cxn>
                <a:cxn ang="0">
                  <a:pos x="18" y="26"/>
                </a:cxn>
                <a:cxn ang="0">
                  <a:pos x="16" y="27"/>
                </a:cxn>
                <a:cxn ang="0">
                  <a:pos x="14" y="27"/>
                </a:cxn>
                <a:cxn ang="0">
                  <a:pos x="12" y="28"/>
                </a:cxn>
                <a:cxn ang="0">
                  <a:pos x="10" y="27"/>
                </a:cxn>
                <a:cxn ang="0">
                  <a:pos x="8" y="27"/>
                </a:cxn>
                <a:cxn ang="0">
                  <a:pos x="6" y="26"/>
                </a:cxn>
                <a:cxn ang="0">
                  <a:pos x="5" y="24"/>
                </a:cxn>
                <a:cxn ang="0">
                  <a:pos x="3" y="23"/>
                </a:cxn>
                <a:cxn ang="0">
                  <a:pos x="2" y="21"/>
                </a:cxn>
                <a:cxn ang="0">
                  <a:pos x="1" y="19"/>
                </a:cxn>
                <a:cxn ang="0">
                  <a:pos x="0" y="17"/>
                </a:cxn>
                <a:cxn ang="0">
                  <a:pos x="0" y="15"/>
                </a:cxn>
                <a:cxn ang="0">
                  <a:pos x="0" y="12"/>
                </a:cxn>
                <a:cxn ang="0">
                  <a:pos x="0" y="10"/>
                </a:cxn>
                <a:cxn ang="0">
                  <a:pos x="1" y="7"/>
                </a:cxn>
                <a:cxn ang="0">
                  <a:pos x="2" y="5"/>
                </a:cxn>
                <a:cxn ang="0">
                  <a:pos x="3" y="3"/>
                </a:cxn>
                <a:cxn ang="0">
                  <a:pos x="5" y="2"/>
                </a:cxn>
                <a:cxn ang="0">
                  <a:pos x="7" y="1"/>
                </a:cxn>
                <a:cxn ang="0">
                  <a:pos x="10" y="0"/>
                </a:cxn>
                <a:cxn ang="0">
                  <a:pos x="12" y="0"/>
                </a:cxn>
              </a:cxnLst>
              <a:rect l="0" t="0" r="r" b="b"/>
              <a:pathLst>
                <a:path w="24" h="28">
                  <a:moveTo>
                    <a:pt x="12" y="0"/>
                  </a:moveTo>
                  <a:lnTo>
                    <a:pt x="15" y="0"/>
                  </a:lnTo>
                  <a:lnTo>
                    <a:pt x="17" y="1"/>
                  </a:lnTo>
                  <a:lnTo>
                    <a:pt x="19" y="2"/>
                  </a:lnTo>
                  <a:lnTo>
                    <a:pt x="21" y="3"/>
                  </a:lnTo>
                  <a:lnTo>
                    <a:pt x="22" y="5"/>
                  </a:lnTo>
                  <a:lnTo>
                    <a:pt x="24" y="7"/>
                  </a:lnTo>
                  <a:lnTo>
                    <a:pt x="24" y="10"/>
                  </a:lnTo>
                  <a:lnTo>
                    <a:pt x="24" y="12"/>
                  </a:lnTo>
                  <a:lnTo>
                    <a:pt x="24" y="15"/>
                  </a:lnTo>
                  <a:lnTo>
                    <a:pt x="24" y="17"/>
                  </a:lnTo>
                  <a:lnTo>
                    <a:pt x="23" y="19"/>
                  </a:lnTo>
                  <a:lnTo>
                    <a:pt x="22" y="21"/>
                  </a:lnTo>
                  <a:lnTo>
                    <a:pt x="21" y="23"/>
                  </a:lnTo>
                  <a:lnTo>
                    <a:pt x="19" y="24"/>
                  </a:lnTo>
                  <a:lnTo>
                    <a:pt x="18" y="26"/>
                  </a:lnTo>
                  <a:lnTo>
                    <a:pt x="16" y="27"/>
                  </a:lnTo>
                  <a:lnTo>
                    <a:pt x="14" y="27"/>
                  </a:lnTo>
                  <a:lnTo>
                    <a:pt x="12" y="28"/>
                  </a:lnTo>
                  <a:lnTo>
                    <a:pt x="10" y="27"/>
                  </a:lnTo>
                  <a:lnTo>
                    <a:pt x="8" y="27"/>
                  </a:lnTo>
                  <a:lnTo>
                    <a:pt x="6" y="26"/>
                  </a:lnTo>
                  <a:lnTo>
                    <a:pt x="5" y="24"/>
                  </a:lnTo>
                  <a:lnTo>
                    <a:pt x="3" y="23"/>
                  </a:lnTo>
                  <a:lnTo>
                    <a:pt x="2" y="21"/>
                  </a:lnTo>
                  <a:lnTo>
                    <a:pt x="1" y="19"/>
                  </a:lnTo>
                  <a:lnTo>
                    <a:pt x="0" y="17"/>
                  </a:lnTo>
                  <a:lnTo>
                    <a:pt x="0" y="15"/>
                  </a:lnTo>
                  <a:lnTo>
                    <a:pt x="0" y="12"/>
                  </a:lnTo>
                  <a:lnTo>
                    <a:pt x="0" y="10"/>
                  </a:lnTo>
                  <a:lnTo>
                    <a:pt x="1" y="7"/>
                  </a:lnTo>
                  <a:lnTo>
                    <a:pt x="2" y="5"/>
                  </a:lnTo>
                  <a:lnTo>
                    <a:pt x="3" y="3"/>
                  </a:lnTo>
                  <a:lnTo>
                    <a:pt x="5" y="2"/>
                  </a:lnTo>
                  <a:lnTo>
                    <a:pt x="7"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4" name="Freeform 75"/>
            <p:cNvSpPr>
              <a:spLocks/>
            </p:cNvSpPr>
            <p:nvPr/>
          </p:nvSpPr>
          <p:spPr bwMode="auto">
            <a:xfrm>
              <a:off x="2908300" y="2287588"/>
              <a:ext cx="39688" cy="44450"/>
            </a:xfrm>
            <a:custGeom>
              <a:avLst/>
              <a:gdLst/>
              <a:ahLst/>
              <a:cxnLst>
                <a:cxn ang="0">
                  <a:pos x="13" y="0"/>
                </a:cxn>
                <a:cxn ang="0">
                  <a:pos x="15" y="0"/>
                </a:cxn>
                <a:cxn ang="0">
                  <a:pos x="17" y="1"/>
                </a:cxn>
                <a:cxn ang="0">
                  <a:pos x="19" y="2"/>
                </a:cxn>
                <a:cxn ang="0">
                  <a:pos x="21" y="3"/>
                </a:cxn>
                <a:cxn ang="0">
                  <a:pos x="23" y="5"/>
                </a:cxn>
                <a:cxn ang="0">
                  <a:pos x="24" y="7"/>
                </a:cxn>
                <a:cxn ang="0">
                  <a:pos x="25" y="10"/>
                </a:cxn>
                <a:cxn ang="0">
                  <a:pos x="25" y="12"/>
                </a:cxn>
                <a:cxn ang="0">
                  <a:pos x="25" y="15"/>
                </a:cxn>
                <a:cxn ang="0">
                  <a:pos x="24" y="17"/>
                </a:cxn>
                <a:cxn ang="0">
                  <a:pos x="24" y="19"/>
                </a:cxn>
                <a:cxn ang="0">
                  <a:pos x="23" y="21"/>
                </a:cxn>
                <a:cxn ang="0">
                  <a:pos x="21" y="23"/>
                </a:cxn>
                <a:cxn ang="0">
                  <a:pos x="20" y="24"/>
                </a:cxn>
                <a:cxn ang="0">
                  <a:pos x="18" y="26"/>
                </a:cxn>
                <a:cxn ang="0">
                  <a:pos x="16" y="27"/>
                </a:cxn>
                <a:cxn ang="0">
                  <a:pos x="15" y="27"/>
                </a:cxn>
                <a:cxn ang="0">
                  <a:pos x="13" y="28"/>
                </a:cxn>
                <a:cxn ang="0">
                  <a:pos x="10" y="27"/>
                </a:cxn>
                <a:cxn ang="0">
                  <a:pos x="9" y="27"/>
                </a:cxn>
                <a:cxn ang="0">
                  <a:pos x="7" y="26"/>
                </a:cxn>
                <a:cxn ang="0">
                  <a:pos x="5" y="24"/>
                </a:cxn>
                <a:cxn ang="0">
                  <a:pos x="4" y="23"/>
                </a:cxn>
                <a:cxn ang="0">
                  <a:pos x="2" y="21"/>
                </a:cxn>
                <a:cxn ang="0">
                  <a:pos x="1" y="19"/>
                </a:cxn>
                <a:cxn ang="0">
                  <a:pos x="1" y="17"/>
                </a:cxn>
                <a:cxn ang="0">
                  <a:pos x="0" y="15"/>
                </a:cxn>
                <a:cxn ang="0">
                  <a:pos x="0" y="12"/>
                </a:cxn>
                <a:cxn ang="0">
                  <a:pos x="0" y="10"/>
                </a:cxn>
                <a:cxn ang="0">
                  <a:pos x="1" y="7"/>
                </a:cxn>
                <a:cxn ang="0">
                  <a:pos x="2" y="5"/>
                </a:cxn>
                <a:cxn ang="0">
                  <a:pos x="4" y="3"/>
                </a:cxn>
                <a:cxn ang="0">
                  <a:pos x="6" y="2"/>
                </a:cxn>
                <a:cxn ang="0">
                  <a:pos x="8" y="1"/>
                </a:cxn>
                <a:cxn ang="0">
                  <a:pos x="10" y="0"/>
                </a:cxn>
                <a:cxn ang="0">
                  <a:pos x="13" y="0"/>
                </a:cxn>
              </a:cxnLst>
              <a:rect l="0" t="0" r="r" b="b"/>
              <a:pathLst>
                <a:path w="25" h="28">
                  <a:moveTo>
                    <a:pt x="13" y="0"/>
                  </a:moveTo>
                  <a:lnTo>
                    <a:pt x="15" y="0"/>
                  </a:lnTo>
                  <a:lnTo>
                    <a:pt x="17" y="1"/>
                  </a:lnTo>
                  <a:lnTo>
                    <a:pt x="19" y="2"/>
                  </a:lnTo>
                  <a:lnTo>
                    <a:pt x="21" y="3"/>
                  </a:lnTo>
                  <a:lnTo>
                    <a:pt x="23" y="5"/>
                  </a:lnTo>
                  <a:lnTo>
                    <a:pt x="24" y="7"/>
                  </a:lnTo>
                  <a:lnTo>
                    <a:pt x="25" y="10"/>
                  </a:lnTo>
                  <a:lnTo>
                    <a:pt x="25" y="12"/>
                  </a:lnTo>
                  <a:lnTo>
                    <a:pt x="25" y="15"/>
                  </a:lnTo>
                  <a:lnTo>
                    <a:pt x="24" y="17"/>
                  </a:lnTo>
                  <a:lnTo>
                    <a:pt x="24" y="19"/>
                  </a:lnTo>
                  <a:lnTo>
                    <a:pt x="23" y="21"/>
                  </a:lnTo>
                  <a:lnTo>
                    <a:pt x="21" y="23"/>
                  </a:lnTo>
                  <a:lnTo>
                    <a:pt x="20" y="24"/>
                  </a:lnTo>
                  <a:lnTo>
                    <a:pt x="18" y="26"/>
                  </a:lnTo>
                  <a:lnTo>
                    <a:pt x="16" y="27"/>
                  </a:lnTo>
                  <a:lnTo>
                    <a:pt x="15" y="27"/>
                  </a:lnTo>
                  <a:lnTo>
                    <a:pt x="13" y="28"/>
                  </a:lnTo>
                  <a:lnTo>
                    <a:pt x="10" y="27"/>
                  </a:lnTo>
                  <a:lnTo>
                    <a:pt x="9" y="27"/>
                  </a:lnTo>
                  <a:lnTo>
                    <a:pt x="7" y="26"/>
                  </a:lnTo>
                  <a:lnTo>
                    <a:pt x="5" y="24"/>
                  </a:lnTo>
                  <a:lnTo>
                    <a:pt x="4" y="23"/>
                  </a:lnTo>
                  <a:lnTo>
                    <a:pt x="2" y="21"/>
                  </a:lnTo>
                  <a:lnTo>
                    <a:pt x="1" y="19"/>
                  </a:lnTo>
                  <a:lnTo>
                    <a:pt x="1" y="17"/>
                  </a:lnTo>
                  <a:lnTo>
                    <a:pt x="0" y="15"/>
                  </a:lnTo>
                  <a:lnTo>
                    <a:pt x="0" y="12"/>
                  </a:lnTo>
                  <a:lnTo>
                    <a:pt x="0" y="10"/>
                  </a:lnTo>
                  <a:lnTo>
                    <a:pt x="1" y="7"/>
                  </a:lnTo>
                  <a:lnTo>
                    <a:pt x="2" y="5"/>
                  </a:lnTo>
                  <a:lnTo>
                    <a:pt x="4" y="3"/>
                  </a:lnTo>
                  <a:lnTo>
                    <a:pt x="6" y="2"/>
                  </a:lnTo>
                  <a:lnTo>
                    <a:pt x="8" y="1"/>
                  </a:lnTo>
                  <a:lnTo>
                    <a:pt x="1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5" name="Freeform 76"/>
            <p:cNvSpPr>
              <a:spLocks/>
            </p:cNvSpPr>
            <p:nvPr/>
          </p:nvSpPr>
          <p:spPr bwMode="auto">
            <a:xfrm>
              <a:off x="3044825" y="2287588"/>
              <a:ext cx="39688" cy="44450"/>
            </a:xfrm>
            <a:custGeom>
              <a:avLst/>
              <a:gdLst/>
              <a:ahLst/>
              <a:cxnLst>
                <a:cxn ang="0">
                  <a:pos x="13" y="0"/>
                </a:cxn>
                <a:cxn ang="0">
                  <a:pos x="15" y="0"/>
                </a:cxn>
                <a:cxn ang="0">
                  <a:pos x="18" y="1"/>
                </a:cxn>
                <a:cxn ang="0">
                  <a:pos x="20" y="2"/>
                </a:cxn>
                <a:cxn ang="0">
                  <a:pos x="22" y="3"/>
                </a:cxn>
                <a:cxn ang="0">
                  <a:pos x="23" y="5"/>
                </a:cxn>
                <a:cxn ang="0">
                  <a:pos x="24" y="7"/>
                </a:cxn>
                <a:cxn ang="0">
                  <a:pos x="25" y="10"/>
                </a:cxn>
                <a:cxn ang="0">
                  <a:pos x="25" y="12"/>
                </a:cxn>
                <a:cxn ang="0">
                  <a:pos x="25" y="15"/>
                </a:cxn>
                <a:cxn ang="0">
                  <a:pos x="25" y="17"/>
                </a:cxn>
                <a:cxn ang="0">
                  <a:pos x="24" y="19"/>
                </a:cxn>
                <a:cxn ang="0">
                  <a:pos x="23" y="21"/>
                </a:cxn>
                <a:cxn ang="0">
                  <a:pos x="22" y="23"/>
                </a:cxn>
                <a:cxn ang="0">
                  <a:pos x="20" y="24"/>
                </a:cxn>
                <a:cxn ang="0">
                  <a:pos x="19" y="26"/>
                </a:cxn>
                <a:cxn ang="0">
                  <a:pos x="17" y="27"/>
                </a:cxn>
                <a:cxn ang="0">
                  <a:pos x="15" y="27"/>
                </a:cxn>
                <a:cxn ang="0">
                  <a:pos x="13" y="28"/>
                </a:cxn>
                <a:cxn ang="0">
                  <a:pos x="11" y="27"/>
                </a:cxn>
                <a:cxn ang="0">
                  <a:pos x="9" y="27"/>
                </a:cxn>
                <a:cxn ang="0">
                  <a:pos x="7" y="26"/>
                </a:cxn>
                <a:cxn ang="0">
                  <a:pos x="6" y="24"/>
                </a:cxn>
                <a:cxn ang="0">
                  <a:pos x="4" y="23"/>
                </a:cxn>
                <a:cxn ang="0">
                  <a:pos x="3" y="21"/>
                </a:cxn>
                <a:cxn ang="0">
                  <a:pos x="2" y="19"/>
                </a:cxn>
                <a:cxn ang="0">
                  <a:pos x="1" y="17"/>
                </a:cxn>
                <a:cxn ang="0">
                  <a:pos x="1" y="15"/>
                </a:cxn>
                <a:cxn ang="0">
                  <a:pos x="0" y="12"/>
                </a:cxn>
                <a:cxn ang="0">
                  <a:pos x="1" y="10"/>
                </a:cxn>
                <a:cxn ang="0">
                  <a:pos x="1" y="7"/>
                </a:cxn>
                <a:cxn ang="0">
                  <a:pos x="3" y="5"/>
                </a:cxn>
                <a:cxn ang="0">
                  <a:pos x="4" y="3"/>
                </a:cxn>
                <a:cxn ang="0">
                  <a:pos x="6" y="2"/>
                </a:cxn>
                <a:cxn ang="0">
                  <a:pos x="8" y="1"/>
                </a:cxn>
                <a:cxn ang="0">
                  <a:pos x="10" y="0"/>
                </a:cxn>
                <a:cxn ang="0">
                  <a:pos x="13" y="0"/>
                </a:cxn>
              </a:cxnLst>
              <a:rect l="0" t="0" r="r" b="b"/>
              <a:pathLst>
                <a:path w="25" h="28">
                  <a:moveTo>
                    <a:pt x="13" y="0"/>
                  </a:moveTo>
                  <a:lnTo>
                    <a:pt x="15" y="0"/>
                  </a:lnTo>
                  <a:lnTo>
                    <a:pt x="18" y="1"/>
                  </a:lnTo>
                  <a:lnTo>
                    <a:pt x="20" y="2"/>
                  </a:lnTo>
                  <a:lnTo>
                    <a:pt x="22" y="3"/>
                  </a:lnTo>
                  <a:lnTo>
                    <a:pt x="23" y="5"/>
                  </a:lnTo>
                  <a:lnTo>
                    <a:pt x="24" y="7"/>
                  </a:lnTo>
                  <a:lnTo>
                    <a:pt x="25" y="10"/>
                  </a:lnTo>
                  <a:lnTo>
                    <a:pt x="25" y="12"/>
                  </a:lnTo>
                  <a:lnTo>
                    <a:pt x="25" y="15"/>
                  </a:lnTo>
                  <a:lnTo>
                    <a:pt x="25" y="17"/>
                  </a:lnTo>
                  <a:lnTo>
                    <a:pt x="24" y="19"/>
                  </a:lnTo>
                  <a:lnTo>
                    <a:pt x="23" y="21"/>
                  </a:lnTo>
                  <a:lnTo>
                    <a:pt x="22" y="23"/>
                  </a:lnTo>
                  <a:lnTo>
                    <a:pt x="20" y="24"/>
                  </a:lnTo>
                  <a:lnTo>
                    <a:pt x="19" y="26"/>
                  </a:lnTo>
                  <a:lnTo>
                    <a:pt x="17" y="27"/>
                  </a:lnTo>
                  <a:lnTo>
                    <a:pt x="15" y="27"/>
                  </a:lnTo>
                  <a:lnTo>
                    <a:pt x="13" y="28"/>
                  </a:lnTo>
                  <a:lnTo>
                    <a:pt x="11" y="27"/>
                  </a:lnTo>
                  <a:lnTo>
                    <a:pt x="9" y="27"/>
                  </a:lnTo>
                  <a:lnTo>
                    <a:pt x="7" y="26"/>
                  </a:lnTo>
                  <a:lnTo>
                    <a:pt x="6" y="24"/>
                  </a:lnTo>
                  <a:lnTo>
                    <a:pt x="4" y="23"/>
                  </a:lnTo>
                  <a:lnTo>
                    <a:pt x="3" y="21"/>
                  </a:lnTo>
                  <a:lnTo>
                    <a:pt x="2" y="19"/>
                  </a:lnTo>
                  <a:lnTo>
                    <a:pt x="1" y="17"/>
                  </a:lnTo>
                  <a:lnTo>
                    <a:pt x="1" y="15"/>
                  </a:lnTo>
                  <a:lnTo>
                    <a:pt x="0" y="12"/>
                  </a:lnTo>
                  <a:lnTo>
                    <a:pt x="1" y="10"/>
                  </a:lnTo>
                  <a:lnTo>
                    <a:pt x="1" y="7"/>
                  </a:lnTo>
                  <a:lnTo>
                    <a:pt x="3" y="5"/>
                  </a:lnTo>
                  <a:lnTo>
                    <a:pt x="4" y="3"/>
                  </a:lnTo>
                  <a:lnTo>
                    <a:pt x="6" y="2"/>
                  </a:lnTo>
                  <a:lnTo>
                    <a:pt x="8" y="1"/>
                  </a:lnTo>
                  <a:lnTo>
                    <a:pt x="1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6" name="Freeform 77"/>
            <p:cNvSpPr>
              <a:spLocks/>
            </p:cNvSpPr>
            <p:nvPr/>
          </p:nvSpPr>
          <p:spPr bwMode="auto">
            <a:xfrm>
              <a:off x="2714625" y="2300288"/>
              <a:ext cx="427038" cy="196850"/>
            </a:xfrm>
            <a:custGeom>
              <a:avLst/>
              <a:gdLst/>
              <a:ahLst/>
              <a:cxnLst>
                <a:cxn ang="0">
                  <a:pos x="27" y="25"/>
                </a:cxn>
                <a:cxn ang="0">
                  <a:pos x="39" y="22"/>
                </a:cxn>
                <a:cxn ang="0">
                  <a:pos x="48" y="57"/>
                </a:cxn>
                <a:cxn ang="0">
                  <a:pos x="60" y="22"/>
                </a:cxn>
                <a:cxn ang="0">
                  <a:pos x="74" y="26"/>
                </a:cxn>
                <a:cxn ang="0">
                  <a:pos x="88" y="2"/>
                </a:cxn>
                <a:cxn ang="0">
                  <a:pos x="90" y="1"/>
                </a:cxn>
                <a:cxn ang="0">
                  <a:pos x="93" y="1"/>
                </a:cxn>
                <a:cxn ang="0">
                  <a:pos x="94" y="2"/>
                </a:cxn>
                <a:cxn ang="0">
                  <a:pos x="114" y="25"/>
                </a:cxn>
                <a:cxn ang="0">
                  <a:pos x="127" y="21"/>
                </a:cxn>
                <a:cxn ang="0">
                  <a:pos x="138" y="50"/>
                </a:cxn>
                <a:cxn ang="0">
                  <a:pos x="146" y="22"/>
                </a:cxn>
                <a:cxn ang="0">
                  <a:pos x="160" y="26"/>
                </a:cxn>
                <a:cxn ang="0">
                  <a:pos x="175" y="2"/>
                </a:cxn>
                <a:cxn ang="0">
                  <a:pos x="176" y="1"/>
                </a:cxn>
                <a:cxn ang="0">
                  <a:pos x="180" y="1"/>
                </a:cxn>
                <a:cxn ang="0">
                  <a:pos x="181" y="2"/>
                </a:cxn>
                <a:cxn ang="0">
                  <a:pos x="182" y="3"/>
                </a:cxn>
                <a:cxn ang="0">
                  <a:pos x="205" y="23"/>
                </a:cxn>
                <a:cxn ang="0">
                  <a:pos x="220" y="23"/>
                </a:cxn>
                <a:cxn ang="0">
                  <a:pos x="223" y="21"/>
                </a:cxn>
                <a:cxn ang="0">
                  <a:pos x="239" y="24"/>
                </a:cxn>
                <a:cxn ang="0">
                  <a:pos x="262" y="1"/>
                </a:cxn>
                <a:cxn ang="0">
                  <a:pos x="269" y="4"/>
                </a:cxn>
                <a:cxn ang="0">
                  <a:pos x="250" y="37"/>
                </a:cxn>
                <a:cxn ang="0">
                  <a:pos x="239" y="34"/>
                </a:cxn>
                <a:cxn ang="0">
                  <a:pos x="235" y="67"/>
                </a:cxn>
                <a:cxn ang="0">
                  <a:pos x="233" y="124"/>
                </a:cxn>
                <a:cxn ang="0">
                  <a:pos x="227" y="118"/>
                </a:cxn>
                <a:cxn ang="0">
                  <a:pos x="215" y="120"/>
                </a:cxn>
                <a:cxn ang="0">
                  <a:pos x="207" y="123"/>
                </a:cxn>
                <a:cxn ang="0">
                  <a:pos x="207" y="33"/>
                </a:cxn>
                <a:cxn ang="0">
                  <a:pos x="203" y="34"/>
                </a:cxn>
                <a:cxn ang="0">
                  <a:pos x="190" y="36"/>
                </a:cxn>
                <a:cxn ang="0">
                  <a:pos x="164" y="37"/>
                </a:cxn>
                <a:cxn ang="0">
                  <a:pos x="153" y="34"/>
                </a:cxn>
                <a:cxn ang="0">
                  <a:pos x="148" y="33"/>
                </a:cxn>
                <a:cxn ang="0">
                  <a:pos x="148" y="123"/>
                </a:cxn>
                <a:cxn ang="0">
                  <a:pos x="141" y="120"/>
                </a:cxn>
                <a:cxn ang="0">
                  <a:pos x="129" y="118"/>
                </a:cxn>
                <a:cxn ang="0">
                  <a:pos x="122" y="124"/>
                </a:cxn>
                <a:cxn ang="0">
                  <a:pos x="121" y="67"/>
                </a:cxn>
                <a:cxn ang="0">
                  <a:pos x="116" y="34"/>
                </a:cxn>
                <a:cxn ang="0">
                  <a:pos x="106" y="37"/>
                </a:cxn>
                <a:cxn ang="0">
                  <a:pos x="80" y="36"/>
                </a:cxn>
                <a:cxn ang="0">
                  <a:pos x="66" y="34"/>
                </a:cxn>
                <a:cxn ang="0">
                  <a:pos x="63" y="33"/>
                </a:cxn>
                <a:cxn ang="0">
                  <a:pos x="63" y="123"/>
                </a:cxn>
                <a:cxn ang="0">
                  <a:pos x="55" y="121"/>
                </a:cxn>
                <a:cxn ang="0">
                  <a:pos x="46" y="73"/>
                </a:cxn>
                <a:cxn ang="0">
                  <a:pos x="36" y="124"/>
                </a:cxn>
                <a:cxn ang="0">
                  <a:pos x="30" y="117"/>
                </a:cxn>
                <a:cxn ang="0">
                  <a:pos x="30" y="34"/>
                </a:cxn>
                <a:cxn ang="0">
                  <a:pos x="20" y="37"/>
                </a:cxn>
                <a:cxn ang="0">
                  <a:pos x="0" y="5"/>
                </a:cxn>
              </a:cxnLst>
              <a:rect l="0" t="0" r="r" b="b"/>
              <a:pathLst>
                <a:path w="269" h="124">
                  <a:moveTo>
                    <a:pt x="5" y="0"/>
                  </a:moveTo>
                  <a:lnTo>
                    <a:pt x="6" y="1"/>
                  </a:lnTo>
                  <a:lnTo>
                    <a:pt x="7" y="1"/>
                  </a:lnTo>
                  <a:lnTo>
                    <a:pt x="8" y="2"/>
                  </a:lnTo>
                  <a:lnTo>
                    <a:pt x="9" y="3"/>
                  </a:lnTo>
                  <a:lnTo>
                    <a:pt x="22" y="26"/>
                  </a:lnTo>
                  <a:lnTo>
                    <a:pt x="27" y="25"/>
                  </a:lnTo>
                  <a:lnTo>
                    <a:pt x="28" y="25"/>
                  </a:lnTo>
                  <a:lnTo>
                    <a:pt x="29" y="24"/>
                  </a:lnTo>
                  <a:lnTo>
                    <a:pt x="30" y="24"/>
                  </a:lnTo>
                  <a:lnTo>
                    <a:pt x="32" y="23"/>
                  </a:lnTo>
                  <a:lnTo>
                    <a:pt x="34" y="23"/>
                  </a:lnTo>
                  <a:lnTo>
                    <a:pt x="36" y="22"/>
                  </a:lnTo>
                  <a:lnTo>
                    <a:pt x="39" y="22"/>
                  </a:lnTo>
                  <a:lnTo>
                    <a:pt x="41" y="21"/>
                  </a:lnTo>
                  <a:lnTo>
                    <a:pt x="44" y="21"/>
                  </a:lnTo>
                  <a:lnTo>
                    <a:pt x="46" y="21"/>
                  </a:lnTo>
                  <a:lnTo>
                    <a:pt x="47" y="23"/>
                  </a:lnTo>
                  <a:lnTo>
                    <a:pt x="47" y="23"/>
                  </a:lnTo>
                  <a:lnTo>
                    <a:pt x="44" y="50"/>
                  </a:lnTo>
                  <a:lnTo>
                    <a:pt x="48" y="57"/>
                  </a:lnTo>
                  <a:lnTo>
                    <a:pt x="52" y="50"/>
                  </a:lnTo>
                  <a:lnTo>
                    <a:pt x="49" y="23"/>
                  </a:lnTo>
                  <a:lnTo>
                    <a:pt x="50" y="21"/>
                  </a:lnTo>
                  <a:lnTo>
                    <a:pt x="53" y="21"/>
                  </a:lnTo>
                  <a:lnTo>
                    <a:pt x="55" y="21"/>
                  </a:lnTo>
                  <a:lnTo>
                    <a:pt x="58" y="22"/>
                  </a:lnTo>
                  <a:lnTo>
                    <a:pt x="60" y="22"/>
                  </a:lnTo>
                  <a:lnTo>
                    <a:pt x="62" y="23"/>
                  </a:lnTo>
                  <a:lnTo>
                    <a:pt x="64" y="23"/>
                  </a:lnTo>
                  <a:lnTo>
                    <a:pt x="66" y="24"/>
                  </a:lnTo>
                  <a:lnTo>
                    <a:pt x="67" y="24"/>
                  </a:lnTo>
                  <a:lnTo>
                    <a:pt x="69" y="25"/>
                  </a:lnTo>
                  <a:lnTo>
                    <a:pt x="69" y="25"/>
                  </a:lnTo>
                  <a:lnTo>
                    <a:pt x="74" y="26"/>
                  </a:lnTo>
                  <a:lnTo>
                    <a:pt x="87" y="3"/>
                  </a:lnTo>
                  <a:lnTo>
                    <a:pt x="87" y="3"/>
                  </a:lnTo>
                  <a:lnTo>
                    <a:pt x="87" y="3"/>
                  </a:lnTo>
                  <a:lnTo>
                    <a:pt x="88" y="2"/>
                  </a:lnTo>
                  <a:lnTo>
                    <a:pt x="88" y="2"/>
                  </a:lnTo>
                  <a:lnTo>
                    <a:pt x="88" y="2"/>
                  </a:lnTo>
                  <a:lnTo>
                    <a:pt x="88" y="2"/>
                  </a:lnTo>
                  <a:lnTo>
                    <a:pt x="89" y="1"/>
                  </a:lnTo>
                  <a:lnTo>
                    <a:pt x="89" y="1"/>
                  </a:lnTo>
                  <a:lnTo>
                    <a:pt x="89" y="1"/>
                  </a:lnTo>
                  <a:lnTo>
                    <a:pt x="89" y="1"/>
                  </a:lnTo>
                  <a:lnTo>
                    <a:pt x="89" y="1"/>
                  </a:lnTo>
                  <a:lnTo>
                    <a:pt x="89" y="1"/>
                  </a:lnTo>
                  <a:lnTo>
                    <a:pt x="90" y="1"/>
                  </a:lnTo>
                  <a:lnTo>
                    <a:pt x="90" y="1"/>
                  </a:lnTo>
                  <a:lnTo>
                    <a:pt x="91" y="1"/>
                  </a:lnTo>
                  <a:lnTo>
                    <a:pt x="91" y="0"/>
                  </a:lnTo>
                  <a:lnTo>
                    <a:pt x="92" y="1"/>
                  </a:lnTo>
                  <a:lnTo>
                    <a:pt x="92" y="1"/>
                  </a:lnTo>
                  <a:lnTo>
                    <a:pt x="93" y="1"/>
                  </a:lnTo>
                  <a:lnTo>
                    <a:pt x="93" y="1"/>
                  </a:lnTo>
                  <a:lnTo>
                    <a:pt x="93" y="1"/>
                  </a:lnTo>
                  <a:lnTo>
                    <a:pt x="94" y="1"/>
                  </a:lnTo>
                  <a:lnTo>
                    <a:pt x="94" y="1"/>
                  </a:lnTo>
                  <a:lnTo>
                    <a:pt x="94" y="1"/>
                  </a:lnTo>
                  <a:lnTo>
                    <a:pt x="94" y="1"/>
                  </a:lnTo>
                  <a:lnTo>
                    <a:pt x="94" y="2"/>
                  </a:lnTo>
                  <a:lnTo>
                    <a:pt x="94" y="2"/>
                  </a:lnTo>
                  <a:lnTo>
                    <a:pt x="95" y="2"/>
                  </a:lnTo>
                  <a:lnTo>
                    <a:pt x="95" y="2"/>
                  </a:lnTo>
                  <a:lnTo>
                    <a:pt x="95" y="3"/>
                  </a:lnTo>
                  <a:lnTo>
                    <a:pt x="96" y="3"/>
                  </a:lnTo>
                  <a:lnTo>
                    <a:pt x="109" y="26"/>
                  </a:lnTo>
                  <a:lnTo>
                    <a:pt x="113" y="25"/>
                  </a:lnTo>
                  <a:lnTo>
                    <a:pt x="114" y="25"/>
                  </a:lnTo>
                  <a:lnTo>
                    <a:pt x="115" y="24"/>
                  </a:lnTo>
                  <a:lnTo>
                    <a:pt x="117" y="24"/>
                  </a:lnTo>
                  <a:lnTo>
                    <a:pt x="118" y="23"/>
                  </a:lnTo>
                  <a:lnTo>
                    <a:pt x="120" y="23"/>
                  </a:lnTo>
                  <a:lnTo>
                    <a:pt x="122" y="22"/>
                  </a:lnTo>
                  <a:lnTo>
                    <a:pt x="125" y="22"/>
                  </a:lnTo>
                  <a:lnTo>
                    <a:pt x="127" y="21"/>
                  </a:lnTo>
                  <a:lnTo>
                    <a:pt x="130" y="21"/>
                  </a:lnTo>
                  <a:lnTo>
                    <a:pt x="133" y="21"/>
                  </a:lnTo>
                  <a:lnTo>
                    <a:pt x="134" y="23"/>
                  </a:lnTo>
                  <a:lnTo>
                    <a:pt x="134" y="23"/>
                  </a:lnTo>
                  <a:lnTo>
                    <a:pt x="131" y="50"/>
                  </a:lnTo>
                  <a:lnTo>
                    <a:pt x="135" y="57"/>
                  </a:lnTo>
                  <a:lnTo>
                    <a:pt x="138" y="50"/>
                  </a:lnTo>
                  <a:lnTo>
                    <a:pt x="135" y="23"/>
                  </a:lnTo>
                  <a:lnTo>
                    <a:pt x="135" y="23"/>
                  </a:lnTo>
                  <a:lnTo>
                    <a:pt x="136" y="21"/>
                  </a:lnTo>
                  <a:lnTo>
                    <a:pt x="139" y="21"/>
                  </a:lnTo>
                  <a:lnTo>
                    <a:pt x="141" y="21"/>
                  </a:lnTo>
                  <a:lnTo>
                    <a:pt x="144" y="22"/>
                  </a:lnTo>
                  <a:lnTo>
                    <a:pt x="146" y="22"/>
                  </a:lnTo>
                  <a:lnTo>
                    <a:pt x="149" y="23"/>
                  </a:lnTo>
                  <a:lnTo>
                    <a:pt x="151" y="23"/>
                  </a:lnTo>
                  <a:lnTo>
                    <a:pt x="152" y="24"/>
                  </a:lnTo>
                  <a:lnTo>
                    <a:pt x="154" y="24"/>
                  </a:lnTo>
                  <a:lnTo>
                    <a:pt x="155" y="25"/>
                  </a:lnTo>
                  <a:lnTo>
                    <a:pt x="156" y="25"/>
                  </a:lnTo>
                  <a:lnTo>
                    <a:pt x="160" y="26"/>
                  </a:lnTo>
                  <a:lnTo>
                    <a:pt x="173" y="3"/>
                  </a:lnTo>
                  <a:lnTo>
                    <a:pt x="174" y="3"/>
                  </a:lnTo>
                  <a:lnTo>
                    <a:pt x="174" y="2"/>
                  </a:lnTo>
                  <a:lnTo>
                    <a:pt x="174" y="2"/>
                  </a:lnTo>
                  <a:lnTo>
                    <a:pt x="174" y="2"/>
                  </a:lnTo>
                  <a:lnTo>
                    <a:pt x="174" y="2"/>
                  </a:lnTo>
                  <a:lnTo>
                    <a:pt x="175" y="2"/>
                  </a:lnTo>
                  <a:lnTo>
                    <a:pt x="175" y="1"/>
                  </a:lnTo>
                  <a:lnTo>
                    <a:pt x="175" y="1"/>
                  </a:lnTo>
                  <a:lnTo>
                    <a:pt x="175" y="1"/>
                  </a:lnTo>
                  <a:lnTo>
                    <a:pt x="175" y="1"/>
                  </a:lnTo>
                  <a:lnTo>
                    <a:pt x="176" y="1"/>
                  </a:lnTo>
                  <a:lnTo>
                    <a:pt x="176" y="1"/>
                  </a:lnTo>
                  <a:lnTo>
                    <a:pt x="176" y="1"/>
                  </a:lnTo>
                  <a:lnTo>
                    <a:pt x="177" y="1"/>
                  </a:lnTo>
                  <a:lnTo>
                    <a:pt x="177" y="1"/>
                  </a:lnTo>
                  <a:lnTo>
                    <a:pt x="178" y="0"/>
                  </a:lnTo>
                  <a:lnTo>
                    <a:pt x="178" y="1"/>
                  </a:lnTo>
                  <a:lnTo>
                    <a:pt x="179" y="1"/>
                  </a:lnTo>
                  <a:lnTo>
                    <a:pt x="179" y="1"/>
                  </a:lnTo>
                  <a:lnTo>
                    <a:pt x="180" y="1"/>
                  </a:lnTo>
                  <a:lnTo>
                    <a:pt x="180" y="1"/>
                  </a:lnTo>
                  <a:lnTo>
                    <a:pt x="180" y="1"/>
                  </a:lnTo>
                  <a:lnTo>
                    <a:pt x="180" y="1"/>
                  </a:lnTo>
                  <a:lnTo>
                    <a:pt x="180" y="1"/>
                  </a:lnTo>
                  <a:lnTo>
                    <a:pt x="180" y="1"/>
                  </a:lnTo>
                  <a:lnTo>
                    <a:pt x="180" y="1"/>
                  </a:lnTo>
                  <a:lnTo>
                    <a:pt x="181" y="2"/>
                  </a:lnTo>
                  <a:lnTo>
                    <a:pt x="181" y="2"/>
                  </a:lnTo>
                  <a:lnTo>
                    <a:pt x="181" y="2"/>
                  </a:lnTo>
                  <a:lnTo>
                    <a:pt x="181" y="2"/>
                  </a:lnTo>
                  <a:lnTo>
                    <a:pt x="182" y="2"/>
                  </a:lnTo>
                  <a:lnTo>
                    <a:pt x="182" y="3"/>
                  </a:lnTo>
                  <a:lnTo>
                    <a:pt x="182" y="3"/>
                  </a:lnTo>
                  <a:lnTo>
                    <a:pt x="182" y="3"/>
                  </a:lnTo>
                  <a:lnTo>
                    <a:pt x="182" y="3"/>
                  </a:lnTo>
                  <a:lnTo>
                    <a:pt x="195" y="26"/>
                  </a:lnTo>
                  <a:lnTo>
                    <a:pt x="200" y="25"/>
                  </a:lnTo>
                  <a:lnTo>
                    <a:pt x="200" y="25"/>
                  </a:lnTo>
                  <a:lnTo>
                    <a:pt x="201" y="24"/>
                  </a:lnTo>
                  <a:lnTo>
                    <a:pt x="203" y="24"/>
                  </a:lnTo>
                  <a:lnTo>
                    <a:pt x="205" y="23"/>
                  </a:lnTo>
                  <a:lnTo>
                    <a:pt x="207" y="23"/>
                  </a:lnTo>
                  <a:lnTo>
                    <a:pt x="209" y="22"/>
                  </a:lnTo>
                  <a:lnTo>
                    <a:pt x="211" y="22"/>
                  </a:lnTo>
                  <a:lnTo>
                    <a:pt x="214" y="21"/>
                  </a:lnTo>
                  <a:lnTo>
                    <a:pt x="216" y="21"/>
                  </a:lnTo>
                  <a:lnTo>
                    <a:pt x="219" y="21"/>
                  </a:lnTo>
                  <a:lnTo>
                    <a:pt x="220" y="23"/>
                  </a:lnTo>
                  <a:lnTo>
                    <a:pt x="220" y="23"/>
                  </a:lnTo>
                  <a:lnTo>
                    <a:pt x="217" y="50"/>
                  </a:lnTo>
                  <a:lnTo>
                    <a:pt x="221" y="57"/>
                  </a:lnTo>
                  <a:lnTo>
                    <a:pt x="225" y="50"/>
                  </a:lnTo>
                  <a:lnTo>
                    <a:pt x="221" y="23"/>
                  </a:lnTo>
                  <a:lnTo>
                    <a:pt x="222" y="23"/>
                  </a:lnTo>
                  <a:lnTo>
                    <a:pt x="223" y="21"/>
                  </a:lnTo>
                  <a:lnTo>
                    <a:pt x="225" y="21"/>
                  </a:lnTo>
                  <a:lnTo>
                    <a:pt x="228" y="21"/>
                  </a:lnTo>
                  <a:lnTo>
                    <a:pt x="230" y="22"/>
                  </a:lnTo>
                  <a:lnTo>
                    <a:pt x="233" y="22"/>
                  </a:lnTo>
                  <a:lnTo>
                    <a:pt x="235" y="23"/>
                  </a:lnTo>
                  <a:lnTo>
                    <a:pt x="237" y="23"/>
                  </a:lnTo>
                  <a:lnTo>
                    <a:pt x="239" y="24"/>
                  </a:lnTo>
                  <a:lnTo>
                    <a:pt x="240" y="24"/>
                  </a:lnTo>
                  <a:lnTo>
                    <a:pt x="241" y="25"/>
                  </a:lnTo>
                  <a:lnTo>
                    <a:pt x="242" y="25"/>
                  </a:lnTo>
                  <a:lnTo>
                    <a:pt x="247" y="26"/>
                  </a:lnTo>
                  <a:lnTo>
                    <a:pt x="260" y="3"/>
                  </a:lnTo>
                  <a:lnTo>
                    <a:pt x="261" y="2"/>
                  </a:lnTo>
                  <a:lnTo>
                    <a:pt x="262" y="1"/>
                  </a:lnTo>
                  <a:lnTo>
                    <a:pt x="263" y="1"/>
                  </a:lnTo>
                  <a:lnTo>
                    <a:pt x="264" y="0"/>
                  </a:lnTo>
                  <a:lnTo>
                    <a:pt x="265" y="1"/>
                  </a:lnTo>
                  <a:lnTo>
                    <a:pt x="266" y="1"/>
                  </a:lnTo>
                  <a:lnTo>
                    <a:pt x="267" y="2"/>
                  </a:lnTo>
                  <a:lnTo>
                    <a:pt x="268" y="3"/>
                  </a:lnTo>
                  <a:lnTo>
                    <a:pt x="269" y="4"/>
                  </a:lnTo>
                  <a:lnTo>
                    <a:pt x="269" y="5"/>
                  </a:lnTo>
                  <a:lnTo>
                    <a:pt x="269" y="7"/>
                  </a:lnTo>
                  <a:lnTo>
                    <a:pt x="268" y="8"/>
                  </a:lnTo>
                  <a:lnTo>
                    <a:pt x="253" y="35"/>
                  </a:lnTo>
                  <a:lnTo>
                    <a:pt x="253" y="36"/>
                  </a:lnTo>
                  <a:lnTo>
                    <a:pt x="252" y="36"/>
                  </a:lnTo>
                  <a:lnTo>
                    <a:pt x="250" y="37"/>
                  </a:lnTo>
                  <a:lnTo>
                    <a:pt x="249" y="37"/>
                  </a:lnTo>
                  <a:lnTo>
                    <a:pt x="248" y="37"/>
                  </a:lnTo>
                  <a:lnTo>
                    <a:pt x="248" y="37"/>
                  </a:lnTo>
                  <a:lnTo>
                    <a:pt x="239" y="34"/>
                  </a:lnTo>
                  <a:lnTo>
                    <a:pt x="239" y="34"/>
                  </a:lnTo>
                  <a:lnTo>
                    <a:pt x="239" y="34"/>
                  </a:lnTo>
                  <a:lnTo>
                    <a:pt x="239" y="34"/>
                  </a:lnTo>
                  <a:lnTo>
                    <a:pt x="239" y="34"/>
                  </a:lnTo>
                  <a:lnTo>
                    <a:pt x="239" y="34"/>
                  </a:lnTo>
                  <a:lnTo>
                    <a:pt x="238" y="34"/>
                  </a:lnTo>
                  <a:lnTo>
                    <a:pt x="237" y="34"/>
                  </a:lnTo>
                  <a:lnTo>
                    <a:pt x="236" y="33"/>
                  </a:lnTo>
                  <a:lnTo>
                    <a:pt x="235" y="33"/>
                  </a:lnTo>
                  <a:lnTo>
                    <a:pt x="235" y="67"/>
                  </a:lnTo>
                  <a:lnTo>
                    <a:pt x="239" y="117"/>
                  </a:lnTo>
                  <a:lnTo>
                    <a:pt x="238" y="119"/>
                  </a:lnTo>
                  <a:lnTo>
                    <a:pt x="238" y="120"/>
                  </a:lnTo>
                  <a:lnTo>
                    <a:pt x="237" y="122"/>
                  </a:lnTo>
                  <a:lnTo>
                    <a:pt x="236" y="123"/>
                  </a:lnTo>
                  <a:lnTo>
                    <a:pt x="235" y="123"/>
                  </a:lnTo>
                  <a:lnTo>
                    <a:pt x="233" y="124"/>
                  </a:lnTo>
                  <a:lnTo>
                    <a:pt x="233" y="124"/>
                  </a:lnTo>
                  <a:lnTo>
                    <a:pt x="231" y="123"/>
                  </a:lnTo>
                  <a:lnTo>
                    <a:pt x="230" y="123"/>
                  </a:lnTo>
                  <a:lnTo>
                    <a:pt x="229" y="122"/>
                  </a:lnTo>
                  <a:lnTo>
                    <a:pt x="228" y="121"/>
                  </a:lnTo>
                  <a:lnTo>
                    <a:pt x="227" y="120"/>
                  </a:lnTo>
                  <a:lnTo>
                    <a:pt x="227" y="118"/>
                  </a:lnTo>
                  <a:lnTo>
                    <a:pt x="223" y="73"/>
                  </a:lnTo>
                  <a:lnTo>
                    <a:pt x="222" y="74"/>
                  </a:lnTo>
                  <a:lnTo>
                    <a:pt x="221" y="74"/>
                  </a:lnTo>
                  <a:lnTo>
                    <a:pt x="220" y="74"/>
                  </a:lnTo>
                  <a:lnTo>
                    <a:pt x="219" y="73"/>
                  </a:lnTo>
                  <a:lnTo>
                    <a:pt x="215" y="118"/>
                  </a:lnTo>
                  <a:lnTo>
                    <a:pt x="215" y="120"/>
                  </a:lnTo>
                  <a:lnTo>
                    <a:pt x="214" y="121"/>
                  </a:lnTo>
                  <a:lnTo>
                    <a:pt x="213" y="122"/>
                  </a:lnTo>
                  <a:lnTo>
                    <a:pt x="212" y="123"/>
                  </a:lnTo>
                  <a:lnTo>
                    <a:pt x="211" y="123"/>
                  </a:lnTo>
                  <a:lnTo>
                    <a:pt x="209" y="124"/>
                  </a:lnTo>
                  <a:lnTo>
                    <a:pt x="209" y="124"/>
                  </a:lnTo>
                  <a:lnTo>
                    <a:pt x="207" y="123"/>
                  </a:lnTo>
                  <a:lnTo>
                    <a:pt x="206" y="123"/>
                  </a:lnTo>
                  <a:lnTo>
                    <a:pt x="205" y="122"/>
                  </a:lnTo>
                  <a:lnTo>
                    <a:pt x="204" y="120"/>
                  </a:lnTo>
                  <a:lnTo>
                    <a:pt x="203" y="119"/>
                  </a:lnTo>
                  <a:lnTo>
                    <a:pt x="203" y="117"/>
                  </a:lnTo>
                  <a:lnTo>
                    <a:pt x="207" y="67"/>
                  </a:lnTo>
                  <a:lnTo>
                    <a:pt x="207" y="33"/>
                  </a:lnTo>
                  <a:lnTo>
                    <a:pt x="206" y="33"/>
                  </a:lnTo>
                  <a:lnTo>
                    <a:pt x="205" y="34"/>
                  </a:lnTo>
                  <a:lnTo>
                    <a:pt x="204" y="34"/>
                  </a:lnTo>
                  <a:lnTo>
                    <a:pt x="203" y="34"/>
                  </a:lnTo>
                  <a:lnTo>
                    <a:pt x="203" y="34"/>
                  </a:lnTo>
                  <a:lnTo>
                    <a:pt x="203" y="34"/>
                  </a:lnTo>
                  <a:lnTo>
                    <a:pt x="203" y="34"/>
                  </a:lnTo>
                  <a:lnTo>
                    <a:pt x="203" y="34"/>
                  </a:lnTo>
                  <a:lnTo>
                    <a:pt x="203" y="34"/>
                  </a:lnTo>
                  <a:lnTo>
                    <a:pt x="194" y="37"/>
                  </a:lnTo>
                  <a:lnTo>
                    <a:pt x="193" y="37"/>
                  </a:lnTo>
                  <a:lnTo>
                    <a:pt x="193" y="37"/>
                  </a:lnTo>
                  <a:lnTo>
                    <a:pt x="191" y="37"/>
                  </a:lnTo>
                  <a:lnTo>
                    <a:pt x="190" y="36"/>
                  </a:lnTo>
                  <a:lnTo>
                    <a:pt x="189" y="36"/>
                  </a:lnTo>
                  <a:lnTo>
                    <a:pt x="188" y="35"/>
                  </a:lnTo>
                  <a:lnTo>
                    <a:pt x="178" y="16"/>
                  </a:lnTo>
                  <a:lnTo>
                    <a:pt x="167" y="35"/>
                  </a:lnTo>
                  <a:lnTo>
                    <a:pt x="166" y="36"/>
                  </a:lnTo>
                  <a:lnTo>
                    <a:pt x="165" y="36"/>
                  </a:lnTo>
                  <a:lnTo>
                    <a:pt x="164" y="37"/>
                  </a:lnTo>
                  <a:lnTo>
                    <a:pt x="163" y="37"/>
                  </a:lnTo>
                  <a:lnTo>
                    <a:pt x="162" y="37"/>
                  </a:lnTo>
                  <a:lnTo>
                    <a:pt x="162" y="37"/>
                  </a:lnTo>
                  <a:lnTo>
                    <a:pt x="161" y="37"/>
                  </a:lnTo>
                  <a:lnTo>
                    <a:pt x="153" y="34"/>
                  </a:lnTo>
                  <a:lnTo>
                    <a:pt x="153" y="34"/>
                  </a:lnTo>
                  <a:lnTo>
                    <a:pt x="153" y="34"/>
                  </a:lnTo>
                  <a:lnTo>
                    <a:pt x="152" y="34"/>
                  </a:lnTo>
                  <a:lnTo>
                    <a:pt x="152" y="34"/>
                  </a:lnTo>
                  <a:lnTo>
                    <a:pt x="152" y="34"/>
                  </a:lnTo>
                  <a:lnTo>
                    <a:pt x="152" y="34"/>
                  </a:lnTo>
                  <a:lnTo>
                    <a:pt x="151" y="34"/>
                  </a:lnTo>
                  <a:lnTo>
                    <a:pt x="150" y="33"/>
                  </a:lnTo>
                  <a:lnTo>
                    <a:pt x="148" y="33"/>
                  </a:lnTo>
                  <a:lnTo>
                    <a:pt x="148" y="67"/>
                  </a:lnTo>
                  <a:lnTo>
                    <a:pt x="152" y="117"/>
                  </a:lnTo>
                  <a:lnTo>
                    <a:pt x="152" y="119"/>
                  </a:lnTo>
                  <a:lnTo>
                    <a:pt x="152" y="120"/>
                  </a:lnTo>
                  <a:lnTo>
                    <a:pt x="151" y="122"/>
                  </a:lnTo>
                  <a:lnTo>
                    <a:pt x="150" y="123"/>
                  </a:lnTo>
                  <a:lnTo>
                    <a:pt x="148" y="123"/>
                  </a:lnTo>
                  <a:lnTo>
                    <a:pt x="147" y="124"/>
                  </a:lnTo>
                  <a:lnTo>
                    <a:pt x="146" y="124"/>
                  </a:lnTo>
                  <a:lnTo>
                    <a:pt x="145" y="123"/>
                  </a:lnTo>
                  <a:lnTo>
                    <a:pt x="143" y="123"/>
                  </a:lnTo>
                  <a:lnTo>
                    <a:pt x="142" y="122"/>
                  </a:lnTo>
                  <a:lnTo>
                    <a:pt x="141" y="121"/>
                  </a:lnTo>
                  <a:lnTo>
                    <a:pt x="141" y="120"/>
                  </a:lnTo>
                  <a:lnTo>
                    <a:pt x="140" y="118"/>
                  </a:lnTo>
                  <a:lnTo>
                    <a:pt x="137" y="73"/>
                  </a:lnTo>
                  <a:lnTo>
                    <a:pt x="136" y="74"/>
                  </a:lnTo>
                  <a:lnTo>
                    <a:pt x="134" y="74"/>
                  </a:lnTo>
                  <a:lnTo>
                    <a:pt x="133" y="74"/>
                  </a:lnTo>
                  <a:lnTo>
                    <a:pt x="132" y="73"/>
                  </a:lnTo>
                  <a:lnTo>
                    <a:pt x="129" y="118"/>
                  </a:lnTo>
                  <a:lnTo>
                    <a:pt x="128" y="120"/>
                  </a:lnTo>
                  <a:lnTo>
                    <a:pt x="128" y="121"/>
                  </a:lnTo>
                  <a:lnTo>
                    <a:pt x="127" y="122"/>
                  </a:lnTo>
                  <a:lnTo>
                    <a:pt x="126" y="123"/>
                  </a:lnTo>
                  <a:lnTo>
                    <a:pt x="124" y="123"/>
                  </a:lnTo>
                  <a:lnTo>
                    <a:pt x="123" y="124"/>
                  </a:lnTo>
                  <a:lnTo>
                    <a:pt x="122" y="124"/>
                  </a:lnTo>
                  <a:lnTo>
                    <a:pt x="121" y="123"/>
                  </a:lnTo>
                  <a:lnTo>
                    <a:pt x="119" y="123"/>
                  </a:lnTo>
                  <a:lnTo>
                    <a:pt x="118" y="122"/>
                  </a:lnTo>
                  <a:lnTo>
                    <a:pt x="117" y="120"/>
                  </a:lnTo>
                  <a:lnTo>
                    <a:pt x="117" y="119"/>
                  </a:lnTo>
                  <a:lnTo>
                    <a:pt x="117" y="117"/>
                  </a:lnTo>
                  <a:lnTo>
                    <a:pt x="121" y="67"/>
                  </a:lnTo>
                  <a:lnTo>
                    <a:pt x="121" y="33"/>
                  </a:lnTo>
                  <a:lnTo>
                    <a:pt x="119" y="33"/>
                  </a:lnTo>
                  <a:lnTo>
                    <a:pt x="118" y="34"/>
                  </a:lnTo>
                  <a:lnTo>
                    <a:pt x="117" y="34"/>
                  </a:lnTo>
                  <a:lnTo>
                    <a:pt x="117" y="34"/>
                  </a:lnTo>
                  <a:lnTo>
                    <a:pt x="117" y="34"/>
                  </a:lnTo>
                  <a:lnTo>
                    <a:pt x="116" y="34"/>
                  </a:lnTo>
                  <a:lnTo>
                    <a:pt x="116" y="34"/>
                  </a:lnTo>
                  <a:lnTo>
                    <a:pt x="116" y="34"/>
                  </a:lnTo>
                  <a:lnTo>
                    <a:pt x="116" y="34"/>
                  </a:lnTo>
                  <a:lnTo>
                    <a:pt x="116" y="34"/>
                  </a:lnTo>
                  <a:lnTo>
                    <a:pt x="108" y="37"/>
                  </a:lnTo>
                  <a:lnTo>
                    <a:pt x="107" y="37"/>
                  </a:lnTo>
                  <a:lnTo>
                    <a:pt x="106" y="37"/>
                  </a:lnTo>
                  <a:lnTo>
                    <a:pt x="105" y="37"/>
                  </a:lnTo>
                  <a:lnTo>
                    <a:pt x="104" y="36"/>
                  </a:lnTo>
                  <a:lnTo>
                    <a:pt x="103" y="36"/>
                  </a:lnTo>
                  <a:lnTo>
                    <a:pt x="102" y="35"/>
                  </a:lnTo>
                  <a:lnTo>
                    <a:pt x="91" y="16"/>
                  </a:lnTo>
                  <a:lnTo>
                    <a:pt x="81" y="35"/>
                  </a:lnTo>
                  <a:lnTo>
                    <a:pt x="80" y="36"/>
                  </a:lnTo>
                  <a:lnTo>
                    <a:pt x="79" y="36"/>
                  </a:lnTo>
                  <a:lnTo>
                    <a:pt x="78" y="37"/>
                  </a:lnTo>
                  <a:lnTo>
                    <a:pt x="76" y="37"/>
                  </a:lnTo>
                  <a:lnTo>
                    <a:pt x="76" y="37"/>
                  </a:lnTo>
                  <a:lnTo>
                    <a:pt x="75" y="37"/>
                  </a:lnTo>
                  <a:lnTo>
                    <a:pt x="66" y="34"/>
                  </a:lnTo>
                  <a:lnTo>
                    <a:pt x="66" y="34"/>
                  </a:lnTo>
                  <a:lnTo>
                    <a:pt x="66" y="34"/>
                  </a:lnTo>
                  <a:lnTo>
                    <a:pt x="66" y="34"/>
                  </a:lnTo>
                  <a:lnTo>
                    <a:pt x="66" y="34"/>
                  </a:lnTo>
                  <a:lnTo>
                    <a:pt x="66" y="34"/>
                  </a:lnTo>
                  <a:lnTo>
                    <a:pt x="65" y="34"/>
                  </a:lnTo>
                  <a:lnTo>
                    <a:pt x="64" y="34"/>
                  </a:lnTo>
                  <a:lnTo>
                    <a:pt x="63" y="33"/>
                  </a:lnTo>
                  <a:lnTo>
                    <a:pt x="62" y="33"/>
                  </a:lnTo>
                  <a:lnTo>
                    <a:pt x="62" y="67"/>
                  </a:lnTo>
                  <a:lnTo>
                    <a:pt x="66" y="117"/>
                  </a:lnTo>
                  <a:lnTo>
                    <a:pt x="66" y="119"/>
                  </a:lnTo>
                  <a:lnTo>
                    <a:pt x="65" y="120"/>
                  </a:lnTo>
                  <a:lnTo>
                    <a:pt x="64" y="122"/>
                  </a:lnTo>
                  <a:lnTo>
                    <a:pt x="63" y="123"/>
                  </a:lnTo>
                  <a:lnTo>
                    <a:pt x="62" y="123"/>
                  </a:lnTo>
                  <a:lnTo>
                    <a:pt x="60" y="124"/>
                  </a:lnTo>
                  <a:lnTo>
                    <a:pt x="60" y="124"/>
                  </a:lnTo>
                  <a:lnTo>
                    <a:pt x="58" y="123"/>
                  </a:lnTo>
                  <a:lnTo>
                    <a:pt x="57" y="123"/>
                  </a:lnTo>
                  <a:lnTo>
                    <a:pt x="56" y="122"/>
                  </a:lnTo>
                  <a:lnTo>
                    <a:pt x="55" y="121"/>
                  </a:lnTo>
                  <a:lnTo>
                    <a:pt x="54" y="120"/>
                  </a:lnTo>
                  <a:lnTo>
                    <a:pt x="54" y="118"/>
                  </a:lnTo>
                  <a:lnTo>
                    <a:pt x="51" y="73"/>
                  </a:lnTo>
                  <a:lnTo>
                    <a:pt x="49" y="74"/>
                  </a:lnTo>
                  <a:lnTo>
                    <a:pt x="48" y="74"/>
                  </a:lnTo>
                  <a:lnTo>
                    <a:pt x="47" y="74"/>
                  </a:lnTo>
                  <a:lnTo>
                    <a:pt x="46" y="73"/>
                  </a:lnTo>
                  <a:lnTo>
                    <a:pt x="42" y="118"/>
                  </a:lnTo>
                  <a:lnTo>
                    <a:pt x="42" y="120"/>
                  </a:lnTo>
                  <a:lnTo>
                    <a:pt x="41" y="121"/>
                  </a:lnTo>
                  <a:lnTo>
                    <a:pt x="40" y="122"/>
                  </a:lnTo>
                  <a:lnTo>
                    <a:pt x="39" y="123"/>
                  </a:lnTo>
                  <a:lnTo>
                    <a:pt x="38" y="123"/>
                  </a:lnTo>
                  <a:lnTo>
                    <a:pt x="36" y="124"/>
                  </a:lnTo>
                  <a:lnTo>
                    <a:pt x="36" y="124"/>
                  </a:lnTo>
                  <a:lnTo>
                    <a:pt x="34" y="123"/>
                  </a:lnTo>
                  <a:lnTo>
                    <a:pt x="33" y="123"/>
                  </a:lnTo>
                  <a:lnTo>
                    <a:pt x="32" y="122"/>
                  </a:lnTo>
                  <a:lnTo>
                    <a:pt x="31" y="120"/>
                  </a:lnTo>
                  <a:lnTo>
                    <a:pt x="31" y="119"/>
                  </a:lnTo>
                  <a:lnTo>
                    <a:pt x="30" y="117"/>
                  </a:lnTo>
                  <a:lnTo>
                    <a:pt x="34" y="67"/>
                  </a:lnTo>
                  <a:lnTo>
                    <a:pt x="34" y="33"/>
                  </a:lnTo>
                  <a:lnTo>
                    <a:pt x="33" y="33"/>
                  </a:lnTo>
                  <a:lnTo>
                    <a:pt x="32" y="34"/>
                  </a:lnTo>
                  <a:lnTo>
                    <a:pt x="31" y="34"/>
                  </a:lnTo>
                  <a:lnTo>
                    <a:pt x="30" y="34"/>
                  </a:lnTo>
                  <a:lnTo>
                    <a:pt x="30" y="34"/>
                  </a:lnTo>
                  <a:lnTo>
                    <a:pt x="30" y="34"/>
                  </a:lnTo>
                  <a:lnTo>
                    <a:pt x="30" y="34"/>
                  </a:lnTo>
                  <a:lnTo>
                    <a:pt x="30" y="34"/>
                  </a:lnTo>
                  <a:lnTo>
                    <a:pt x="30" y="34"/>
                  </a:lnTo>
                  <a:lnTo>
                    <a:pt x="21" y="37"/>
                  </a:lnTo>
                  <a:lnTo>
                    <a:pt x="21" y="37"/>
                  </a:lnTo>
                  <a:lnTo>
                    <a:pt x="20" y="37"/>
                  </a:lnTo>
                  <a:lnTo>
                    <a:pt x="19" y="37"/>
                  </a:lnTo>
                  <a:lnTo>
                    <a:pt x="17" y="36"/>
                  </a:lnTo>
                  <a:lnTo>
                    <a:pt x="16" y="36"/>
                  </a:lnTo>
                  <a:lnTo>
                    <a:pt x="16" y="35"/>
                  </a:lnTo>
                  <a:lnTo>
                    <a:pt x="1" y="8"/>
                  </a:lnTo>
                  <a:lnTo>
                    <a:pt x="0" y="7"/>
                  </a:lnTo>
                  <a:lnTo>
                    <a:pt x="0" y="5"/>
                  </a:lnTo>
                  <a:lnTo>
                    <a:pt x="0" y="4"/>
                  </a:lnTo>
                  <a:lnTo>
                    <a:pt x="1" y="3"/>
                  </a:lnTo>
                  <a:lnTo>
                    <a:pt x="1" y="2"/>
                  </a:lnTo>
                  <a:lnTo>
                    <a:pt x="2" y="1"/>
                  </a:lnTo>
                  <a:lnTo>
                    <a:pt x="4"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30379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childTnLst>
                                </p:cTn>
                              </p:par>
                              <p:par>
                                <p:cTn id="66" presetID="10" presetClass="entr" presetSubtype="0" fill="hold" nodeType="with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fade">
                                      <p:cBhvr>
                                        <p:cTn id="68" dur="500"/>
                                        <p:tgtEl>
                                          <p:spTgt spid="90"/>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500"/>
                                        <p:tgtEl>
                                          <p:spTgt spid="7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childTnLst>
                                </p:cTn>
                              </p:par>
                              <p:par>
                                <p:cTn id="79" presetID="10" presetClass="entr" presetSubtype="0" fill="hold" nodeType="withEffect">
                                  <p:stCondLst>
                                    <p:cond delay="0"/>
                                  </p:stCondLst>
                                  <p:childTnLst>
                                    <p:set>
                                      <p:cBhvr>
                                        <p:cTn id="80" dur="1" fill="hold">
                                          <p:stCondLst>
                                            <p:cond delay="0"/>
                                          </p:stCondLst>
                                        </p:cTn>
                                        <p:tgtEl>
                                          <p:spTgt spid="94"/>
                                        </p:tgtEl>
                                        <p:attrNameLst>
                                          <p:attrName>style.visibility</p:attrName>
                                        </p:attrNameLst>
                                      </p:cBhvr>
                                      <p:to>
                                        <p:strVal val="visible"/>
                                      </p:to>
                                    </p:set>
                                    <p:animEffect transition="in" filter="fade">
                                      <p:cBhvr>
                                        <p:cTn id="81" dur="500"/>
                                        <p:tgtEl>
                                          <p:spTgt spid="94"/>
                                        </p:tgtEl>
                                      </p:cBhvr>
                                    </p:animEffect>
                                  </p:childTnLst>
                                </p:cTn>
                              </p:par>
                            </p:childTnLst>
                          </p:cTn>
                        </p:par>
                        <p:par>
                          <p:cTn id="82" fill="hold">
                            <p:stCondLst>
                              <p:cond delay="3000"/>
                            </p:stCondLst>
                            <p:childTnLst>
                              <p:par>
                                <p:cTn id="83" presetID="10" presetClass="entr" presetSubtype="0" fill="hold" nodeType="after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fade">
                                      <p:cBhvr>
                                        <p:cTn id="88" dur="500"/>
                                        <p:tgtEl>
                                          <p:spTgt spid="7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fade">
                                      <p:cBhvr>
                                        <p:cTn id="91" dur="500"/>
                                        <p:tgtEl>
                                          <p:spTgt spid="89"/>
                                        </p:tgtEl>
                                      </p:cBhvr>
                                    </p:animEffect>
                                  </p:childTnLst>
                                </p:cTn>
                              </p:par>
                              <p:par>
                                <p:cTn id="92" presetID="10" presetClass="entr" presetSubtype="0" fill="hold" nodeType="with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fade">
                                      <p:cBhvr>
                                        <p:cTn id="9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5" grpId="0" animBg="1"/>
      <p:bldP spid="70" grpId="0"/>
      <p:bldP spid="71" grpId="0"/>
      <p:bldP spid="72" grpId="0"/>
      <p:bldP spid="73" grpId="0"/>
      <p:bldP spid="76" grpId="0"/>
      <p:bldP spid="77" grpId="0"/>
      <p:bldP spid="78" grpId="0"/>
      <p:bldP spid="87" grpId="0"/>
      <p:bldP spid="88" grpId="0"/>
      <p:bldP spid="8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0"/>
            <a:ext cx="11765280" cy="878459"/>
          </a:xfrm>
        </p:spPr>
        <p:txBody>
          <a:bodyPr>
            <a:normAutofit fontScale="90000"/>
          </a:bodyPr>
          <a:lstStyle/>
          <a:p>
            <a:r>
              <a:rPr lang="es-PE" sz="4000" dirty="0"/>
              <a:t>Capítulo 9: Sistema de gestión de seguridad operacional (SMS)</a:t>
            </a:r>
          </a:p>
        </p:txBody>
      </p:sp>
      <p:grpSp>
        <p:nvGrpSpPr>
          <p:cNvPr id="3" name="Group 2"/>
          <p:cNvGrpSpPr/>
          <p:nvPr/>
        </p:nvGrpSpPr>
        <p:grpSpPr>
          <a:xfrm>
            <a:off x="1005840" y="762000"/>
            <a:ext cx="10073640" cy="5932714"/>
            <a:chOff x="68826" y="88489"/>
            <a:chExt cx="8996516" cy="6682425"/>
          </a:xfrm>
        </p:grpSpPr>
        <p:sp>
          <p:nvSpPr>
            <p:cNvPr id="90" name="Rectangle 89"/>
            <p:cNvSpPr/>
            <p:nvPr/>
          </p:nvSpPr>
          <p:spPr>
            <a:xfrm>
              <a:off x="68826" y="88490"/>
              <a:ext cx="1960376" cy="207926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t>Componente 1 del SMS – Política y objetivos de seguridad operacional</a:t>
              </a:r>
              <a:endParaRPr lang="es-PE" sz="1600" b="1" dirty="0"/>
            </a:p>
          </p:txBody>
        </p:sp>
        <p:sp>
          <p:nvSpPr>
            <p:cNvPr id="91" name="Rectangle 90"/>
            <p:cNvSpPr/>
            <p:nvPr/>
          </p:nvSpPr>
          <p:spPr>
            <a:xfrm>
              <a:off x="68826" y="2428568"/>
              <a:ext cx="1960376" cy="124869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t>Componente 2 del SMS - Gestión de riesgos de seguridad operacional</a:t>
              </a:r>
              <a:endParaRPr lang="es-PE" sz="1600" b="1" dirty="0"/>
            </a:p>
          </p:txBody>
        </p:sp>
        <p:sp>
          <p:nvSpPr>
            <p:cNvPr id="92" name="Rectangle 91"/>
            <p:cNvSpPr/>
            <p:nvPr/>
          </p:nvSpPr>
          <p:spPr>
            <a:xfrm>
              <a:off x="68826" y="3938079"/>
              <a:ext cx="1960376" cy="14683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dirty="0" smtClean="0"/>
                <a:t>Componente 3 del SMS - Aseguramiento de la seguridad operacional</a:t>
              </a:r>
              <a:endParaRPr lang="es-PE" sz="1500" b="1" dirty="0"/>
            </a:p>
          </p:txBody>
        </p:sp>
        <p:sp>
          <p:nvSpPr>
            <p:cNvPr id="93" name="Rectangle 92"/>
            <p:cNvSpPr/>
            <p:nvPr/>
          </p:nvSpPr>
          <p:spPr>
            <a:xfrm>
              <a:off x="68826" y="5667242"/>
              <a:ext cx="1960376" cy="1103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dirty="0" smtClean="0"/>
                <a:t>Componente 4 del SMS – Promoción de la seguridad operacional</a:t>
              </a:r>
              <a:endParaRPr lang="es-PE" sz="1500" b="1" dirty="0"/>
            </a:p>
          </p:txBody>
        </p:sp>
        <p:sp>
          <p:nvSpPr>
            <p:cNvPr id="94" name="Rectangle 93"/>
            <p:cNvSpPr/>
            <p:nvPr/>
          </p:nvSpPr>
          <p:spPr>
            <a:xfrm>
              <a:off x="2229826" y="88489"/>
              <a:ext cx="6835516" cy="2086375"/>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500" dirty="0"/>
            </a:p>
          </p:txBody>
        </p:sp>
        <p:sp>
          <p:nvSpPr>
            <p:cNvPr id="95" name="Rectangle 94"/>
            <p:cNvSpPr/>
            <p:nvPr/>
          </p:nvSpPr>
          <p:spPr>
            <a:xfrm>
              <a:off x="2229826" y="2428568"/>
              <a:ext cx="6835516" cy="1248697"/>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6" name="Rectangle 95"/>
            <p:cNvSpPr/>
            <p:nvPr/>
          </p:nvSpPr>
          <p:spPr>
            <a:xfrm>
              <a:off x="2229826" y="3930969"/>
              <a:ext cx="6835516" cy="1475459"/>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7" name="Rectangle 96"/>
            <p:cNvSpPr/>
            <p:nvPr/>
          </p:nvSpPr>
          <p:spPr>
            <a:xfrm>
              <a:off x="2229826" y="5660130"/>
              <a:ext cx="6835516" cy="1110784"/>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8" name="Rounded Rectangle 97"/>
            <p:cNvSpPr/>
            <p:nvPr/>
          </p:nvSpPr>
          <p:spPr>
            <a:xfrm>
              <a:off x="2315812" y="161689"/>
              <a:ext cx="2326531" cy="525896"/>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1.1</a:t>
              </a:r>
              <a:r>
                <a:rPr lang="es-PE" sz="1600" dirty="0" smtClean="0"/>
                <a:t> Compromiso de la dirección</a:t>
              </a:r>
              <a:endParaRPr lang="es-PE" sz="1600" dirty="0"/>
            </a:p>
          </p:txBody>
        </p:sp>
        <p:sp>
          <p:nvSpPr>
            <p:cNvPr id="99" name="Rounded Rectangle 98"/>
            <p:cNvSpPr/>
            <p:nvPr/>
          </p:nvSpPr>
          <p:spPr>
            <a:xfrm>
              <a:off x="4778477" y="161687"/>
              <a:ext cx="1900888" cy="1932583"/>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1.3 </a:t>
              </a:r>
              <a:r>
                <a:rPr lang="es-PE" sz="1600" dirty="0"/>
                <a:t>Designación del personal clave de seguridad operacional</a:t>
              </a:r>
            </a:p>
          </p:txBody>
        </p:sp>
        <p:sp>
          <p:nvSpPr>
            <p:cNvPr id="100" name="Rounded Rectangle 99"/>
            <p:cNvSpPr/>
            <p:nvPr/>
          </p:nvSpPr>
          <p:spPr>
            <a:xfrm>
              <a:off x="6815499" y="1484671"/>
              <a:ext cx="2113709" cy="60959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1.5 </a:t>
              </a:r>
              <a:r>
                <a:rPr lang="es-PE" sz="1600" dirty="0"/>
                <a:t>Documentación SMS</a:t>
              </a:r>
            </a:p>
          </p:txBody>
        </p:sp>
        <p:sp>
          <p:nvSpPr>
            <p:cNvPr id="101" name="Rounded Rectangle 100"/>
            <p:cNvSpPr/>
            <p:nvPr/>
          </p:nvSpPr>
          <p:spPr>
            <a:xfrm>
              <a:off x="2315812" y="774996"/>
              <a:ext cx="2326531" cy="1319275"/>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1.2</a:t>
              </a:r>
              <a:r>
                <a:rPr lang="es-PE" sz="1600" dirty="0"/>
                <a:t> Obligación de rendición de cuentas y responsabilidades en materia de seguridad operacional</a:t>
              </a:r>
            </a:p>
          </p:txBody>
        </p:sp>
        <p:sp>
          <p:nvSpPr>
            <p:cNvPr id="102" name="Rounded Rectangle 101"/>
            <p:cNvSpPr/>
            <p:nvPr/>
          </p:nvSpPr>
          <p:spPr>
            <a:xfrm>
              <a:off x="6815499" y="167125"/>
              <a:ext cx="2113709" cy="1236952"/>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1.4 </a:t>
              </a:r>
              <a:r>
                <a:rPr lang="es-PE" sz="1600" dirty="0"/>
                <a:t>Coordinación de la planificación de respuestas ante emergencias</a:t>
              </a:r>
            </a:p>
          </p:txBody>
        </p:sp>
        <p:sp>
          <p:nvSpPr>
            <p:cNvPr id="103" name="Rounded Rectangle 102"/>
            <p:cNvSpPr/>
            <p:nvPr/>
          </p:nvSpPr>
          <p:spPr>
            <a:xfrm>
              <a:off x="2315812" y="2507227"/>
              <a:ext cx="3252956" cy="1101212"/>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rgbClr val="FFFF00"/>
                  </a:solidFill>
                </a:rPr>
                <a:t>2.1 </a:t>
              </a:r>
              <a:r>
                <a:rPr lang="es-PE" dirty="0"/>
                <a:t>Identificación de peligros</a:t>
              </a:r>
            </a:p>
          </p:txBody>
        </p:sp>
        <p:sp>
          <p:nvSpPr>
            <p:cNvPr id="104" name="Rounded Rectangle 103"/>
            <p:cNvSpPr/>
            <p:nvPr/>
          </p:nvSpPr>
          <p:spPr>
            <a:xfrm>
              <a:off x="5690578" y="2507226"/>
              <a:ext cx="3177724" cy="1101213"/>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rgbClr val="FFFF00"/>
                  </a:solidFill>
                </a:rPr>
                <a:t>2.2 </a:t>
              </a:r>
              <a:r>
                <a:rPr lang="es-PE" dirty="0"/>
                <a:t>Evaluación y mitigación de riesgos de seguridad operacional</a:t>
              </a:r>
            </a:p>
          </p:txBody>
        </p:sp>
        <p:sp>
          <p:nvSpPr>
            <p:cNvPr id="105" name="Rounded Rectangle 104"/>
            <p:cNvSpPr/>
            <p:nvPr/>
          </p:nvSpPr>
          <p:spPr>
            <a:xfrm>
              <a:off x="2315812" y="4021394"/>
              <a:ext cx="2164564"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3.1  </a:t>
              </a:r>
              <a:r>
                <a:rPr lang="es-PE" sz="1600" dirty="0" smtClean="0"/>
                <a:t>Observación </a:t>
              </a:r>
              <a:r>
                <a:rPr lang="es-PE" sz="1600" dirty="0"/>
                <a:t>y medición del rendimiento en materia de seguridad</a:t>
              </a:r>
            </a:p>
          </p:txBody>
        </p:sp>
        <p:sp>
          <p:nvSpPr>
            <p:cNvPr id="106" name="Rounded Rectangle 105"/>
            <p:cNvSpPr/>
            <p:nvPr/>
          </p:nvSpPr>
          <p:spPr>
            <a:xfrm>
              <a:off x="4587481" y="4021393"/>
              <a:ext cx="2147200"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3.2</a:t>
              </a:r>
              <a:r>
                <a:rPr lang="es-PE" sz="1600" dirty="0" smtClean="0">
                  <a:solidFill>
                    <a:schemeClr val="bg1"/>
                  </a:solidFill>
                </a:rPr>
                <a:t>  Gestión </a:t>
              </a:r>
              <a:r>
                <a:rPr lang="es-PE" sz="1600" dirty="0">
                  <a:solidFill>
                    <a:schemeClr val="bg1"/>
                  </a:solidFill>
                </a:rPr>
                <a:t>del cambio</a:t>
              </a:r>
            </a:p>
          </p:txBody>
        </p:sp>
        <p:sp>
          <p:nvSpPr>
            <p:cNvPr id="107" name="Rounded Rectangle 106"/>
            <p:cNvSpPr/>
            <p:nvPr/>
          </p:nvSpPr>
          <p:spPr>
            <a:xfrm>
              <a:off x="2315812" y="5797291"/>
              <a:ext cx="3252956"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solidFill>
                    <a:srgbClr val="FFFF00"/>
                  </a:solidFill>
                </a:rPr>
                <a:t>4.1  </a:t>
              </a:r>
              <a:r>
                <a:rPr lang="es-PE" sz="1600" dirty="0">
                  <a:solidFill>
                    <a:schemeClr val="bg1"/>
                  </a:solidFill>
                </a:rPr>
                <a:t>Instrucción y educación</a:t>
              </a:r>
            </a:p>
          </p:txBody>
        </p:sp>
        <p:sp>
          <p:nvSpPr>
            <p:cNvPr id="108" name="Rounded Rectangle 107"/>
            <p:cNvSpPr/>
            <p:nvPr/>
          </p:nvSpPr>
          <p:spPr>
            <a:xfrm>
              <a:off x="5690577" y="5797291"/>
              <a:ext cx="3252956"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solidFill>
                    <a:srgbClr val="FFFF00"/>
                  </a:solidFill>
                </a:rPr>
                <a:t>4.2  </a:t>
              </a:r>
              <a:r>
                <a:rPr lang="es-PE" sz="1600" dirty="0">
                  <a:solidFill>
                    <a:schemeClr val="bg1"/>
                  </a:solidFill>
                </a:rPr>
                <a:t>Comunicación de la seguridad operacional</a:t>
              </a:r>
            </a:p>
          </p:txBody>
        </p:sp>
        <p:sp>
          <p:nvSpPr>
            <p:cNvPr id="109" name="Rounded Rectangle 108"/>
            <p:cNvSpPr/>
            <p:nvPr/>
          </p:nvSpPr>
          <p:spPr>
            <a:xfrm>
              <a:off x="6841159" y="4021392"/>
              <a:ext cx="2147200"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smtClean="0">
                  <a:solidFill>
                    <a:srgbClr val="FFFF00"/>
                  </a:solidFill>
                </a:rPr>
                <a:t>3.3</a:t>
              </a:r>
              <a:r>
                <a:rPr lang="es-PE" sz="1600" dirty="0">
                  <a:solidFill>
                    <a:schemeClr val="bg1"/>
                  </a:solidFill>
                </a:rPr>
                <a:t>  Mejora continua del SMS</a:t>
              </a:r>
            </a:p>
          </p:txBody>
        </p:sp>
      </p:grpSp>
    </p:spTree>
    <p:extLst>
      <p:ext uri="{BB962C8B-B14F-4D97-AF65-F5344CB8AC3E}">
        <p14:creationId xmlns:p14="http://schemas.microsoft.com/office/powerpoint/2010/main" val="393803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0"/>
            <a:ext cx="11765280" cy="878459"/>
          </a:xfrm>
        </p:spPr>
        <p:txBody>
          <a:bodyPr>
            <a:normAutofit fontScale="90000"/>
          </a:bodyPr>
          <a:lstStyle/>
          <a:p>
            <a:r>
              <a:rPr lang="es-PE" sz="4000" dirty="0"/>
              <a:t>Capítulo 9: Sistema de gestión de seguridad operacional (SMS)</a:t>
            </a:r>
          </a:p>
        </p:txBody>
      </p:sp>
      <p:graphicFrame>
        <p:nvGraphicFramePr>
          <p:cNvPr id="24" name="Object 23"/>
          <p:cNvGraphicFramePr>
            <a:graphicFrameLocks noChangeAspect="1"/>
          </p:cNvGraphicFramePr>
          <p:nvPr>
            <p:extLst>
              <p:ext uri="{D42A27DB-BD31-4B8C-83A1-F6EECF244321}">
                <p14:modId xmlns:p14="http://schemas.microsoft.com/office/powerpoint/2010/main" val="2340507912"/>
              </p:ext>
            </p:extLst>
          </p:nvPr>
        </p:nvGraphicFramePr>
        <p:xfrm>
          <a:off x="875536" y="1022245"/>
          <a:ext cx="4321304" cy="5002111"/>
        </p:xfrm>
        <a:graphic>
          <a:graphicData uri="http://schemas.openxmlformats.org/presentationml/2006/ole">
            <mc:AlternateContent xmlns:mc="http://schemas.openxmlformats.org/markup-compatibility/2006">
              <mc:Choice xmlns:v="urn:schemas-microsoft-com:vml" Requires="v">
                <p:oleObj spid="_x0000_s10260" name="Visio" r:id="rId4" imgW="7029536" imgH="8159838" progId="Visio.Drawing.15">
                  <p:embed/>
                </p:oleObj>
              </mc:Choice>
              <mc:Fallback>
                <p:oleObj name="Visio" r:id="rId4" imgW="7029536" imgH="8159838" progId="Visio.Drawing.15">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36" y="1022245"/>
                        <a:ext cx="4321304" cy="5002111"/>
                      </a:xfrm>
                      <a:prstGeom prst="rect">
                        <a:avLst/>
                      </a:prstGeom>
                      <a:noFill/>
                    </p:spPr>
                  </p:pic>
                </p:oleObj>
              </mc:Fallback>
            </mc:AlternateContent>
          </a:graphicData>
        </a:graphic>
      </p:graphicFrame>
      <p:pic>
        <p:nvPicPr>
          <p:cNvPr id="4" name="Picture 3"/>
          <p:cNvPicPr>
            <a:picLocks noChangeAspect="1"/>
          </p:cNvPicPr>
          <p:nvPr/>
        </p:nvPicPr>
        <p:blipFill>
          <a:blip r:embed="rId6"/>
          <a:stretch>
            <a:fillRect/>
          </a:stretch>
        </p:blipFill>
        <p:spPr>
          <a:xfrm>
            <a:off x="7266286" y="807720"/>
            <a:ext cx="4513193" cy="5355440"/>
          </a:xfrm>
          <a:prstGeom prst="rect">
            <a:avLst/>
          </a:prstGeom>
        </p:spPr>
      </p:pic>
      <p:sp>
        <p:nvSpPr>
          <p:cNvPr id="5" name="TextBox 4"/>
          <p:cNvSpPr txBox="1"/>
          <p:nvPr/>
        </p:nvSpPr>
        <p:spPr>
          <a:xfrm>
            <a:off x="6918960" y="6217920"/>
            <a:ext cx="5273040" cy="646331"/>
          </a:xfrm>
          <a:prstGeom prst="rect">
            <a:avLst/>
          </a:prstGeom>
          <a:noFill/>
        </p:spPr>
        <p:txBody>
          <a:bodyPr wrap="square" rtlCol="0">
            <a:spAutoFit/>
          </a:bodyPr>
          <a:lstStyle/>
          <a:p>
            <a:pPr algn="ctr"/>
            <a:r>
              <a:rPr lang="es-PE" sz="1800" dirty="0">
                <a:latin typeface="+mj-lt"/>
              </a:rPr>
              <a:t>Proceso de decisión de investigación de seguridad operacional</a:t>
            </a:r>
          </a:p>
        </p:txBody>
      </p:sp>
      <p:sp>
        <p:nvSpPr>
          <p:cNvPr id="6" name="Rectangle 5"/>
          <p:cNvSpPr/>
          <p:nvPr/>
        </p:nvSpPr>
        <p:spPr>
          <a:xfrm>
            <a:off x="912437" y="6235519"/>
            <a:ext cx="4132004" cy="646331"/>
          </a:xfrm>
          <a:prstGeom prst="rect">
            <a:avLst/>
          </a:prstGeom>
        </p:spPr>
        <p:txBody>
          <a:bodyPr wrap="square">
            <a:spAutoFit/>
          </a:bodyPr>
          <a:lstStyle/>
          <a:p>
            <a:pPr algn="ctr"/>
            <a:r>
              <a:rPr lang="es-PE" sz="1800" dirty="0" smtClean="0">
                <a:latin typeface="+mj-lt"/>
              </a:rPr>
              <a:t>Proceso </a:t>
            </a:r>
            <a:r>
              <a:rPr lang="es-PE" sz="1800" dirty="0">
                <a:latin typeface="+mj-lt"/>
              </a:rPr>
              <a:t>de gestión de riesgos de la seguridad operacional</a:t>
            </a:r>
          </a:p>
        </p:txBody>
      </p:sp>
    </p:spTree>
    <p:extLst>
      <p:ext uri="{BB962C8B-B14F-4D97-AF65-F5344CB8AC3E}">
        <p14:creationId xmlns:p14="http://schemas.microsoft.com/office/powerpoint/2010/main" val="232147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3840" y="1011511"/>
            <a:ext cx="8418320" cy="5527401"/>
          </a:xfrm>
          <a:prstGeom prst="rect">
            <a:avLst/>
          </a:prstGeom>
        </p:spPr>
      </p:pic>
      <p:sp>
        <p:nvSpPr>
          <p:cNvPr id="4" name="Title 1"/>
          <p:cNvSpPr txBox="1">
            <a:spLocks/>
          </p:cNvSpPr>
          <p:nvPr/>
        </p:nvSpPr>
        <p:spPr>
          <a:xfrm>
            <a:off x="259080" y="0"/>
            <a:ext cx="11765280" cy="878459"/>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4000" dirty="0" smtClean="0"/>
              <a:t>Capítulo 9: Sistema de gestión de seguridad operacional (SMS)</a:t>
            </a:r>
            <a:endParaRPr lang="es-PE" sz="4000" dirty="0"/>
          </a:p>
        </p:txBody>
      </p:sp>
      <p:sp>
        <p:nvSpPr>
          <p:cNvPr id="5" name="TextBox 4"/>
          <p:cNvSpPr txBox="1"/>
          <p:nvPr/>
        </p:nvSpPr>
        <p:spPr>
          <a:xfrm>
            <a:off x="482600" y="1955800"/>
            <a:ext cx="2197100" cy="2677656"/>
          </a:xfrm>
          <a:prstGeom prst="rect">
            <a:avLst/>
          </a:prstGeom>
          <a:noFill/>
        </p:spPr>
        <p:txBody>
          <a:bodyPr wrap="square" rtlCol="0">
            <a:spAutoFit/>
          </a:bodyPr>
          <a:lstStyle/>
          <a:p>
            <a:pPr algn="ctr"/>
            <a:r>
              <a:rPr lang="es-PE" sz="2800" dirty="0">
                <a:latin typeface="+mj-lt"/>
              </a:rPr>
              <a:t>Ejemplo de las </a:t>
            </a:r>
            <a:r>
              <a:rPr lang="es-PE" sz="2800" dirty="0" err="1">
                <a:latin typeface="+mj-lt"/>
              </a:rPr>
              <a:t>interfases</a:t>
            </a:r>
            <a:r>
              <a:rPr lang="es-PE" sz="2800" dirty="0">
                <a:latin typeface="+mj-lt"/>
              </a:rPr>
              <a:t> del SMS del proveedor de servicio de Tráfico Aéreo</a:t>
            </a:r>
          </a:p>
        </p:txBody>
      </p:sp>
    </p:spTree>
    <p:extLst>
      <p:ext uri="{BB962C8B-B14F-4D97-AF65-F5344CB8AC3E}">
        <p14:creationId xmlns:p14="http://schemas.microsoft.com/office/powerpoint/2010/main" val="3052347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smtClean="0"/>
              <a:t>PREGUNTAS?</a:t>
            </a:r>
            <a:endParaRPr lang="en-US" b="1" dirty="0"/>
          </a:p>
        </p:txBody>
      </p:sp>
      <p:pic>
        <p:nvPicPr>
          <p:cNvPr id="21" name="Picture Placeholder 3"/>
          <p:cNvPicPr>
            <a:picLocks noChangeAspect="1"/>
          </p:cNvPicPr>
          <p:nvPr/>
        </p:nvPicPr>
        <p:blipFill>
          <a:blip r:embed="rId2">
            <a:extLs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0997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6" name="TextBox 25"/>
          <p:cNvSpPr txBox="1"/>
          <p:nvPr/>
        </p:nvSpPr>
        <p:spPr>
          <a:xfrm>
            <a:off x="3765441" y="3175834"/>
            <a:ext cx="4527991" cy="1015663"/>
          </a:xfrm>
          <a:prstGeom prst="rect">
            <a:avLst/>
          </a:prstGeom>
          <a:noFill/>
        </p:spPr>
        <p:txBody>
          <a:bodyPr wrap="square" rtlCol="0">
            <a:spAutoFit/>
          </a:bodyPr>
          <a:lstStyle/>
          <a:p>
            <a:pPr algn="ctr"/>
            <a:r>
              <a:rPr lang="es-PE" sz="2000" i="1" dirty="0" smtClean="0">
                <a:solidFill>
                  <a:schemeClr val="tx1">
                    <a:lumMod val="65000"/>
                    <a:lumOff val="35000"/>
                  </a:schemeClr>
                </a:solidFill>
                <a:cs typeface="Raavi" panose="02000500000000000000" pitchFamily="2"/>
              </a:rPr>
              <a:t>           La seguridad operacional es una tarea de todos</a:t>
            </a:r>
            <a:endParaRPr lang="es-PE" sz="2000" i="1" dirty="0">
              <a:solidFill>
                <a:schemeClr val="tx1">
                  <a:lumMod val="65000"/>
                  <a:lumOff val="35000"/>
                </a:schemeClr>
              </a:solidFill>
              <a:cs typeface="Raavi" panose="02000500000000000000" pitchFamily="2"/>
            </a:endParaRPr>
          </a:p>
          <a:p>
            <a:pPr algn="ctr"/>
            <a:endParaRPr lang="id-ID" sz="2000" i="1" dirty="0">
              <a:solidFill>
                <a:schemeClr val="tx1">
                  <a:lumMod val="50000"/>
                  <a:lumOff val="50000"/>
                </a:schemeClr>
              </a:solidFill>
              <a:cs typeface="Raavi" panose="02000500000000000000" pitchFamily="2"/>
            </a:endParaRPr>
          </a:p>
        </p:txBody>
      </p:sp>
      <p:sp>
        <p:nvSpPr>
          <p:cNvPr id="27" name="TextBox 26"/>
          <p:cNvSpPr txBox="1"/>
          <p:nvPr/>
        </p:nvSpPr>
        <p:spPr>
          <a:xfrm>
            <a:off x="6721850" y="3487464"/>
            <a:ext cx="288862" cy="400110"/>
          </a:xfrm>
          <a:prstGeom prst="rect">
            <a:avLst/>
          </a:prstGeom>
          <a:noFill/>
        </p:spPr>
        <p:txBody>
          <a:bodyPr wrap="none" rtlCol="0">
            <a:spAutoFit/>
          </a:bodyPr>
          <a:lstStyle/>
          <a:p>
            <a:r>
              <a:rPr lang="id-ID" sz="2000" dirty="0">
                <a:solidFill>
                  <a:schemeClr val="tx1">
                    <a:lumMod val="65000"/>
                    <a:lumOff val="35000"/>
                  </a:schemeClr>
                </a:solidFill>
                <a:latin typeface="+mj-lt"/>
              </a:rPr>
              <a:t>”</a:t>
            </a:r>
          </a:p>
        </p:txBody>
      </p:sp>
      <p:sp>
        <p:nvSpPr>
          <p:cNvPr id="28" name="TextBox 27"/>
          <p:cNvSpPr txBox="1"/>
          <p:nvPr/>
        </p:nvSpPr>
        <p:spPr>
          <a:xfrm>
            <a:off x="4462753" y="3160253"/>
            <a:ext cx="288862" cy="400110"/>
          </a:xfrm>
          <a:prstGeom prst="rect">
            <a:avLst/>
          </a:prstGeom>
          <a:noFill/>
        </p:spPr>
        <p:txBody>
          <a:bodyPr wrap="none" rtlCol="0">
            <a:spAutoFit/>
          </a:bodyPr>
          <a:lstStyle/>
          <a:p>
            <a:r>
              <a:rPr lang="id-ID" sz="2000" dirty="0">
                <a:solidFill>
                  <a:schemeClr val="tx1">
                    <a:lumMod val="65000"/>
                    <a:lumOff val="35000"/>
                  </a:schemeClr>
                </a:solidFill>
                <a:latin typeface="+mj-lt"/>
              </a:rPr>
              <a:t>“</a:t>
            </a:r>
          </a:p>
        </p:txBody>
      </p:sp>
      <p:sp>
        <p:nvSpPr>
          <p:cNvPr id="43" name="TextBox 42"/>
          <p:cNvSpPr txBox="1"/>
          <p:nvPr/>
        </p:nvSpPr>
        <p:spPr>
          <a:xfrm>
            <a:off x="5146920" y="4033064"/>
            <a:ext cx="2061590" cy="461665"/>
          </a:xfrm>
          <a:prstGeom prst="rect">
            <a:avLst/>
          </a:prstGeom>
          <a:noFill/>
        </p:spPr>
        <p:txBody>
          <a:bodyPr wrap="none" rtlCol="0">
            <a:spAutoFit/>
          </a:bodyPr>
          <a:lstStyle/>
          <a:p>
            <a:pPr algn="ctr"/>
            <a:r>
              <a:rPr lang="es-PE" sz="2400" dirty="0" smtClean="0">
                <a:latin typeface="+mj-lt"/>
              </a:rPr>
              <a:t>Comité Técnico</a:t>
            </a:r>
            <a:endParaRPr lang="id-ID" sz="2400" dirty="0">
              <a:latin typeface="+mj-lt"/>
            </a:endParaRPr>
          </a:p>
        </p:txBody>
      </p:sp>
      <p:sp>
        <p:nvSpPr>
          <p:cNvPr id="44" name="TextBox 43"/>
          <p:cNvSpPr txBox="1"/>
          <p:nvPr/>
        </p:nvSpPr>
        <p:spPr>
          <a:xfrm>
            <a:off x="5671670" y="4512954"/>
            <a:ext cx="1164486" cy="461665"/>
          </a:xfrm>
          <a:prstGeom prst="rect">
            <a:avLst/>
          </a:prstGeom>
          <a:noFill/>
        </p:spPr>
        <p:txBody>
          <a:bodyPr wrap="none" rtlCol="0">
            <a:spAutoFit/>
          </a:bodyPr>
          <a:lstStyle/>
          <a:p>
            <a:pPr algn="ctr"/>
            <a:r>
              <a:rPr lang="es-PE" sz="2400" dirty="0" smtClean="0">
                <a:solidFill>
                  <a:schemeClr val="accent1"/>
                </a:solidFill>
              </a:rPr>
              <a:t>SRVSOP</a:t>
            </a:r>
            <a:endParaRPr lang="id-ID" sz="2400" dirty="0">
              <a:solidFill>
                <a:schemeClr val="accent1"/>
              </a:solidFill>
            </a:endParaRPr>
          </a:p>
        </p:txBody>
      </p:sp>
      <p:grpSp>
        <p:nvGrpSpPr>
          <p:cNvPr id="176" name="Group 175"/>
          <p:cNvGrpSpPr/>
          <p:nvPr/>
        </p:nvGrpSpPr>
        <p:grpSpPr>
          <a:xfrm>
            <a:off x="5790481" y="2405881"/>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grpSp>
      <p:pic>
        <p:nvPicPr>
          <p:cNvPr id="45" name="Picture 2" descr="G:\2016\LOGO\Logo-SRVSOP-Blan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5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689810" y="1519603"/>
            <a:ext cx="5524498" cy="3724096"/>
          </a:xfrm>
          <a:prstGeom prst="rect">
            <a:avLst/>
          </a:prstGeom>
          <a:noFill/>
        </p:spPr>
        <p:txBody>
          <a:bodyPr wrap="square" rtlCol="0">
            <a:spAutoFit/>
          </a:bodyPr>
          <a:lstStyle/>
          <a:p>
            <a:pPr marL="228600" lvl="1" indent="-228600" algn="just">
              <a:spcBef>
                <a:spcPts val="600"/>
              </a:spcBef>
              <a:spcAft>
                <a:spcPts val="600"/>
              </a:spcAft>
              <a:buFont typeface="Calibri" panose="020F0502020204030204" pitchFamily="34" charset="0"/>
              <a:buChar char="-"/>
            </a:pPr>
            <a:r>
              <a:rPr lang="es-PE" sz="2400" dirty="0">
                <a:latin typeface="+mj-lt"/>
              </a:rPr>
              <a:t>Los elementos SSP han sido </a:t>
            </a:r>
            <a:r>
              <a:rPr lang="es-PE" sz="2400" b="1" dirty="0">
                <a:solidFill>
                  <a:srgbClr val="C00000"/>
                </a:solidFill>
                <a:latin typeface="+mj-lt"/>
              </a:rPr>
              <a:t>integrados con los CE</a:t>
            </a:r>
            <a:r>
              <a:rPr lang="es-PE" sz="2400" dirty="0">
                <a:solidFill>
                  <a:srgbClr val="C00000"/>
                </a:solidFill>
                <a:latin typeface="+mj-lt"/>
              </a:rPr>
              <a:t> </a:t>
            </a:r>
            <a:r>
              <a:rPr lang="es-PE" sz="2400" dirty="0">
                <a:latin typeface="+mj-lt"/>
              </a:rPr>
              <a:t>del sistema SSO;</a:t>
            </a:r>
          </a:p>
          <a:p>
            <a:pPr marL="228600" lvl="1" indent="-228600" algn="just">
              <a:spcBef>
                <a:spcPts val="600"/>
              </a:spcBef>
              <a:spcAft>
                <a:spcPts val="600"/>
              </a:spcAft>
              <a:buFont typeface="Calibri" panose="020F0502020204030204" pitchFamily="34" charset="0"/>
              <a:buChar char="-"/>
            </a:pPr>
            <a:r>
              <a:rPr lang="es-PE" sz="2400" dirty="0">
                <a:latin typeface="+mj-lt"/>
              </a:rPr>
              <a:t>El SMS incluye a las organizaciones responsables del diseño de tipo y/o fabricación de </a:t>
            </a:r>
            <a:r>
              <a:rPr lang="es-PE" sz="2400" b="1" dirty="0">
                <a:solidFill>
                  <a:srgbClr val="C00000"/>
                </a:solidFill>
                <a:latin typeface="+mj-lt"/>
              </a:rPr>
              <a:t>motores y hélices</a:t>
            </a:r>
            <a:r>
              <a:rPr lang="es-PE" sz="2400" dirty="0">
                <a:solidFill>
                  <a:schemeClr val="tx1">
                    <a:lumMod val="75000"/>
                    <a:lumOff val="25000"/>
                  </a:schemeClr>
                </a:solidFill>
                <a:latin typeface="+mj-lt"/>
              </a:rPr>
              <a:t>; </a:t>
            </a:r>
            <a:r>
              <a:rPr lang="es-PE" sz="2400" dirty="0">
                <a:latin typeface="+mj-lt"/>
              </a:rPr>
              <a:t>y</a:t>
            </a:r>
          </a:p>
          <a:p>
            <a:pPr marL="228600" lvl="1" indent="-228600" algn="just">
              <a:spcBef>
                <a:spcPts val="600"/>
              </a:spcBef>
              <a:spcAft>
                <a:spcPts val="600"/>
              </a:spcAft>
              <a:buFont typeface="Calibri" panose="020F0502020204030204" pitchFamily="34" charset="0"/>
              <a:buChar char="-"/>
            </a:pPr>
            <a:r>
              <a:rPr lang="es-PE" sz="2400" dirty="0">
                <a:latin typeface="+mj-lt"/>
              </a:rPr>
              <a:t>Disposiciones para la </a:t>
            </a:r>
            <a:r>
              <a:rPr lang="es-PE" sz="2400" b="1" dirty="0">
                <a:solidFill>
                  <a:srgbClr val="C00000"/>
                </a:solidFill>
                <a:latin typeface="+mj-lt"/>
              </a:rPr>
              <a:t>protección de datos</a:t>
            </a:r>
            <a:r>
              <a:rPr lang="es-PE" sz="2400" dirty="0">
                <a:solidFill>
                  <a:schemeClr val="tx1">
                    <a:lumMod val="75000"/>
                    <a:lumOff val="25000"/>
                  </a:schemeClr>
                </a:solidFill>
                <a:latin typeface="+mj-lt"/>
              </a:rPr>
              <a:t> </a:t>
            </a:r>
            <a:r>
              <a:rPr lang="es-PE" sz="2400" dirty="0">
                <a:latin typeface="+mj-lt"/>
              </a:rPr>
              <a:t>de seguridad operacional, información de seguridad operacional y fuentes relacionadas.</a:t>
            </a:r>
          </a:p>
        </p:txBody>
      </p:sp>
      <p:sp>
        <p:nvSpPr>
          <p:cNvPr id="3" name="Title 2"/>
          <p:cNvSpPr>
            <a:spLocks noGrp="1"/>
          </p:cNvSpPr>
          <p:nvPr>
            <p:ph type="title"/>
          </p:nvPr>
        </p:nvSpPr>
        <p:spPr>
          <a:xfrm>
            <a:off x="660400" y="365126"/>
            <a:ext cx="10515600" cy="895349"/>
          </a:xfrm>
        </p:spPr>
        <p:txBody>
          <a:bodyPr>
            <a:normAutofit/>
          </a:bodyPr>
          <a:lstStyle/>
          <a:p>
            <a:r>
              <a:rPr lang="es-PE" sz="3200" dirty="0"/>
              <a:t>Anexo </a:t>
            </a:r>
            <a:r>
              <a:rPr lang="es-PE" sz="3200" dirty="0" smtClean="0"/>
              <a:t>19</a:t>
            </a:r>
            <a:endParaRPr lang="es-PE" sz="3200" dirty="0"/>
          </a:p>
        </p:txBody>
      </p:sp>
      <p:pic>
        <p:nvPicPr>
          <p:cNvPr id="15" name="Picture Placeholder 3"/>
          <p:cNvPicPr>
            <a:picLocks noGrp="1" noChangeAspect="1"/>
          </p:cNvPicPr>
          <p:nvPr>
            <p:ph type="pic" sz="quarter" idx="14"/>
          </p:nvPr>
        </p:nvPicPr>
        <p:blipFill>
          <a:blip r:embed="rId3"/>
          <a:srcRect l="832" r="832"/>
          <a:stretch>
            <a:fillRect/>
          </a:stretch>
        </p:blipFill>
        <p:spPr>
          <a:xfrm>
            <a:off x="6872288" y="546100"/>
            <a:ext cx="4452937" cy="5822950"/>
          </a:xfrm>
          <a:prstGeom prst="rect">
            <a:avLst/>
          </a:prstGeom>
          <a:ln>
            <a:solidFill>
              <a:schemeClr val="tx1"/>
            </a:solidFill>
          </a:ln>
        </p:spPr>
      </p:pic>
    </p:spTree>
    <p:extLst>
      <p:ext uri="{BB962C8B-B14F-4D97-AF65-F5344CB8AC3E}">
        <p14:creationId xmlns:p14="http://schemas.microsoft.com/office/powerpoint/2010/main" val="1893219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4909357" y="3481402"/>
            <a:ext cx="2575953" cy="881366"/>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2000" b="1" dirty="0">
                <a:latin typeface="Open Sans"/>
                <a:cs typeface="Open Sans"/>
              </a:rPr>
              <a:t>Anexo 19</a:t>
            </a:r>
          </a:p>
        </p:txBody>
      </p:sp>
      <p:grpSp>
        <p:nvGrpSpPr>
          <p:cNvPr id="5" name="Group 4"/>
          <p:cNvGrpSpPr/>
          <p:nvPr/>
        </p:nvGrpSpPr>
        <p:grpSpPr>
          <a:xfrm>
            <a:off x="465221" y="1106905"/>
            <a:ext cx="4444136" cy="5677354"/>
            <a:chOff x="152400" y="1534887"/>
            <a:chExt cx="3429000" cy="4903497"/>
          </a:xfrm>
          <a:solidFill>
            <a:schemeClr val="accent5">
              <a:lumMod val="75000"/>
            </a:schemeClr>
          </a:solidFill>
        </p:grpSpPr>
        <p:cxnSp>
          <p:nvCxnSpPr>
            <p:cNvPr id="67" name="Straight Connector 66"/>
            <p:cNvCxnSpPr/>
            <p:nvPr/>
          </p:nvCxnSpPr>
          <p:spPr bwMode="auto">
            <a:xfrm>
              <a:off x="2368550" y="2013710"/>
              <a:ext cx="99695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bwMode="auto">
            <a:xfrm>
              <a:off x="3365500" y="2013710"/>
              <a:ext cx="0" cy="1739117"/>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bwMode="auto">
            <a:xfrm>
              <a:off x="3365500" y="3752827"/>
              <a:ext cx="21590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bwMode="auto">
            <a:xfrm>
              <a:off x="2368550" y="3022349"/>
              <a:ext cx="93345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bwMode="auto">
            <a:xfrm>
              <a:off x="3302000" y="3022349"/>
              <a:ext cx="0" cy="812059"/>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bwMode="auto">
            <a:xfrm>
              <a:off x="3302000" y="3849241"/>
              <a:ext cx="27940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bwMode="auto">
            <a:xfrm>
              <a:off x="3302000" y="4268291"/>
              <a:ext cx="27940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bwMode="auto">
            <a:xfrm>
              <a:off x="3302000" y="4260877"/>
              <a:ext cx="0" cy="1624181"/>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bwMode="auto">
            <a:xfrm>
              <a:off x="2368550" y="5885058"/>
              <a:ext cx="93345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bwMode="auto">
            <a:xfrm>
              <a:off x="2368550" y="4909799"/>
              <a:ext cx="87630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7" name="Straight Connector 76"/>
            <p:cNvCxnSpPr>
              <a:stCxn id="64" idx="3"/>
              <a:endCxn id="53" idx="1"/>
            </p:cNvCxnSpPr>
            <p:nvPr/>
          </p:nvCxnSpPr>
          <p:spPr bwMode="auto">
            <a:xfrm flipV="1">
              <a:off x="3141034" y="3966344"/>
              <a:ext cx="440366" cy="1586"/>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bwMode="auto">
            <a:xfrm>
              <a:off x="3244850" y="4097705"/>
              <a:ext cx="33655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bwMode="auto">
            <a:xfrm>
              <a:off x="3244850" y="4119952"/>
              <a:ext cx="0" cy="789847"/>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57" name="Rectangle 56"/>
            <p:cNvSpPr/>
            <p:nvPr/>
          </p:nvSpPr>
          <p:spPr>
            <a:xfrm>
              <a:off x="152400" y="1534887"/>
              <a:ext cx="2988634" cy="8831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600" dirty="0">
                  <a:latin typeface="Open Sans"/>
                  <a:cs typeface="Open Sans"/>
                </a:rPr>
                <a:t>Capítulo 1 - Definiciones</a:t>
              </a:r>
            </a:p>
          </p:txBody>
        </p:sp>
        <p:sp>
          <p:nvSpPr>
            <p:cNvPr id="58" name="Rectangle 57"/>
            <p:cNvSpPr/>
            <p:nvPr/>
          </p:nvSpPr>
          <p:spPr>
            <a:xfrm>
              <a:off x="152400" y="2530793"/>
              <a:ext cx="2988634" cy="8831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600" dirty="0">
                  <a:latin typeface="Open Sans"/>
                  <a:cs typeface="Open Sans"/>
                </a:rPr>
                <a:t>Capítulo 2 - Aplicación</a:t>
              </a:r>
            </a:p>
          </p:txBody>
        </p:sp>
        <p:sp>
          <p:nvSpPr>
            <p:cNvPr id="64" name="Rectangle 63"/>
            <p:cNvSpPr/>
            <p:nvPr/>
          </p:nvSpPr>
          <p:spPr>
            <a:xfrm>
              <a:off x="152400" y="3526336"/>
              <a:ext cx="2988634" cy="8831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500" dirty="0">
                  <a:latin typeface="Open Sans"/>
                  <a:cs typeface="Open Sans"/>
                </a:rPr>
                <a:t>Capítulo 3 - Responsabilidades funcionales estatales en materia de gestión de la seguridad operacional </a:t>
              </a:r>
            </a:p>
          </p:txBody>
        </p:sp>
        <p:sp>
          <p:nvSpPr>
            <p:cNvPr id="65" name="Rectangle 64"/>
            <p:cNvSpPr/>
            <p:nvPr/>
          </p:nvSpPr>
          <p:spPr>
            <a:xfrm>
              <a:off x="152400" y="4516160"/>
              <a:ext cx="2988634" cy="8831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600" dirty="0">
                  <a:latin typeface="Open Sans"/>
                  <a:cs typeface="Open Sans"/>
                </a:rPr>
                <a:t>Capítulo 4 - Sistema de gestión de la seguridad operacional (SMS)</a:t>
              </a:r>
            </a:p>
          </p:txBody>
        </p:sp>
        <p:sp>
          <p:nvSpPr>
            <p:cNvPr id="66" name="Rectangle 65"/>
            <p:cNvSpPr/>
            <p:nvPr/>
          </p:nvSpPr>
          <p:spPr>
            <a:xfrm>
              <a:off x="152400" y="5506735"/>
              <a:ext cx="2988634" cy="93164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500" dirty="0">
                  <a:latin typeface="Open Sans"/>
                  <a:cs typeface="Open Sans"/>
                </a:rPr>
                <a:t>Capítulo 5 - </a:t>
              </a:r>
              <a:r>
                <a:rPr lang="es-PE" sz="1500" dirty="0">
                  <a:latin typeface="Open Sans"/>
                </a:rPr>
                <a:t>Recopilación, </a:t>
              </a:r>
              <a:r>
                <a:rPr lang="es-PE" sz="1500" b="1" dirty="0">
                  <a:solidFill>
                    <a:schemeClr val="bg1"/>
                  </a:solidFill>
                  <a:latin typeface="Open Sans"/>
                </a:rPr>
                <a:t>análisis,</a:t>
              </a:r>
              <a:r>
                <a:rPr lang="es-PE" sz="1500" b="1" dirty="0">
                  <a:solidFill>
                    <a:srgbClr val="FFC000"/>
                  </a:solidFill>
                  <a:latin typeface="Open Sans"/>
                </a:rPr>
                <a:t> </a:t>
              </a:r>
              <a:r>
                <a:rPr lang="es-PE" sz="1500" b="1" dirty="0">
                  <a:solidFill>
                    <a:srgbClr val="FFFF00"/>
                  </a:solidFill>
                  <a:latin typeface="Open Sans"/>
                </a:rPr>
                <a:t>protección, compartición</a:t>
              </a:r>
              <a:r>
                <a:rPr lang="es-PE" sz="1500" dirty="0">
                  <a:solidFill>
                    <a:srgbClr val="FFFF00"/>
                  </a:solidFill>
                  <a:latin typeface="Open Sans"/>
                </a:rPr>
                <a:t> </a:t>
              </a:r>
              <a:r>
                <a:rPr lang="es-PE" sz="1500" dirty="0">
                  <a:latin typeface="Open Sans"/>
                </a:rPr>
                <a:t>e intercambio de datos de información sobre seguridad operacional</a:t>
              </a:r>
              <a:endParaRPr lang="es-PE" sz="1500" dirty="0">
                <a:latin typeface="Open Sans"/>
                <a:cs typeface="Open Sans"/>
              </a:endParaRPr>
            </a:p>
          </p:txBody>
        </p:sp>
      </p:grpSp>
      <p:grpSp>
        <p:nvGrpSpPr>
          <p:cNvPr id="6" name="Group 5"/>
          <p:cNvGrpSpPr/>
          <p:nvPr/>
        </p:nvGrpSpPr>
        <p:grpSpPr>
          <a:xfrm>
            <a:off x="7485311" y="2219189"/>
            <a:ext cx="4450015" cy="3397726"/>
            <a:chOff x="5568950" y="2495560"/>
            <a:chExt cx="3433536" cy="2934596"/>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0800000" scaled="1"/>
            <a:tileRect/>
          </a:gradFill>
        </p:grpSpPr>
        <p:cxnSp>
          <p:nvCxnSpPr>
            <p:cNvPr id="92" name="Straight Connector 91"/>
            <p:cNvCxnSpPr/>
            <p:nvPr/>
          </p:nvCxnSpPr>
          <p:spPr bwMode="auto">
            <a:xfrm flipH="1">
              <a:off x="5848350" y="2862967"/>
              <a:ext cx="93345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bwMode="auto">
            <a:xfrm>
              <a:off x="5848350" y="2880063"/>
              <a:ext cx="0" cy="921404"/>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bwMode="auto">
            <a:xfrm flipH="1">
              <a:off x="5568950" y="3763665"/>
              <a:ext cx="279400"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bwMode="auto">
            <a:xfrm flipH="1">
              <a:off x="5857011" y="4991547"/>
              <a:ext cx="924789"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a:stCxn id="90" idx="1"/>
              <a:endCxn id="53" idx="3"/>
            </p:cNvCxnSpPr>
            <p:nvPr/>
          </p:nvCxnSpPr>
          <p:spPr bwMode="auto">
            <a:xfrm flipH="1">
              <a:off x="5568950" y="3963261"/>
              <a:ext cx="426352" cy="3083"/>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bwMode="auto">
            <a:xfrm flipH="1">
              <a:off x="5569545" y="4119599"/>
              <a:ext cx="287466" cy="0"/>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bwMode="auto">
            <a:xfrm>
              <a:off x="5857011" y="4127948"/>
              <a:ext cx="0" cy="863599"/>
            </a:xfrm>
            <a:prstGeom prst="line">
              <a:avLst/>
            </a:prstGeom>
            <a:grpFill/>
            <a:ln>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83" name="Rectangle 82"/>
            <p:cNvSpPr/>
            <p:nvPr/>
          </p:nvSpPr>
          <p:spPr>
            <a:xfrm>
              <a:off x="5995302" y="2495560"/>
              <a:ext cx="3007184" cy="91528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600" b="1" dirty="0">
                  <a:solidFill>
                    <a:srgbClr val="FFFF00"/>
                  </a:solidFill>
                  <a:latin typeface="Open Sans"/>
                  <a:cs typeface="Open Sans"/>
                </a:rPr>
                <a:t>Apéndice 1 -  Elementos críticos (CE) del sistema estatal de supervisión de la seguridad operacional (SSO)</a:t>
              </a:r>
            </a:p>
          </p:txBody>
        </p:sp>
        <p:sp>
          <p:nvSpPr>
            <p:cNvPr id="90" name="Rectangle 89"/>
            <p:cNvSpPr/>
            <p:nvPr/>
          </p:nvSpPr>
          <p:spPr>
            <a:xfrm>
              <a:off x="5995302" y="3505618"/>
              <a:ext cx="3007184" cy="91528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600" dirty="0">
                  <a:latin typeface="Open Sans"/>
                  <a:cs typeface="Open Sans"/>
                </a:rPr>
                <a:t>Apéndice 2 - Marco para un sistema de gestión de la seguridad operacional (SMS)</a:t>
              </a:r>
            </a:p>
          </p:txBody>
        </p:sp>
        <p:sp>
          <p:nvSpPr>
            <p:cNvPr id="91" name="Rectangle 90"/>
            <p:cNvSpPr/>
            <p:nvPr/>
          </p:nvSpPr>
          <p:spPr>
            <a:xfrm>
              <a:off x="5995302" y="4514870"/>
              <a:ext cx="3007184" cy="91528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500" b="1" dirty="0">
                  <a:solidFill>
                    <a:srgbClr val="FFFF00"/>
                  </a:solidFill>
                  <a:latin typeface="Open Sans"/>
                  <a:cs typeface="Open Sans"/>
                </a:rPr>
                <a:t>Apéndice 3 - Principios para la protección de datos e información sobre seguridad operacional y fuentes conexas</a:t>
              </a:r>
            </a:p>
          </p:txBody>
        </p:sp>
      </p:grpSp>
      <p:sp>
        <p:nvSpPr>
          <p:cNvPr id="99" name="TextBox 98"/>
          <p:cNvSpPr txBox="1"/>
          <p:nvPr/>
        </p:nvSpPr>
        <p:spPr>
          <a:xfrm>
            <a:off x="8037883" y="144380"/>
            <a:ext cx="3977656" cy="1015663"/>
          </a:xfrm>
          <a:prstGeom prst="rect">
            <a:avLst/>
          </a:prstGeom>
          <a:noFill/>
        </p:spPr>
        <p:txBody>
          <a:bodyPr wrap="square" rtlCol="0">
            <a:spAutoFit/>
          </a:bodyPr>
          <a:lstStyle/>
          <a:p>
            <a:pPr algn="r"/>
            <a:r>
              <a:rPr lang="es-PE" sz="2000" dirty="0">
                <a:solidFill>
                  <a:srgbClr val="FF0000"/>
                </a:solidFill>
                <a:latin typeface="+mj-lt"/>
              </a:rPr>
              <a:t>Segunda edición,  Enmienda 1</a:t>
            </a:r>
          </a:p>
          <a:p>
            <a:pPr algn="r"/>
            <a:r>
              <a:rPr lang="es-PE" sz="2000" dirty="0">
                <a:latin typeface="+mj-lt"/>
              </a:rPr>
              <a:t>Surtió efecto en Julio 11, 2016  Aplicable 7 de noviembre 2019</a:t>
            </a:r>
          </a:p>
        </p:txBody>
      </p:sp>
      <p:sp>
        <p:nvSpPr>
          <p:cNvPr id="2" name="Title 1"/>
          <p:cNvSpPr>
            <a:spLocks noGrp="1"/>
          </p:cNvSpPr>
          <p:nvPr>
            <p:ph type="title"/>
          </p:nvPr>
        </p:nvSpPr>
        <p:spPr>
          <a:xfrm>
            <a:off x="517358" y="0"/>
            <a:ext cx="10515600" cy="994611"/>
          </a:xfrm>
        </p:spPr>
        <p:txBody>
          <a:bodyPr>
            <a:normAutofit/>
          </a:bodyPr>
          <a:lstStyle/>
          <a:p>
            <a:r>
              <a:rPr lang="es-PE" sz="3600" dirty="0"/>
              <a:t>Anexo </a:t>
            </a:r>
            <a:r>
              <a:rPr lang="es-PE" sz="3600" dirty="0" smtClean="0"/>
              <a:t>19</a:t>
            </a:r>
            <a:endParaRPr lang="es-PE" sz="3600" dirty="0"/>
          </a:p>
        </p:txBody>
      </p:sp>
    </p:spTree>
    <p:extLst>
      <p:ext uri="{BB962C8B-B14F-4D97-AF65-F5344CB8AC3E}">
        <p14:creationId xmlns:p14="http://schemas.microsoft.com/office/powerpoint/2010/main" val="3640335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sz="3600" dirty="0"/>
              <a:t>Anexo </a:t>
            </a:r>
            <a:r>
              <a:rPr lang="es-PE" sz="3600" dirty="0" smtClean="0"/>
              <a:t>19</a:t>
            </a:r>
            <a:endParaRPr lang="es-PE" sz="3600" dirty="0"/>
          </a:p>
        </p:txBody>
      </p:sp>
      <p:sp>
        <p:nvSpPr>
          <p:cNvPr id="45" name="TextBox 44"/>
          <p:cNvSpPr txBox="1"/>
          <p:nvPr/>
        </p:nvSpPr>
        <p:spPr>
          <a:xfrm>
            <a:off x="660400" y="1260476"/>
            <a:ext cx="6208295" cy="5016758"/>
          </a:xfrm>
          <a:prstGeom prst="rect">
            <a:avLst/>
          </a:prstGeom>
          <a:noFill/>
        </p:spPr>
        <p:txBody>
          <a:bodyPr wrap="square" rtlCol="0">
            <a:spAutoFit/>
          </a:bodyPr>
          <a:lstStyle/>
          <a:p>
            <a:pPr algn="just">
              <a:spcBef>
                <a:spcPts val="600"/>
              </a:spcBef>
              <a:spcAft>
                <a:spcPts val="600"/>
              </a:spcAft>
            </a:pPr>
            <a:r>
              <a:rPr lang="es-PE" sz="2400" b="1" dirty="0"/>
              <a:t>Capítulo 1 - Definiciones</a:t>
            </a:r>
          </a:p>
          <a:p>
            <a:pPr marL="342900" indent="-342900" algn="just">
              <a:spcBef>
                <a:spcPts val="600"/>
              </a:spcBef>
              <a:spcAft>
                <a:spcPts val="600"/>
              </a:spcAft>
              <a:buFont typeface="Arial" panose="020B0604020202020204" pitchFamily="34" charset="0"/>
              <a:buChar char="•"/>
            </a:pPr>
            <a:r>
              <a:rPr lang="es-PE" sz="2400" dirty="0"/>
              <a:t>5 definiciones nuevas</a:t>
            </a:r>
          </a:p>
          <a:p>
            <a:pPr marL="576263" indent="-228600" algn="just">
              <a:spcBef>
                <a:spcPts val="600"/>
              </a:spcBef>
              <a:spcAft>
                <a:spcPts val="600"/>
              </a:spcAft>
              <a:buFont typeface="Calibri" panose="020F0502020204030204" pitchFamily="34" charset="0"/>
              <a:buChar char="-"/>
            </a:pPr>
            <a:r>
              <a:rPr lang="es-PE" sz="2400" dirty="0"/>
              <a:t>Datos sobre seguridad operacional</a:t>
            </a:r>
          </a:p>
          <a:p>
            <a:pPr marL="576263" indent="-228600" algn="just">
              <a:spcBef>
                <a:spcPts val="600"/>
              </a:spcBef>
              <a:spcAft>
                <a:spcPts val="600"/>
              </a:spcAft>
              <a:buFont typeface="Calibri" panose="020F0502020204030204" pitchFamily="34" charset="0"/>
              <a:buChar char="-"/>
            </a:pPr>
            <a:r>
              <a:rPr lang="es-PE" sz="2400" dirty="0"/>
              <a:t>Información sobre seguridad operacional</a:t>
            </a:r>
          </a:p>
          <a:p>
            <a:pPr marL="576263" indent="-228600" algn="just">
              <a:spcBef>
                <a:spcPts val="600"/>
              </a:spcBef>
              <a:spcAft>
                <a:spcPts val="600"/>
              </a:spcAft>
              <a:buFont typeface="Calibri" panose="020F0502020204030204" pitchFamily="34" charset="0"/>
              <a:buChar char="-"/>
            </a:pPr>
            <a:r>
              <a:rPr lang="es-PE" sz="2400" dirty="0"/>
              <a:t>Peligro</a:t>
            </a:r>
          </a:p>
          <a:p>
            <a:pPr marL="576263" indent="-228600" algn="just">
              <a:spcBef>
                <a:spcPts val="600"/>
              </a:spcBef>
              <a:spcAft>
                <a:spcPts val="600"/>
              </a:spcAft>
              <a:buFont typeface="Calibri" panose="020F0502020204030204" pitchFamily="34" charset="0"/>
              <a:buChar char="-"/>
            </a:pPr>
            <a:r>
              <a:rPr lang="es-PE" sz="2400" dirty="0"/>
              <a:t>Supervisión de seguridad operacional</a:t>
            </a:r>
          </a:p>
          <a:p>
            <a:pPr marL="576263" indent="-228600" algn="just">
              <a:spcBef>
                <a:spcPts val="600"/>
              </a:spcBef>
              <a:spcAft>
                <a:spcPts val="600"/>
              </a:spcAft>
              <a:buFont typeface="Calibri" panose="020F0502020204030204" pitchFamily="34" charset="0"/>
              <a:buChar char="-"/>
            </a:pPr>
            <a:r>
              <a:rPr lang="es-PE" sz="2400" dirty="0"/>
              <a:t>Vigilancia</a:t>
            </a:r>
          </a:p>
          <a:p>
            <a:pPr marL="342900" indent="-342900" algn="just">
              <a:spcBef>
                <a:spcPts val="600"/>
              </a:spcBef>
              <a:spcAft>
                <a:spcPts val="600"/>
              </a:spcAft>
              <a:buFont typeface="Arial" panose="020B0604020202020204" pitchFamily="34" charset="0"/>
              <a:buChar char="•"/>
            </a:pPr>
            <a:r>
              <a:rPr lang="es-PE" sz="2400" dirty="0"/>
              <a:t>1 definición revisada</a:t>
            </a:r>
          </a:p>
          <a:p>
            <a:pPr marL="576263" indent="-293688" algn="just">
              <a:spcBef>
                <a:spcPts val="600"/>
              </a:spcBef>
              <a:spcAft>
                <a:spcPts val="600"/>
              </a:spcAft>
              <a:buFont typeface="Calibri" panose="020F0502020204030204" pitchFamily="34" charset="0"/>
              <a:buChar char="-"/>
            </a:pPr>
            <a:r>
              <a:rPr lang="es-PE" sz="2400" dirty="0"/>
              <a:t>Sistema de gestión de la seguridad operacional (SMS)</a:t>
            </a:r>
          </a:p>
        </p:txBody>
      </p:sp>
      <p:pic>
        <p:nvPicPr>
          <p:cNvPr id="13" name="Picture Placeholder 2"/>
          <p:cNvPicPr>
            <a:picLocks noGrp="1" noChangeAspect="1"/>
          </p:cNvPicPr>
          <p:nvPr>
            <p:ph type="pic" sz="quarter" idx="14"/>
          </p:nvPr>
        </p:nvPicPr>
        <p:blipFill>
          <a:blip r:embed="rId3"/>
          <a:srcRect l="1735" r="1735"/>
          <a:stretch>
            <a:fillRect/>
          </a:stretch>
        </p:blipFill>
        <p:spPr>
          <a:xfrm>
            <a:off x="7346950" y="554038"/>
            <a:ext cx="4443413" cy="5975350"/>
          </a:xfrm>
          <a:prstGeom prst="rect">
            <a:avLst/>
          </a:prstGeom>
          <a:ln>
            <a:solidFill>
              <a:schemeClr val="tx1"/>
            </a:solidFill>
          </a:ln>
        </p:spPr>
      </p:pic>
    </p:spTree>
    <p:extLst>
      <p:ext uri="{BB962C8B-B14F-4D97-AF65-F5344CB8AC3E}">
        <p14:creationId xmlns:p14="http://schemas.microsoft.com/office/powerpoint/2010/main" val="324977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6859</TotalTime>
  <Words>11827</Words>
  <Application>Microsoft Office PowerPoint</Application>
  <PresentationFormat>Widescreen</PresentationFormat>
  <Paragraphs>1256</Paragraphs>
  <Slides>68</Slides>
  <Notes>61</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68</vt:i4>
      </vt:variant>
    </vt:vector>
  </HeadingPairs>
  <TitlesOfParts>
    <vt:vector size="85" baseType="lpstr">
      <vt:lpstr>Arial</vt:lpstr>
      <vt:lpstr>Arial</vt:lpstr>
      <vt:lpstr>Bebas</vt:lpstr>
      <vt:lpstr>Calibri</vt:lpstr>
      <vt:lpstr>Calibri Light</vt:lpstr>
      <vt:lpstr>Georgia</vt:lpstr>
      <vt:lpstr>Helvetica</vt:lpstr>
      <vt:lpstr>Open Sans</vt:lpstr>
      <vt:lpstr>Raavi</vt:lpstr>
      <vt:lpstr>Symbol</vt:lpstr>
      <vt:lpstr>Times New Roman</vt:lpstr>
      <vt:lpstr>TimesNewRomanPS-BoldMT</vt:lpstr>
      <vt:lpstr>Wingdings</vt:lpstr>
      <vt:lpstr>Office Theme</vt:lpstr>
      <vt:lpstr>2_Office Theme</vt:lpstr>
      <vt:lpstr>1_Office Theme</vt:lpstr>
      <vt:lpstr>Visio</vt:lpstr>
      <vt:lpstr>PowerPoint Presentation</vt:lpstr>
      <vt:lpstr>PowerPoint Presentation</vt:lpstr>
      <vt:lpstr>PowerPoint Presentation</vt:lpstr>
      <vt:lpstr>Anexo 19</vt:lpstr>
      <vt:lpstr>Beneficios del Anexo 19</vt:lpstr>
      <vt:lpstr>Anexo 19- Gestión de la seguridad operacional</vt:lpstr>
      <vt:lpstr>Anexo 19</vt:lpstr>
      <vt:lpstr>Anexo 19</vt:lpstr>
      <vt:lpstr>Anexo 19</vt:lpstr>
      <vt:lpstr>Anexo 19</vt:lpstr>
      <vt:lpstr>Anexo 19, Capítulo 2</vt:lpstr>
      <vt:lpstr>Anexo 19 – Capítulo 3</vt:lpstr>
      <vt:lpstr>Anexo 19 – Capítulo 3</vt:lpstr>
      <vt:lpstr>Anexo 19 – Capítulo 3</vt:lpstr>
      <vt:lpstr>Anexo 19, Capítulo 4</vt:lpstr>
      <vt:lpstr>Anexo 19, Capítulo 4</vt:lpstr>
      <vt:lpstr>SMS del proveedor de servicios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 9859 – Manual de gestión de seguridad operacional</vt:lpstr>
      <vt:lpstr>Capítulo 1 - Introducción</vt:lpstr>
      <vt:lpstr>Capítulo 1</vt:lpstr>
      <vt:lpstr>Capítulo 2: Fundamentos de la seguridad operacional</vt:lpstr>
      <vt:lpstr>Capítulo 2: Fundamentos de la seguridad operacional</vt:lpstr>
      <vt:lpstr>Capítulo 2: Fundamentos de la seguridad operacional</vt:lpstr>
      <vt:lpstr>Capítulo 2: Fundamentos de la seguridad operacional</vt:lpstr>
      <vt:lpstr>Capítulo 2: Fundamentos de la seguridad operacional</vt:lpstr>
      <vt:lpstr>Capítulo 3: Cultura de seguridad operacional</vt:lpstr>
      <vt:lpstr>Capítulo 3: Cultura de seguridad operacional</vt:lpstr>
      <vt:lpstr>Capítulo 3: Cultura de seguridad operacional</vt:lpstr>
      <vt:lpstr>Capítulo 3: Cultura de seguridad operacional</vt:lpstr>
      <vt:lpstr>Capítulo 3: Cultura de seguridad operacional</vt:lpstr>
      <vt:lpstr>Capítulo 3: Cultura de seguridad operacional</vt:lpstr>
      <vt:lpstr>Capítulo 3: Cultura de seguridad operacional</vt:lpstr>
      <vt:lpstr>Capítulo 4: Gestión del rendimiento de la seguridad operacional</vt:lpstr>
      <vt:lpstr>Capítulo 4: Gestión del rendimiento de la seguridad operacional</vt:lpstr>
      <vt:lpstr>Capítulo 4: Gestión del rendimiento de la seguridad operacional</vt:lpstr>
      <vt:lpstr>Capítulo 4: Gestión del rendimiento de la seguridad operacional</vt:lpstr>
      <vt:lpstr>Capítulo 4: Gestión del rendimiento de la seguridad operacional</vt:lpstr>
      <vt:lpstr>Capítulo 4: Gestión del rendimiento de la seguridad operacional</vt:lpstr>
      <vt:lpstr>Capítulo 4: Gestión del rendimiento de la seguridad operacional</vt:lpstr>
      <vt:lpstr>Capítulo 5: Sistemas de recopilación y procesamiento de datos sobre seguridad operacional (SDCPS)</vt:lpstr>
      <vt:lpstr>Fuentes de datos e información de seguridad operacional</vt:lpstr>
      <vt:lpstr>Fuentes de datos e información de seguridad operacional</vt:lpstr>
      <vt:lpstr>Capítulo 6: Análisis de seguridad operacional</vt:lpstr>
      <vt:lpstr>Capítulo 6: Análisis de seguridad operacional</vt:lpstr>
      <vt:lpstr>PowerPoint Presentation</vt:lpstr>
      <vt:lpstr>PowerPoint Presentation</vt:lpstr>
      <vt:lpstr>Capítulo 7: Protección de datos e información sobre seguridad operacional y fuentes conexas</vt:lpstr>
      <vt:lpstr>PowerPoint Presentation</vt:lpstr>
      <vt:lpstr>PowerPoint Presentation</vt:lpstr>
      <vt:lpstr>Capítulo 8: Gestión estatal de seguridad operacional</vt:lpstr>
      <vt:lpstr>Capítulo 8: Gestión estatal de seguridad operacional</vt:lpstr>
      <vt:lpstr>Capítulo 8: Gestión estatal de seguridad operacional</vt:lpstr>
      <vt:lpstr>Capítulo 8: Gestión estatal de seguridad operacional</vt:lpstr>
      <vt:lpstr>Capítulo 8: Gestión estatal de seguridad operacional</vt:lpstr>
      <vt:lpstr>Capítulo 8: Gestión estatal de seguridad operacional</vt:lpstr>
      <vt:lpstr>Capítulo 9: Sistema de gestión de seguridad operacional (SMS)</vt:lpstr>
      <vt:lpstr>Capítulo 9: Sistema de gestión de seguridad operacional (SMS)</vt:lpstr>
      <vt:lpstr>Capítulo 9: Sistema de gestión de seguridad operacional (SMS)</vt:lpstr>
      <vt:lpstr>PowerPoint Presentation</vt:lpstr>
      <vt:lpstr>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433</cp:revision>
  <dcterms:created xsi:type="dcterms:W3CDTF">2015-06-21T09:01:45Z</dcterms:created>
  <dcterms:modified xsi:type="dcterms:W3CDTF">2018-10-16T22:56:50Z</dcterms:modified>
</cp:coreProperties>
</file>