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7" r:id="rId2"/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4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0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9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4FE4-DE98-47BC-9179-3E828CC7D175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0F994-A68D-4C63-AC23-5DB0C354A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guridadaerea.gob.es/media/4201640/sistema_gestion_seg_operac_herramienta_evaluacion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459318"/>
            <a:ext cx="11455400" cy="5340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/>
              <a:t>1. Política y objetivos de seguridad operacional</a:t>
            </a:r>
          </a:p>
          <a:p>
            <a:pPr marL="0" indent="0">
              <a:buNone/>
            </a:pPr>
            <a:r>
              <a:rPr lang="es-ES" sz="1800" dirty="0" smtClean="0"/>
              <a:t>	1.1 </a:t>
            </a:r>
            <a:r>
              <a:rPr lang="es-ES" sz="1800" dirty="0"/>
              <a:t>Compromiso de la dirección</a:t>
            </a:r>
          </a:p>
          <a:p>
            <a:pPr marL="0" indent="0">
              <a:buNone/>
            </a:pPr>
            <a:r>
              <a:rPr lang="es-ES" sz="1800" dirty="0" smtClean="0"/>
              <a:t>	1.2 </a:t>
            </a:r>
            <a:r>
              <a:rPr lang="es-ES" sz="1800" dirty="0"/>
              <a:t>Obligación de rendición de cuentas y responsabilidades en materia de seguridad operacional</a:t>
            </a:r>
          </a:p>
          <a:p>
            <a:pPr marL="0" indent="0">
              <a:buNone/>
            </a:pPr>
            <a:r>
              <a:rPr lang="es-ES" sz="1800" dirty="0" smtClean="0"/>
              <a:t>	1.3 </a:t>
            </a:r>
            <a:r>
              <a:rPr lang="es-ES" sz="1800" dirty="0"/>
              <a:t>Designación del personal clave de seguridad operacional</a:t>
            </a:r>
          </a:p>
          <a:p>
            <a:pPr marL="0" indent="0">
              <a:buNone/>
            </a:pPr>
            <a:r>
              <a:rPr lang="es-ES" sz="1800" dirty="0" smtClean="0"/>
              <a:t>	1.4 </a:t>
            </a:r>
            <a:r>
              <a:rPr lang="es-ES" sz="1800" dirty="0"/>
              <a:t>Coordinación de la planificación de respuestas ante emergencias</a:t>
            </a:r>
          </a:p>
          <a:p>
            <a:pPr marL="0" indent="0">
              <a:buNone/>
            </a:pPr>
            <a:r>
              <a:rPr lang="en-US" sz="1800" dirty="0" smtClean="0"/>
              <a:t>	1.5 </a:t>
            </a:r>
            <a:r>
              <a:rPr lang="en-US" sz="1800" dirty="0" err="1"/>
              <a:t>Documentación</a:t>
            </a:r>
            <a:r>
              <a:rPr lang="en-US" sz="1800" dirty="0"/>
              <a:t> SMS</a:t>
            </a:r>
          </a:p>
          <a:p>
            <a:pPr marL="0" indent="0">
              <a:buNone/>
            </a:pPr>
            <a:r>
              <a:rPr lang="es-ES" sz="1800" dirty="0"/>
              <a:t>2. Gestión de riesgos de seguridad operacional</a:t>
            </a:r>
          </a:p>
          <a:p>
            <a:pPr marL="0" indent="0">
              <a:buNone/>
            </a:pPr>
            <a:r>
              <a:rPr lang="en-US" sz="1800" dirty="0" smtClean="0"/>
              <a:t>	2.1 </a:t>
            </a:r>
            <a:r>
              <a:rPr lang="en-US" sz="1800" dirty="0" err="1"/>
              <a:t>Identificación</a:t>
            </a:r>
            <a:r>
              <a:rPr lang="en-US" sz="1800" dirty="0"/>
              <a:t> de </a:t>
            </a:r>
            <a:r>
              <a:rPr lang="en-US" sz="1800" dirty="0" err="1"/>
              <a:t>peligros</a:t>
            </a:r>
            <a:endParaRPr lang="en-US" sz="1800" dirty="0"/>
          </a:p>
          <a:p>
            <a:pPr marL="0" indent="0">
              <a:buNone/>
            </a:pPr>
            <a:r>
              <a:rPr lang="es-ES" sz="1800" dirty="0" smtClean="0"/>
              <a:t>	2.2 </a:t>
            </a:r>
            <a:r>
              <a:rPr lang="es-ES" sz="1800" dirty="0"/>
              <a:t>Evaluación y mitigación de riesgos de seguridad operacional</a:t>
            </a:r>
          </a:p>
          <a:p>
            <a:pPr marL="0" indent="0">
              <a:buNone/>
            </a:pPr>
            <a:r>
              <a:rPr lang="es-ES" sz="1800" dirty="0"/>
              <a:t>3. Aseguramiento de la seguridad operacional</a:t>
            </a:r>
          </a:p>
          <a:p>
            <a:pPr marL="0" indent="0">
              <a:buNone/>
            </a:pPr>
            <a:r>
              <a:rPr lang="es-ES" sz="1800" dirty="0" smtClean="0"/>
              <a:t>	3.1 </a:t>
            </a:r>
            <a:r>
              <a:rPr lang="es-ES" sz="1800" dirty="0"/>
              <a:t>Observación y medición del rendimiento en materia de seguridad</a:t>
            </a:r>
          </a:p>
          <a:p>
            <a:pPr marL="0" indent="0">
              <a:buNone/>
            </a:pPr>
            <a:r>
              <a:rPr lang="en-US" sz="1800" dirty="0" smtClean="0"/>
              <a:t>	3.2 </a:t>
            </a:r>
            <a:r>
              <a:rPr lang="en-US" sz="1800" dirty="0" err="1"/>
              <a:t>Gestión</a:t>
            </a:r>
            <a:r>
              <a:rPr lang="en-US" sz="1800" dirty="0"/>
              <a:t> del </a:t>
            </a:r>
            <a:r>
              <a:rPr lang="en-US" sz="1800" dirty="0" err="1"/>
              <a:t>cambio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3.3 </a:t>
            </a:r>
            <a:r>
              <a:rPr lang="en-US" sz="1800" dirty="0" err="1"/>
              <a:t>Mejora</a:t>
            </a:r>
            <a:r>
              <a:rPr lang="en-US" sz="1800" dirty="0"/>
              <a:t> continua del SMS</a:t>
            </a:r>
          </a:p>
          <a:p>
            <a:pPr marL="0" indent="0">
              <a:buNone/>
            </a:pPr>
            <a:r>
              <a:rPr lang="es-ES" sz="1800" dirty="0"/>
              <a:t>4. Promoción de la seguridad operacional</a:t>
            </a:r>
          </a:p>
          <a:p>
            <a:pPr marL="0" indent="0">
              <a:buNone/>
            </a:pPr>
            <a:r>
              <a:rPr lang="en-US" sz="1800" dirty="0" smtClean="0"/>
              <a:t>	4.1 </a:t>
            </a:r>
            <a:r>
              <a:rPr lang="en-US" sz="1800" dirty="0" err="1"/>
              <a:t>Instrucción</a:t>
            </a:r>
            <a:r>
              <a:rPr lang="en-US" sz="1800" dirty="0"/>
              <a:t> y </a:t>
            </a:r>
            <a:r>
              <a:rPr lang="en-US" sz="1800" dirty="0" err="1"/>
              <a:t>educación</a:t>
            </a:r>
            <a:endParaRPr lang="en-US" sz="1800" dirty="0"/>
          </a:p>
          <a:p>
            <a:pPr marL="0" indent="0">
              <a:buNone/>
            </a:pPr>
            <a:r>
              <a:rPr lang="es-ES" sz="1800" dirty="0" smtClean="0"/>
              <a:t>	4.2 </a:t>
            </a:r>
            <a:r>
              <a:rPr lang="es-ES" sz="1800" dirty="0"/>
              <a:t>Comunicación de la seguridad operacional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785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Extracto</a:t>
            </a:r>
            <a:r>
              <a:rPr lang="en-US" dirty="0" smtClean="0"/>
              <a:t> de PANS </a:t>
            </a:r>
            <a:r>
              <a:rPr lang="en-US" dirty="0" err="1" smtClean="0"/>
              <a:t>Aeródromos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Verificacion</a:t>
            </a:r>
            <a:r>
              <a:rPr lang="en-US" dirty="0" smtClean="0"/>
              <a:t> del SMS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terreno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819134"/>
              </p:ext>
            </p:extLst>
          </p:nvPr>
        </p:nvGraphicFramePr>
        <p:xfrm>
          <a:off x="4979988" y="2563813"/>
          <a:ext cx="2232025" cy="288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8743913" imgH="11315700" progId="AcroExch.Document.DC">
                  <p:embed/>
                </p:oleObj>
              </mc:Choice>
              <mc:Fallback>
                <p:oleObj name="Acrobat Document" r:id="rId3" imgW="8743913" imgH="113157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9988" y="2563813"/>
                        <a:ext cx="2232025" cy="288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99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Tabla</a:t>
            </a:r>
            <a:r>
              <a:rPr lang="en-US" dirty="0" smtClean="0"/>
              <a:t> 5-2 del 9859 3ra </a:t>
            </a:r>
            <a:r>
              <a:rPr lang="en-US" dirty="0" err="1" smtClean="0"/>
              <a:t>Edición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43635"/>
              </p:ext>
            </p:extLst>
          </p:nvPr>
        </p:nvGraphicFramePr>
        <p:xfrm>
          <a:off x="4979988" y="2563813"/>
          <a:ext cx="2232025" cy="288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3886200" imgH="5029200" progId="AcroExch.Document.DC">
                  <p:embed/>
                </p:oleObj>
              </mc:Choice>
              <mc:Fallback>
                <p:oleObj name="Acrobat Document" r:id="rId3" imgW="3886200" imgH="502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9988" y="2563813"/>
                        <a:ext cx="2232025" cy="288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27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>
                <a:hlinkClick r:id="rId3"/>
              </a:rPr>
              <a:t/>
            </a:r>
            <a:br>
              <a:rPr lang="en-US" sz="1800" dirty="0">
                <a:hlinkClick r:id="rId3"/>
              </a:rPr>
            </a:br>
            <a:r>
              <a:rPr lang="en-US" sz="1800" dirty="0">
                <a:hlinkClick r:id="rId3"/>
              </a:rPr>
              <a:t/>
            </a:r>
            <a:br>
              <a:rPr lang="en-US" sz="1800" dirty="0">
                <a:hlinkClick r:id="rId3"/>
              </a:rPr>
            </a:br>
            <a:r>
              <a:rPr lang="en-US" sz="1800" dirty="0">
                <a:hlinkClick r:id="rId3"/>
              </a:rPr>
              <a:t>https://www.skybrary.aero/index.php/SM_ICG_SMS_Evaluation_Tool</a:t>
            </a:r>
            <a:br>
              <a:rPr lang="en-US" sz="1800" dirty="0">
                <a:hlinkClick r:id="rId3"/>
              </a:rPr>
            </a:br>
            <a:r>
              <a:rPr lang="en-US" sz="1800" dirty="0">
                <a:hlinkClick r:id="rId3"/>
              </a:rPr>
              <a:t/>
            </a:r>
            <a:br>
              <a:rPr lang="en-US" sz="1800" dirty="0">
                <a:hlinkClick r:id="rId3"/>
              </a:rPr>
            </a:br>
            <a:r>
              <a:rPr lang="en-US" sz="1800" dirty="0">
                <a:hlinkClick r:id="rId3"/>
              </a:rPr>
              <a:t>https://www.seguridadaerea.gob.es/media/4201640/sistema_gestion_seg_operac_herramienta_evaluacion.pdf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8205"/>
              </p:ext>
            </p:extLst>
          </p:nvPr>
        </p:nvGraphicFramePr>
        <p:xfrm>
          <a:off x="5075238" y="2563813"/>
          <a:ext cx="2039937" cy="288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4" imgW="8500665" imgH="12029878" progId="AcroExch.Document.DC">
                  <p:embed/>
                </p:oleObj>
              </mc:Choice>
              <mc:Fallback>
                <p:oleObj name="Acrobat Document" r:id="rId4" imgW="8500665" imgH="120298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5238" y="2563813"/>
                        <a:ext cx="2039937" cy="288766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85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 err="1" smtClean="0"/>
              <a:t>Realizar</a:t>
            </a:r>
            <a:r>
              <a:rPr lang="en-US" dirty="0" smtClean="0"/>
              <a:t> un </a:t>
            </a:r>
            <a:r>
              <a:rPr lang="en-US" dirty="0" err="1" smtClean="0"/>
              <a:t>cruce</a:t>
            </a:r>
            <a:r>
              <a:rPr lang="en-US" dirty="0" smtClean="0"/>
              <a:t> entre </a:t>
            </a:r>
            <a:r>
              <a:rPr lang="en-US" dirty="0" err="1" smtClean="0"/>
              <a:t>Tabla</a:t>
            </a:r>
            <a:r>
              <a:rPr lang="en-US" dirty="0" smtClean="0"/>
              <a:t> 5-2 del Doc. 9859 3ra </a:t>
            </a:r>
            <a:r>
              <a:rPr lang="en-US" dirty="0" err="1" smtClean="0"/>
              <a:t>Edición</a:t>
            </a:r>
            <a:r>
              <a:rPr lang="en-US" dirty="0" smtClean="0"/>
              <a:t> y </a:t>
            </a:r>
            <a:r>
              <a:rPr lang="en-US" dirty="0" err="1" smtClean="0"/>
              <a:t>Requisitos</a:t>
            </a:r>
            <a:r>
              <a:rPr lang="en-US" dirty="0" smtClean="0"/>
              <a:t> </a:t>
            </a:r>
            <a:r>
              <a:rPr lang="en-US" dirty="0" err="1" smtClean="0"/>
              <a:t>minimos</a:t>
            </a:r>
            <a:r>
              <a:rPr lang="en-US" dirty="0" smtClean="0"/>
              <a:t> para la </a:t>
            </a:r>
            <a:r>
              <a:rPr lang="en-US" dirty="0" err="1" smtClean="0"/>
              <a:t>certificación</a:t>
            </a:r>
            <a:r>
              <a:rPr lang="en-US" dirty="0" smtClean="0"/>
              <a:t> de </a:t>
            </a:r>
            <a:r>
              <a:rPr lang="en-US" dirty="0" err="1" smtClean="0"/>
              <a:t>aeródromos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Doc. 9981.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 de las </a:t>
            </a:r>
            <a:r>
              <a:rPr lang="en-US" dirty="0" err="1" smtClean="0"/>
              <a:t>etapas</a:t>
            </a:r>
            <a:r>
              <a:rPr lang="en-US" dirty="0" smtClean="0"/>
              <a:t> no son </a:t>
            </a:r>
            <a:r>
              <a:rPr lang="en-US" dirty="0" err="1" smtClean="0"/>
              <a:t>requeridos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PANS </a:t>
            </a:r>
            <a:r>
              <a:rPr lang="en-US" dirty="0" err="1" smtClean="0"/>
              <a:t>Aeródromos</a:t>
            </a:r>
            <a:r>
              <a:rPr lang="en-US" dirty="0" smtClean="0"/>
              <a:t>?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Al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puntos</a:t>
            </a:r>
            <a:r>
              <a:rPr lang="en-US" dirty="0" smtClean="0"/>
              <a:t> 1 y 2, </a:t>
            </a:r>
            <a:r>
              <a:rPr lang="en-US" dirty="0" err="1" smtClean="0"/>
              <a:t>seleccionar</a:t>
            </a:r>
            <a:r>
              <a:rPr lang="en-US" dirty="0" smtClean="0"/>
              <a:t> 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de la </a:t>
            </a:r>
            <a:r>
              <a:rPr lang="en-US" dirty="0" err="1" smtClean="0"/>
              <a:t>herramienta</a:t>
            </a:r>
            <a:r>
              <a:rPr lang="en-US" dirty="0" smtClean="0"/>
              <a:t> de SMICG </a:t>
            </a:r>
            <a:r>
              <a:rPr lang="en-US" dirty="0" err="1" smtClean="0"/>
              <a:t>cubren</a:t>
            </a:r>
            <a:r>
              <a:rPr lang="en-US" dirty="0" smtClean="0"/>
              <a:t>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requisitos</a:t>
            </a:r>
            <a:r>
              <a:rPr lang="en-US" dirty="0" smtClean="0"/>
              <a:t>. 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 err="1" smtClean="0"/>
              <a:t>Indicar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columna</a:t>
            </a:r>
            <a:r>
              <a:rPr lang="en-US" dirty="0" smtClean="0"/>
              <a:t> “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alcanza</a:t>
            </a:r>
            <a:r>
              <a:rPr lang="en-US" dirty="0" smtClean="0"/>
              <a:t>”,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expectativa</a:t>
            </a:r>
            <a:r>
              <a:rPr lang="en-US" dirty="0" smtClean="0"/>
              <a:t> de </a:t>
            </a:r>
            <a:r>
              <a:rPr lang="en-US" dirty="0" err="1" smtClean="0"/>
              <a:t>evidencia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parte del </a:t>
            </a:r>
            <a:r>
              <a:rPr lang="en-US" dirty="0" err="1" smtClean="0"/>
              <a:t>operador</a:t>
            </a:r>
            <a:r>
              <a:rPr lang="en-US" dirty="0" smtClean="0"/>
              <a:t> para el </a:t>
            </a:r>
            <a:r>
              <a:rPr lang="en-US" dirty="0" err="1" smtClean="0"/>
              <a:t>cumplimiento</a:t>
            </a:r>
            <a:r>
              <a:rPr lang="en-US" dirty="0" smtClean="0"/>
              <a:t> de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requisito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1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102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Extracto de PANS Aeródromos Verificacion del SMS en el terreno</vt:lpstr>
      <vt:lpstr>Tabla 5-2 del 9859 3ra Edición</vt:lpstr>
      <vt:lpstr>  https://www.skybrary.aero/index.php/SM_ICG_SMS_Evaluation_Tool  https://www.seguridadaerea.gob.es/media/4201640/sistema_gestion_seg_operac_herramienta_evaluacion.pdf   </vt:lpstr>
      <vt:lpstr>Tareas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Salvatierra, Fabio</dc:creator>
  <cp:lastModifiedBy>Salvatierra, Fabio</cp:lastModifiedBy>
  <cp:revision>5</cp:revision>
  <dcterms:created xsi:type="dcterms:W3CDTF">2018-10-26T01:46:24Z</dcterms:created>
  <dcterms:modified xsi:type="dcterms:W3CDTF">2018-10-26T13:55:23Z</dcterms:modified>
</cp:coreProperties>
</file>